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648" r:id="rId1"/>
  </p:sldMasterIdLst>
  <p:notesMasterIdLst>
    <p:notesMasterId r:id="rId19"/>
  </p:notesMasterIdLst>
  <p:sldIdLst>
    <p:sldId id="257" r:id="rId2"/>
    <p:sldId id="267" r:id="rId3"/>
    <p:sldId id="264" r:id="rId4"/>
    <p:sldId id="268" r:id="rId5"/>
    <p:sldId id="269" r:id="rId6"/>
    <p:sldId id="270" r:id="rId7"/>
    <p:sldId id="276" r:id="rId8"/>
    <p:sldId id="284" r:id="rId9"/>
    <p:sldId id="302" r:id="rId10"/>
    <p:sldId id="303" r:id="rId11"/>
    <p:sldId id="305" r:id="rId12"/>
    <p:sldId id="306" r:id="rId13"/>
    <p:sldId id="307" r:id="rId14"/>
    <p:sldId id="312" r:id="rId15"/>
    <p:sldId id="295" r:id="rId16"/>
    <p:sldId id="311" r:id="rId17"/>
    <p:sldId id="278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C9DE"/>
    <a:srgbClr val="40B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5246" autoAdjust="0"/>
  </p:normalViewPr>
  <p:slideViewPr>
    <p:cSldViewPr>
      <p:cViewPr varScale="1">
        <p:scale>
          <a:sx n="78" d="100"/>
          <a:sy n="78" d="100"/>
        </p:scale>
        <p:origin x="1548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A2554-73D5-4A3D-8D0D-B36115B11B4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EB86C-D849-4C34-A4AE-2E93D7BD8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EB86C-D849-4C34-A4AE-2E93D7BD8A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1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BC59-3110-444C-8E4D-06469CCF091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3F78-8243-443E-901F-FAB66C742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8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BC59-3110-444C-8E4D-06469CCF091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3F78-8243-443E-901F-FAB66C742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2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BC59-3110-444C-8E4D-06469CCF091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3F78-8243-443E-901F-FAB66C742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6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BC59-3110-444C-8E4D-06469CCF091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3F78-8243-443E-901F-FAB66C742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5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BC59-3110-444C-8E4D-06469CCF091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3F78-8243-443E-901F-FAB66C742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6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BC59-3110-444C-8E4D-06469CCF091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3F78-8243-443E-901F-FAB66C742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2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BC59-3110-444C-8E4D-06469CCF091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3F78-8243-443E-901F-FAB66C742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7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BC59-3110-444C-8E4D-06469CCF091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3F78-8243-443E-901F-FAB66C742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BC59-3110-444C-8E4D-06469CCF091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3F78-8243-443E-901F-FAB66C742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1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BC59-3110-444C-8E4D-06469CCF091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3F78-8243-443E-901F-FAB66C742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3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BC59-3110-444C-8E4D-06469CCF091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3F78-8243-443E-901F-FAB66C742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7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5BC59-3110-444C-8E4D-06469CCF091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B3F78-8243-443E-901F-FAB66C742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2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2059335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Century Gothic" pitchFamily="34" charset="0"/>
              </a:rPr>
              <a:t>Pengendalian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Penyakit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>
                <a:latin typeface="Century Gothic" pitchFamily="34" charset="0"/>
              </a:rPr>
              <a:t>Tanaman</a:t>
            </a:r>
            <a:r>
              <a:rPr lang="en-US" sz="2400" b="1" dirty="0">
                <a:latin typeface="Century Gothic" pitchFamily="34" charset="0"/>
              </a:rPr>
              <a:t> </a:t>
            </a:r>
            <a:r>
              <a:rPr lang="en-US" sz="2400" b="1" dirty="0" err="1">
                <a:latin typeface="Century Gothic" pitchFamily="34" charset="0"/>
              </a:rPr>
              <a:t>Menghasilkan</a:t>
            </a:r>
            <a:r>
              <a:rPr lang="en-US" sz="2400" b="1" dirty="0">
                <a:latin typeface="Century Gothic" pitchFamily="34" charset="0"/>
              </a:rPr>
              <a:t> </a:t>
            </a:r>
            <a:r>
              <a:rPr lang="en-US" sz="2400" b="1" dirty="0" err="1">
                <a:latin typeface="Century Gothic" pitchFamily="34" charset="0"/>
              </a:rPr>
              <a:t>Kelapa</a:t>
            </a:r>
            <a:r>
              <a:rPr lang="en-US" sz="2400" b="1" dirty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Sawit</a:t>
            </a:r>
            <a:r>
              <a:rPr lang="en-US" sz="2400" b="1" dirty="0" smtClean="0">
                <a:latin typeface="Century Gothic" pitchFamily="34" charset="0"/>
              </a:rPr>
              <a:t> (</a:t>
            </a:r>
            <a:r>
              <a:rPr lang="en-US" sz="2400" b="1" i="1" dirty="0" err="1" smtClean="0">
                <a:latin typeface="Century Gothic" pitchFamily="34" charset="0"/>
              </a:rPr>
              <a:t>Elaeis</a:t>
            </a:r>
            <a:r>
              <a:rPr lang="en-US" sz="2400" b="1" i="1" dirty="0" smtClean="0">
                <a:latin typeface="Century Gothic" pitchFamily="34" charset="0"/>
              </a:rPr>
              <a:t> </a:t>
            </a:r>
            <a:r>
              <a:rPr lang="en-US" sz="2400" b="1" i="1" dirty="0" err="1" smtClean="0">
                <a:latin typeface="Century Gothic" pitchFamily="34" charset="0"/>
              </a:rPr>
              <a:t>guineensis</a:t>
            </a:r>
            <a:r>
              <a:rPr lang="en-US" sz="2400" b="1" i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Jacq</a:t>
            </a:r>
            <a:r>
              <a:rPr lang="en-US" sz="2400" b="1" dirty="0" smtClean="0">
                <a:latin typeface="Century Gothic" pitchFamily="34" charset="0"/>
              </a:rPr>
              <a:t>.) </a:t>
            </a:r>
          </a:p>
          <a:p>
            <a:r>
              <a:rPr lang="en-US" sz="2400" b="1" dirty="0">
                <a:latin typeface="Century Gothic" pitchFamily="34" charset="0"/>
              </a:rPr>
              <a:t>d</a:t>
            </a:r>
            <a:r>
              <a:rPr lang="en-US" sz="2400" b="1" dirty="0" smtClean="0">
                <a:latin typeface="Century Gothic" pitchFamily="34" charset="0"/>
              </a:rPr>
              <a:t>i PTPN VII Unit </a:t>
            </a:r>
            <a:r>
              <a:rPr lang="en-US" sz="2400" b="1" dirty="0" err="1" smtClean="0">
                <a:latin typeface="Century Gothic" pitchFamily="34" charset="0"/>
              </a:rPr>
              <a:t>Betung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194" y="3277810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Century Gothic" pitchFamily="34" charset="0"/>
            </a:endParaRPr>
          </a:p>
          <a:p>
            <a:r>
              <a:rPr lang="en-US" sz="1600" b="1" dirty="0" err="1" smtClean="0">
                <a:latin typeface="Century Gothic" pitchFamily="34" charset="0"/>
              </a:rPr>
              <a:t>Oleh</a:t>
            </a:r>
            <a:r>
              <a:rPr lang="en-US" sz="1600" b="1" dirty="0" smtClean="0">
                <a:latin typeface="Century Gothic" pitchFamily="34" charset="0"/>
              </a:rPr>
              <a:t>: Merry Gloria </a:t>
            </a:r>
            <a:r>
              <a:rPr lang="en-US" sz="1600" b="1" dirty="0" err="1" smtClean="0">
                <a:latin typeface="Century Gothic" pitchFamily="34" charset="0"/>
              </a:rPr>
              <a:t>Meliala</a:t>
            </a:r>
            <a:r>
              <a:rPr lang="en-US" sz="1600" b="1" dirty="0" smtClean="0">
                <a:latin typeface="Century Gothic" pitchFamily="34" charset="0"/>
              </a:rPr>
              <a:t>, SP, </a:t>
            </a:r>
            <a:r>
              <a:rPr lang="en-US" sz="1600" b="1" dirty="0" err="1" smtClean="0">
                <a:latin typeface="Century Gothic" pitchFamily="34" charset="0"/>
              </a:rPr>
              <a:t>Msi</a:t>
            </a:r>
            <a:endParaRPr lang="en-US" sz="1600" b="1" dirty="0" smtClean="0">
              <a:latin typeface="Century Gothic" pitchFamily="34" charset="0"/>
            </a:endParaRPr>
          </a:p>
          <a:p>
            <a:pPr marL="573088"/>
            <a:r>
              <a:rPr lang="en-US" sz="1600" b="1" dirty="0" err="1" smtClean="0">
                <a:latin typeface="Century Gothic" pitchFamily="34" charset="0"/>
              </a:rPr>
              <a:t>Rafli</a:t>
            </a:r>
            <a:r>
              <a:rPr lang="en-US" sz="1600" b="1" dirty="0" smtClean="0">
                <a:latin typeface="Century Gothic" pitchFamily="34" charset="0"/>
              </a:rPr>
              <a:t> </a:t>
            </a:r>
            <a:r>
              <a:rPr lang="en-US" sz="1600" b="1" dirty="0" err="1" smtClean="0">
                <a:latin typeface="Century Gothic" pitchFamily="34" charset="0"/>
              </a:rPr>
              <a:t>Romadhon</a:t>
            </a:r>
            <a:r>
              <a:rPr lang="en-US" sz="1600" b="1" dirty="0" smtClean="0">
                <a:latin typeface="Century Gothic" pitchFamily="34" charset="0"/>
              </a:rPr>
              <a:t> </a:t>
            </a:r>
            <a:r>
              <a:rPr lang="en-US" sz="1600" b="1" dirty="0" err="1" smtClean="0">
                <a:latin typeface="Century Gothic" pitchFamily="34" charset="0"/>
              </a:rPr>
              <a:t>Syahputra</a:t>
            </a:r>
            <a:endParaRPr lang="en-US" sz="1600" b="1" dirty="0">
              <a:latin typeface="Century Gothic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929681" y="-2959000"/>
            <a:ext cx="1808981" cy="7668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451483" y="1450983"/>
            <a:ext cx="1588899" cy="57961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529481"/>
            <a:ext cx="744047" cy="505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11" y="4365114"/>
            <a:ext cx="912873" cy="9128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274" y="4618079"/>
            <a:ext cx="378414" cy="3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292080" y="3404488"/>
            <a:ext cx="3851920" cy="1739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16000" y="1369583"/>
                <a:ext cx="7956376" cy="3870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Century Gothic" pitchFamily="34" charset="0"/>
                  </a:rPr>
                  <a:t>IP </a:t>
                </a:r>
                <a:r>
                  <a:rPr lang="en-US" sz="1600" dirty="0" err="1">
                    <a:latin typeface="Century Gothic" pitchFamily="34" charset="0"/>
                  </a:rPr>
                  <a:t>Busuk</a:t>
                </a:r>
                <a:r>
                  <a:rPr lang="en-US" sz="1600" dirty="0">
                    <a:latin typeface="Century Gothic" pitchFamily="34" charset="0"/>
                  </a:rPr>
                  <a:t> </a:t>
                </a:r>
                <a:r>
                  <a:rPr lang="en-US" sz="1600" dirty="0" err="1">
                    <a:latin typeface="Century Gothic" pitchFamily="34" charset="0"/>
                  </a:rPr>
                  <a:t>Pangkal</a:t>
                </a:r>
                <a:r>
                  <a:rPr lang="en-US" sz="1600" dirty="0">
                    <a:latin typeface="Century Gothic" pitchFamily="34" charset="0"/>
                  </a:rPr>
                  <a:t> </a:t>
                </a:r>
                <a:r>
                  <a:rPr lang="en-US" sz="1600" dirty="0" err="1">
                    <a:latin typeface="Century Gothic" pitchFamily="34" charset="0"/>
                  </a:rPr>
                  <a:t>Batang</a:t>
                </a:r>
                <a:r>
                  <a:rPr lang="en-US" sz="1600" dirty="0">
                    <a:latin typeface="Century Gothic" pitchFamily="34" charset="0"/>
                  </a:rPr>
                  <a:t> Blok 217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Jumlah</m:t>
                        </m:r>
                        <m:r>
                          <a:rPr lang="en-US" sz="16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tanaman</m:t>
                        </m:r>
                        <m:r>
                          <a:rPr lang="en-US" sz="16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yang</m:t>
                        </m:r>
                        <m:r>
                          <a:rPr lang="en-US" sz="16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terinfeksi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Jumlah</m:t>
                        </m:r>
                        <m:r>
                          <a:rPr lang="en-US" sz="16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tanaman</m:t>
                        </m:r>
                        <m:r>
                          <a:rPr lang="en-US" sz="16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yang</m:t>
                        </m:r>
                        <m:r>
                          <a:rPr lang="en-US" sz="16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diamati</m:t>
                        </m:r>
                      </m:den>
                    </m:f>
                    <m:r>
                      <a:rPr lang="en-US" sz="16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X</m:t>
                    </m:r>
                    <m:r>
                      <a:rPr lang="en-US" sz="1600">
                        <a:latin typeface="Cambria Math"/>
                      </a:rPr>
                      <m:t> 100 %.</m:t>
                    </m:r>
                  </m:oMath>
                </a14:m>
                <a:endParaRPr lang="en-US" sz="1600" dirty="0">
                  <a:latin typeface="Century Gothic" pitchFamily="34" charset="0"/>
                </a:endParaRPr>
              </a:p>
              <a:p>
                <a:r>
                  <a:rPr lang="en-US" sz="1600" dirty="0">
                    <a:latin typeface="Century Gothic" pitchFamily="34" charset="0"/>
                  </a:rPr>
                  <a:t>				</a:t>
                </a:r>
                <a:r>
                  <a:rPr lang="en-US" sz="1600" dirty="0" smtClean="0">
                    <a:latin typeface="Century Gothic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1600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en-US" sz="16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X</m:t>
                    </m:r>
                    <m:r>
                      <a:rPr lang="en-US" sz="1600">
                        <a:latin typeface="Cambria Math"/>
                      </a:rPr>
                      <m:t> 100 %.</m:t>
                    </m:r>
                  </m:oMath>
                </a14:m>
                <a:endParaRPr lang="en-US" sz="1600" dirty="0">
                  <a:latin typeface="Century Gothic" pitchFamily="34" charset="0"/>
                </a:endParaRPr>
              </a:p>
              <a:p>
                <a:r>
                  <a:rPr lang="en-US" sz="1600" dirty="0">
                    <a:latin typeface="Century Gothic" pitchFamily="34" charset="0"/>
                  </a:rPr>
                  <a:t>				</a:t>
                </a:r>
                <a:r>
                  <a:rPr lang="en-US" sz="1600" dirty="0" smtClean="0">
                    <a:latin typeface="Century Gothic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7%</m:t>
                    </m:r>
                  </m:oMath>
                </a14:m>
                <a:endParaRPr lang="en-US" sz="1600" dirty="0">
                  <a:latin typeface="Century Gothic" pitchFamily="34" charset="0"/>
                </a:endParaRPr>
              </a:p>
              <a:p>
                <a:r>
                  <a:rPr lang="en-US" sz="1600" dirty="0">
                    <a:latin typeface="Century Gothic" pitchFamily="34" charset="0"/>
                  </a:rPr>
                  <a:t> </a:t>
                </a:r>
              </a:p>
              <a:p>
                <a:r>
                  <a:rPr lang="en-US" sz="1600" dirty="0">
                    <a:latin typeface="Century Gothic" pitchFamily="34" charset="0"/>
                  </a:rPr>
                  <a:t>IP </a:t>
                </a:r>
                <a:r>
                  <a:rPr lang="en-US" sz="1600" dirty="0" err="1">
                    <a:latin typeface="Century Gothic" pitchFamily="34" charset="0"/>
                  </a:rPr>
                  <a:t>Busuk</a:t>
                </a:r>
                <a:r>
                  <a:rPr lang="en-US" sz="1600" dirty="0">
                    <a:latin typeface="Century Gothic" pitchFamily="34" charset="0"/>
                  </a:rPr>
                  <a:t> </a:t>
                </a:r>
                <a:r>
                  <a:rPr lang="en-US" sz="1600" dirty="0" err="1">
                    <a:latin typeface="Century Gothic" pitchFamily="34" charset="0"/>
                  </a:rPr>
                  <a:t>Pangkal</a:t>
                </a:r>
                <a:r>
                  <a:rPr lang="en-US" sz="1600" dirty="0">
                    <a:latin typeface="Century Gothic" pitchFamily="34" charset="0"/>
                  </a:rPr>
                  <a:t> </a:t>
                </a:r>
                <a:r>
                  <a:rPr lang="en-US" sz="1600" dirty="0" err="1">
                    <a:latin typeface="Century Gothic" pitchFamily="34" charset="0"/>
                  </a:rPr>
                  <a:t>Batang</a:t>
                </a:r>
                <a:r>
                  <a:rPr lang="en-US" sz="1600" dirty="0">
                    <a:latin typeface="Century Gothic" pitchFamily="34" charset="0"/>
                  </a:rPr>
                  <a:t> Blok 218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Jumlah</m:t>
                        </m:r>
                        <m:r>
                          <a:rPr lang="en-US" sz="16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tanaman</m:t>
                        </m:r>
                        <m:r>
                          <a:rPr lang="en-US" sz="16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yang</m:t>
                        </m:r>
                        <m:r>
                          <a:rPr lang="en-US" sz="16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terinfeksi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Jumlah</m:t>
                        </m:r>
                        <m:r>
                          <a:rPr lang="en-US" sz="16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tanaman</m:t>
                        </m:r>
                        <m:r>
                          <a:rPr lang="en-US" sz="16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yang</m:t>
                        </m:r>
                        <m:r>
                          <a:rPr lang="en-US" sz="16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diamati</m:t>
                        </m:r>
                      </m:den>
                    </m:f>
                    <m:r>
                      <a:rPr lang="en-US" sz="16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X</m:t>
                    </m:r>
                    <m:r>
                      <a:rPr lang="en-US" sz="1600">
                        <a:latin typeface="Cambria Math"/>
                      </a:rPr>
                      <m:t> 100 %.</m:t>
                    </m:r>
                  </m:oMath>
                </a14:m>
                <a:endParaRPr lang="en-US" sz="1600" dirty="0">
                  <a:latin typeface="Century Gothic" pitchFamily="34" charset="0"/>
                </a:endParaRPr>
              </a:p>
              <a:p>
                <a:r>
                  <a:rPr lang="en-US" sz="1600" dirty="0">
                    <a:latin typeface="Century Gothic" pitchFamily="34" charset="0"/>
                  </a:rPr>
                  <a:t>				</a:t>
                </a:r>
                <a:r>
                  <a:rPr lang="en-US" sz="1600" dirty="0" smtClean="0">
                    <a:latin typeface="Century Gothic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en-US" sz="1600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en-US" sz="16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X</m:t>
                    </m:r>
                    <m:r>
                      <a:rPr lang="en-US" sz="1600">
                        <a:latin typeface="Cambria Math"/>
                      </a:rPr>
                      <m:t> 100 %.</m:t>
                    </m:r>
                  </m:oMath>
                </a14:m>
                <a:endParaRPr lang="en-US" sz="1600" dirty="0">
                  <a:latin typeface="Century Gothic" pitchFamily="34" charset="0"/>
                </a:endParaRPr>
              </a:p>
              <a:p>
                <a:r>
                  <a:rPr lang="en-US" sz="1600" dirty="0">
                    <a:latin typeface="Century Gothic" pitchFamily="34" charset="0"/>
                  </a:rPr>
                  <a:t>				</a:t>
                </a:r>
                <a:r>
                  <a:rPr lang="en-US" sz="1600" dirty="0" smtClean="0">
                    <a:latin typeface="Century Gothic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11%</m:t>
                    </m:r>
                  </m:oMath>
                </a14:m>
                <a:endParaRPr lang="en-US" sz="1600" dirty="0">
                  <a:latin typeface="Century Gothic" pitchFamily="34" charset="0"/>
                </a:endParaRPr>
              </a:p>
              <a:p>
                <a:r>
                  <a:rPr lang="en-US" sz="1600" dirty="0">
                    <a:latin typeface="Century Gothic" pitchFamily="34" charset="0"/>
                  </a:rPr>
                  <a:t> </a:t>
                </a:r>
              </a:p>
              <a:p>
                <a:r>
                  <a:rPr lang="en-US" sz="1600" dirty="0">
                    <a:latin typeface="Century Gothic" pitchFamily="34" charset="0"/>
                  </a:rPr>
                  <a:t>IP </a:t>
                </a:r>
                <a:r>
                  <a:rPr lang="en-US" sz="1600" dirty="0" err="1">
                    <a:latin typeface="Century Gothic" pitchFamily="34" charset="0"/>
                  </a:rPr>
                  <a:t>Busuk</a:t>
                </a:r>
                <a:r>
                  <a:rPr lang="en-US" sz="1600" dirty="0">
                    <a:latin typeface="Century Gothic" pitchFamily="34" charset="0"/>
                  </a:rPr>
                  <a:t> </a:t>
                </a:r>
                <a:r>
                  <a:rPr lang="en-US" sz="1600" dirty="0" err="1">
                    <a:latin typeface="Century Gothic" pitchFamily="34" charset="0"/>
                  </a:rPr>
                  <a:t>Pangkal</a:t>
                </a:r>
                <a:r>
                  <a:rPr lang="en-US" sz="1600" dirty="0">
                    <a:latin typeface="Century Gothic" pitchFamily="34" charset="0"/>
                  </a:rPr>
                  <a:t> </a:t>
                </a:r>
                <a:r>
                  <a:rPr lang="en-US" sz="1600" dirty="0" err="1">
                    <a:latin typeface="Century Gothic" pitchFamily="34" charset="0"/>
                  </a:rPr>
                  <a:t>Batang</a:t>
                </a:r>
                <a:r>
                  <a:rPr lang="en-US" sz="1600" dirty="0">
                    <a:latin typeface="Century Gothic" pitchFamily="34" charset="0"/>
                  </a:rPr>
                  <a:t> Blok 219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Jumlah</m:t>
                        </m:r>
                        <m:r>
                          <a:rPr lang="en-US" sz="16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tanaman</m:t>
                        </m:r>
                        <m:r>
                          <a:rPr lang="en-US" sz="16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yang</m:t>
                        </m:r>
                        <m:r>
                          <a:rPr lang="en-US" sz="16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terinfeksi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Jumlah</m:t>
                        </m:r>
                        <m:r>
                          <a:rPr lang="en-US" sz="16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tanaman</m:t>
                        </m:r>
                        <m:r>
                          <a:rPr lang="en-US" sz="16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yang</m:t>
                        </m:r>
                        <m:r>
                          <a:rPr lang="en-US" sz="16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diamati</m:t>
                        </m:r>
                      </m:den>
                    </m:f>
                    <m:r>
                      <a:rPr lang="en-US" sz="16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X</m:t>
                    </m:r>
                    <m:r>
                      <a:rPr lang="en-US" sz="1600">
                        <a:latin typeface="Cambria Math"/>
                      </a:rPr>
                      <m:t> 100 %.</m:t>
                    </m:r>
                  </m:oMath>
                </a14:m>
                <a:endParaRPr lang="en-US" sz="1600" dirty="0">
                  <a:latin typeface="Century Gothic" pitchFamily="34" charset="0"/>
                </a:endParaRPr>
              </a:p>
              <a:p>
                <a:r>
                  <a:rPr lang="en-US" sz="1600" dirty="0">
                    <a:latin typeface="Century Gothic" pitchFamily="34" charset="0"/>
                  </a:rPr>
                  <a:t>				</a:t>
                </a:r>
                <a:r>
                  <a:rPr lang="en-US" sz="1600" dirty="0" smtClean="0">
                    <a:latin typeface="Century Gothic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1600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en-US" sz="16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X</m:t>
                    </m:r>
                    <m:r>
                      <a:rPr lang="en-US" sz="1600">
                        <a:latin typeface="Cambria Math"/>
                      </a:rPr>
                      <m:t> 100 %.</m:t>
                    </m:r>
                  </m:oMath>
                </a14:m>
                <a:endParaRPr lang="en-US" sz="1600" dirty="0">
                  <a:latin typeface="Century Gothic" pitchFamily="34" charset="0"/>
                </a:endParaRPr>
              </a:p>
              <a:p>
                <a:r>
                  <a:rPr lang="en-US" sz="1600" dirty="0">
                    <a:latin typeface="Century Gothic" pitchFamily="34" charset="0"/>
                  </a:rPr>
                  <a:t>				</a:t>
                </a:r>
                <a:r>
                  <a:rPr lang="en-US" sz="1600" dirty="0" smtClean="0">
                    <a:latin typeface="Century Gothic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3%</m:t>
                    </m:r>
                  </m:oMath>
                </a14:m>
                <a:endParaRPr lang="en-US" sz="1600" dirty="0">
                  <a:latin typeface="Century Gothic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00" y="1369583"/>
                <a:ext cx="7956376" cy="3870483"/>
              </a:xfrm>
              <a:prstGeom prst="rect">
                <a:avLst/>
              </a:prstGeom>
              <a:blipFill rotWithShape="1">
                <a:blip r:embed="rId4"/>
                <a:stretch>
                  <a:fillRect l="-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9924" y="195486"/>
            <a:ext cx="89765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Insidensi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/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kejadian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penyakit</a:t>
            </a:r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busuk</a:t>
            </a:r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pangkal</a:t>
            </a:r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batang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304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484" y="77434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Century Gothic" pitchFamily="34" charset="0"/>
              </a:rPr>
              <a:t>Pengendalian</a:t>
            </a:r>
            <a:r>
              <a:rPr lang="en-US" sz="1600" dirty="0" smtClean="0">
                <a:latin typeface="Century Gothic" pitchFamily="34" charset="0"/>
              </a:rPr>
              <a:t> </a:t>
            </a:r>
            <a:r>
              <a:rPr lang="en-US" sz="1600" dirty="0" err="1" smtClean="0">
                <a:latin typeface="Century Gothic" pitchFamily="34" charset="0"/>
              </a:rPr>
              <a:t>dilakukan</a:t>
            </a:r>
            <a:r>
              <a:rPr lang="en-US" sz="1600" dirty="0" smtClean="0">
                <a:latin typeface="Century Gothic" pitchFamily="34" charset="0"/>
              </a:rPr>
              <a:t> </a:t>
            </a:r>
            <a:r>
              <a:rPr lang="en-US" sz="1600" dirty="0" err="1" smtClean="0">
                <a:latin typeface="Century Gothic" pitchFamily="34" charset="0"/>
              </a:rPr>
              <a:t>dengan</a:t>
            </a:r>
            <a:r>
              <a:rPr lang="en-US" sz="1600" dirty="0" smtClean="0">
                <a:latin typeface="Century Gothic" pitchFamily="34" charset="0"/>
              </a:rPr>
              <a:t> </a:t>
            </a:r>
            <a:r>
              <a:rPr lang="en-US" sz="1600" dirty="0" err="1" smtClean="0">
                <a:latin typeface="Century Gothic" pitchFamily="34" charset="0"/>
              </a:rPr>
              <a:t>mengisolasi</a:t>
            </a:r>
            <a:r>
              <a:rPr lang="en-US" sz="1600" dirty="0" smtClean="0">
                <a:latin typeface="Century Gothic" pitchFamily="34" charset="0"/>
              </a:rPr>
              <a:t> </a:t>
            </a:r>
            <a:r>
              <a:rPr lang="en-US" sz="1600" dirty="0" err="1" smtClean="0">
                <a:latin typeface="Century Gothic" pitchFamily="34" charset="0"/>
              </a:rPr>
              <a:t>tanaman</a:t>
            </a:r>
            <a:r>
              <a:rPr lang="en-US" sz="1600" dirty="0" smtClean="0">
                <a:latin typeface="Century Gothic" pitchFamily="34" charset="0"/>
              </a:rPr>
              <a:t> yang </a:t>
            </a:r>
            <a:r>
              <a:rPr lang="en-US" sz="1600" dirty="0" err="1" smtClean="0">
                <a:latin typeface="Century Gothic" pitchFamily="34" charset="0"/>
              </a:rPr>
              <a:t>terserang</a:t>
            </a:r>
            <a:r>
              <a:rPr lang="en-US" sz="1600" dirty="0" smtClean="0">
                <a:latin typeface="Century Gothic" pitchFamily="34" charset="0"/>
              </a:rPr>
              <a:t> </a:t>
            </a:r>
            <a:r>
              <a:rPr lang="en-US" sz="1600" dirty="0" err="1" smtClean="0">
                <a:latin typeface="Century Gothic" pitchFamily="34" charset="0"/>
              </a:rPr>
              <a:t>dengan</a:t>
            </a:r>
            <a:r>
              <a:rPr lang="en-US" sz="1600" dirty="0" smtClean="0">
                <a:latin typeface="Century Gothic" pitchFamily="34" charset="0"/>
              </a:rPr>
              <a:t> </a:t>
            </a:r>
            <a:r>
              <a:rPr lang="en-US" sz="1600" dirty="0" err="1" smtClean="0">
                <a:latin typeface="Century Gothic" pitchFamily="34" charset="0"/>
              </a:rPr>
              <a:t>alat</a:t>
            </a:r>
            <a:r>
              <a:rPr lang="en-US" sz="1600" dirty="0" smtClean="0">
                <a:latin typeface="Century Gothic" pitchFamily="34" charset="0"/>
              </a:rPr>
              <a:t> yang </a:t>
            </a:r>
            <a:r>
              <a:rPr lang="en-US" sz="1600" dirty="0" err="1" smtClean="0">
                <a:latin typeface="Century Gothic" pitchFamily="34" charset="0"/>
              </a:rPr>
              <a:t>dapat</a:t>
            </a:r>
            <a:r>
              <a:rPr lang="en-US" sz="1600" dirty="0" smtClean="0">
                <a:latin typeface="Century Gothic" pitchFamily="34" charset="0"/>
              </a:rPr>
              <a:t> </a:t>
            </a:r>
            <a:r>
              <a:rPr lang="en-US" sz="1600" dirty="0" err="1" smtClean="0">
                <a:latin typeface="Century Gothic" pitchFamily="34" charset="0"/>
              </a:rPr>
              <a:t>dilihat</a:t>
            </a:r>
            <a:r>
              <a:rPr lang="en-US" sz="1600" dirty="0" smtClean="0">
                <a:latin typeface="Century Gothic" pitchFamily="34" charset="0"/>
              </a:rPr>
              <a:t> </a:t>
            </a:r>
            <a:r>
              <a:rPr lang="en-US" sz="1600" dirty="0" err="1" smtClean="0">
                <a:latin typeface="Century Gothic" pitchFamily="34" charset="0"/>
              </a:rPr>
              <a:t>pada</a:t>
            </a:r>
            <a:r>
              <a:rPr lang="en-US" sz="1600" dirty="0" smtClean="0">
                <a:latin typeface="Century Gothic" pitchFamily="34" charset="0"/>
              </a:rPr>
              <a:t> </a:t>
            </a:r>
            <a:r>
              <a:rPr lang="en-US" sz="1600" dirty="0" err="1" smtClean="0">
                <a:latin typeface="Century Gothic" pitchFamily="34" charset="0"/>
              </a:rPr>
              <a:t>Gambar</a:t>
            </a:r>
            <a:r>
              <a:rPr lang="en-US" sz="1600" dirty="0" smtClean="0">
                <a:latin typeface="Century Gothic" pitchFamily="34" charset="0"/>
              </a:rPr>
              <a:t> 2a.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Century Gothic" pitchFamily="34" charset="0"/>
              </a:rPr>
              <a:t>Seluruh</a:t>
            </a:r>
            <a:r>
              <a:rPr lang="en-US" sz="1600" dirty="0" smtClean="0">
                <a:latin typeface="Century Gothic" pitchFamily="34" charset="0"/>
              </a:rPr>
              <a:t> </a:t>
            </a:r>
            <a:r>
              <a:rPr lang="en-US" sz="1600" dirty="0" err="1" smtClean="0">
                <a:latin typeface="Century Gothic" pitchFamily="34" charset="0"/>
              </a:rPr>
              <a:t>jamur</a:t>
            </a:r>
            <a:r>
              <a:rPr lang="en-US" sz="1600" dirty="0" smtClean="0">
                <a:latin typeface="Century Gothic" pitchFamily="34" charset="0"/>
              </a:rPr>
              <a:t> </a:t>
            </a:r>
            <a:r>
              <a:rPr lang="en-US" sz="1600" dirty="0" err="1" smtClean="0">
                <a:latin typeface="Century Gothic" pitchFamily="34" charset="0"/>
              </a:rPr>
              <a:t>diambil</a:t>
            </a:r>
            <a:r>
              <a:rPr lang="en-US" sz="1600" dirty="0" smtClean="0">
                <a:latin typeface="Century Gothic" pitchFamily="34" charset="0"/>
              </a:rPr>
              <a:t> (</a:t>
            </a:r>
            <a:r>
              <a:rPr lang="en-US" sz="1600" dirty="0" err="1" smtClean="0">
                <a:latin typeface="Century Gothic" pitchFamily="34" charset="0"/>
              </a:rPr>
              <a:t>Gambar</a:t>
            </a:r>
            <a:r>
              <a:rPr lang="en-US" sz="1600" dirty="0" smtClean="0">
                <a:latin typeface="Century Gothic" pitchFamily="34" charset="0"/>
              </a:rPr>
              <a:t> 2b) </a:t>
            </a:r>
            <a:r>
              <a:rPr lang="en-US" sz="1600" dirty="0" err="1" smtClean="0">
                <a:latin typeface="Century Gothic" pitchFamily="34" charset="0"/>
              </a:rPr>
              <a:t>kemudian</a:t>
            </a:r>
            <a:r>
              <a:rPr lang="en-US" sz="1600" dirty="0" smtClean="0">
                <a:latin typeface="Century Gothic" pitchFamily="34" charset="0"/>
              </a:rPr>
              <a:t> </a:t>
            </a:r>
            <a:r>
              <a:rPr lang="en-US" sz="1600" dirty="0" err="1">
                <a:latin typeface="Century Gothic" pitchFamily="34" charset="0"/>
              </a:rPr>
              <a:t>Marihat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 smtClean="0">
                <a:latin typeface="Century Gothic" pitchFamily="34" charset="0"/>
              </a:rPr>
              <a:t>Fungisida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>
                <a:latin typeface="Century Gothic" pitchFamily="34" charset="0"/>
              </a:rPr>
              <a:t>dengan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>
                <a:latin typeface="Century Gothic" pitchFamily="34" charset="0"/>
              </a:rPr>
              <a:t>bahan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>
                <a:latin typeface="Century Gothic" pitchFamily="34" charset="0"/>
              </a:rPr>
              <a:t>aktif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i="1" dirty="0" err="1">
                <a:latin typeface="Century Gothic" pitchFamily="34" charset="0"/>
              </a:rPr>
              <a:t>trichoderma</a:t>
            </a:r>
            <a:r>
              <a:rPr lang="en-US" sz="1600" i="1" dirty="0">
                <a:latin typeface="Century Gothic" pitchFamily="34" charset="0"/>
              </a:rPr>
              <a:t> </a:t>
            </a:r>
            <a:r>
              <a:rPr lang="en-US" sz="1600" i="1" dirty="0" err="1">
                <a:latin typeface="Century Gothic" pitchFamily="34" charset="0"/>
              </a:rPr>
              <a:t>koningil</a:t>
            </a:r>
            <a:r>
              <a:rPr lang="en-US" sz="1600" i="1" dirty="0">
                <a:latin typeface="Century Gothic" pitchFamily="34" charset="0"/>
              </a:rPr>
              <a:t> </a:t>
            </a:r>
            <a:r>
              <a:rPr lang="en-US" sz="1600" i="1" dirty="0" err="1">
                <a:latin typeface="Century Gothic" pitchFamily="34" charset="0"/>
              </a:rPr>
              <a:t>dan</a:t>
            </a:r>
            <a:r>
              <a:rPr lang="en-US" sz="1600" i="1" dirty="0">
                <a:latin typeface="Century Gothic" pitchFamily="34" charset="0"/>
              </a:rPr>
              <a:t> </a:t>
            </a:r>
            <a:r>
              <a:rPr lang="en-US" sz="1600" i="1" dirty="0" err="1">
                <a:latin typeface="Century Gothic" pitchFamily="34" charset="0"/>
              </a:rPr>
              <a:t>trichoderma</a:t>
            </a:r>
            <a:r>
              <a:rPr lang="en-US" sz="1600" i="1" dirty="0">
                <a:latin typeface="Century Gothic" pitchFamily="34" charset="0"/>
              </a:rPr>
              <a:t> </a:t>
            </a:r>
            <a:r>
              <a:rPr lang="en-US" sz="1600" i="1" dirty="0" err="1" smtClean="0">
                <a:latin typeface="Century Gothic" pitchFamily="34" charset="0"/>
              </a:rPr>
              <a:t>harzianum</a:t>
            </a:r>
            <a:r>
              <a:rPr lang="en-US" sz="1600" i="1" dirty="0" smtClean="0">
                <a:latin typeface="Century Gothic" pitchFamily="34" charset="0"/>
              </a:rPr>
              <a:t> (</a:t>
            </a:r>
            <a:r>
              <a:rPr lang="en-US" sz="1600" i="1" dirty="0" err="1" smtClean="0">
                <a:latin typeface="Century Gothic" pitchFamily="34" charset="0"/>
              </a:rPr>
              <a:t>Gambar</a:t>
            </a:r>
            <a:r>
              <a:rPr lang="en-US" sz="1600" i="1" dirty="0" smtClean="0">
                <a:latin typeface="Century Gothic" pitchFamily="34" charset="0"/>
              </a:rPr>
              <a:t> 2c) </a:t>
            </a:r>
            <a:r>
              <a:rPr lang="en-US" sz="1600" dirty="0" err="1" smtClean="0">
                <a:latin typeface="Century Gothic" pitchFamily="34" charset="0"/>
              </a:rPr>
              <a:t>ditaburkan</a:t>
            </a:r>
            <a:r>
              <a:rPr lang="en-US" sz="1600" dirty="0" smtClean="0">
                <a:latin typeface="Century Gothic" pitchFamily="34" charset="0"/>
              </a:rPr>
              <a:t> </a:t>
            </a:r>
            <a:r>
              <a:rPr lang="en-US" sz="1600" dirty="0" err="1" smtClean="0">
                <a:latin typeface="Century Gothic" pitchFamily="34" charset="0"/>
              </a:rPr>
              <a:t>pada</a:t>
            </a:r>
            <a:r>
              <a:rPr lang="en-US" sz="1600" dirty="0" smtClean="0">
                <a:latin typeface="Century Gothic" pitchFamily="34" charset="0"/>
              </a:rPr>
              <a:t> </a:t>
            </a:r>
            <a:r>
              <a:rPr lang="en-US" sz="1600" dirty="0" err="1" smtClean="0">
                <a:latin typeface="Century Gothic" pitchFamily="34" charset="0"/>
              </a:rPr>
              <a:t>batang</a:t>
            </a:r>
            <a:r>
              <a:rPr lang="en-US" sz="1600" dirty="0" smtClean="0">
                <a:latin typeface="Century Gothic" pitchFamily="34" charset="0"/>
              </a:rPr>
              <a:t> </a:t>
            </a:r>
            <a:r>
              <a:rPr lang="en-US" sz="1600" dirty="0" err="1" smtClean="0">
                <a:latin typeface="Century Gothic" pitchFamily="34" charset="0"/>
              </a:rPr>
              <a:t>sekeliling</a:t>
            </a:r>
            <a:r>
              <a:rPr lang="en-US" sz="1600" dirty="0" smtClean="0">
                <a:latin typeface="Century Gothic" pitchFamily="34" charset="0"/>
              </a:rPr>
              <a:t> </a:t>
            </a:r>
            <a:r>
              <a:rPr lang="en-US" sz="1600" dirty="0" err="1">
                <a:latin typeface="Century Gothic" pitchFamily="34" charset="0"/>
              </a:rPr>
              <a:t>batang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smtClean="0">
                <a:latin typeface="Century Gothic" pitchFamily="34" charset="0"/>
              </a:rPr>
              <a:t>(</a:t>
            </a:r>
            <a:r>
              <a:rPr lang="en-US" sz="1600" dirty="0" err="1" smtClean="0">
                <a:latin typeface="Century Gothic" pitchFamily="34" charset="0"/>
              </a:rPr>
              <a:t>Gambar</a:t>
            </a:r>
            <a:r>
              <a:rPr lang="en-US" sz="1600" dirty="0" smtClean="0">
                <a:latin typeface="Century Gothic" pitchFamily="34" charset="0"/>
              </a:rPr>
              <a:t> 2d) </a:t>
            </a:r>
            <a:r>
              <a:rPr lang="en-US" sz="1600" dirty="0" err="1" smtClean="0">
                <a:latin typeface="Century Gothic" pitchFamily="34" charset="0"/>
              </a:rPr>
              <a:t>dengan</a:t>
            </a:r>
            <a:r>
              <a:rPr lang="en-US" sz="1600" dirty="0" smtClean="0">
                <a:latin typeface="Century Gothic" pitchFamily="34" charset="0"/>
              </a:rPr>
              <a:t> </a:t>
            </a:r>
            <a:r>
              <a:rPr lang="en-US" sz="1600" dirty="0" err="1">
                <a:latin typeface="Century Gothic" pitchFamily="34" charset="0"/>
              </a:rPr>
              <a:t>dosis</a:t>
            </a:r>
            <a:r>
              <a:rPr lang="en-US" sz="1600" dirty="0">
                <a:latin typeface="Century Gothic" pitchFamily="34" charset="0"/>
              </a:rPr>
              <a:t> 0,4 kg/ </a:t>
            </a:r>
            <a:r>
              <a:rPr lang="en-US" sz="1600" dirty="0" err="1">
                <a:latin typeface="Century Gothic" pitchFamily="34" charset="0"/>
              </a:rPr>
              <a:t>tanaman</a:t>
            </a:r>
            <a:r>
              <a:rPr lang="en-US" sz="1600" dirty="0">
                <a:latin typeface="Century Gothic" pitchFamily="34" charset="0"/>
              </a:rPr>
              <a:t> </a:t>
            </a:r>
            <a:endParaRPr lang="en-US" sz="1600" dirty="0" smtClean="0">
              <a:latin typeface="Century Gothic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Century Gothic" pitchFamily="34" charset="0"/>
              </a:rPr>
              <a:t>Setelah</a:t>
            </a:r>
            <a:r>
              <a:rPr lang="en-US" sz="1600" dirty="0" smtClean="0">
                <a:latin typeface="Century Gothic" pitchFamily="34" charset="0"/>
              </a:rPr>
              <a:t> </a:t>
            </a:r>
            <a:r>
              <a:rPr lang="en-US" sz="1600" dirty="0" err="1">
                <a:latin typeface="Century Gothic" pitchFamily="34" charset="0"/>
              </a:rPr>
              <a:t>itu</a:t>
            </a:r>
            <a:r>
              <a:rPr lang="en-US" sz="1600" dirty="0">
                <a:latin typeface="Century Gothic" pitchFamily="34" charset="0"/>
              </a:rPr>
              <a:t>, </a:t>
            </a:r>
            <a:r>
              <a:rPr lang="en-US" sz="1600" dirty="0" err="1" smtClean="0">
                <a:latin typeface="Century Gothic" pitchFamily="34" charset="0"/>
              </a:rPr>
              <a:t>parit</a:t>
            </a:r>
            <a:r>
              <a:rPr lang="en-US" sz="1600" dirty="0" smtClean="0">
                <a:latin typeface="Century Gothic" pitchFamily="34" charset="0"/>
              </a:rPr>
              <a:t> </a:t>
            </a:r>
            <a:r>
              <a:rPr lang="en-US" sz="1600" dirty="0" err="1">
                <a:latin typeface="Century Gothic" pitchFamily="34" charset="0"/>
              </a:rPr>
              <a:t>berbentuk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>
                <a:latin typeface="Century Gothic" pitchFamily="34" charset="0"/>
              </a:rPr>
              <a:t>persegi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>
                <a:latin typeface="Century Gothic" pitchFamily="34" charset="0"/>
              </a:rPr>
              <a:t>mengelilingi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>
                <a:latin typeface="Century Gothic" pitchFamily="34" charset="0"/>
              </a:rPr>
              <a:t>tanaman</a:t>
            </a:r>
            <a:r>
              <a:rPr lang="en-US" sz="1600" dirty="0">
                <a:latin typeface="Century Gothic" pitchFamily="34" charset="0"/>
              </a:rPr>
              <a:t> yang </a:t>
            </a:r>
            <a:r>
              <a:rPr lang="en-US" sz="1600" dirty="0" err="1" smtClean="0">
                <a:latin typeface="Century Gothic" pitchFamily="34" charset="0"/>
              </a:rPr>
              <a:t>terserang</a:t>
            </a:r>
            <a:r>
              <a:rPr lang="en-US" sz="1600" dirty="0" smtClean="0">
                <a:latin typeface="Century Gothic" pitchFamily="34" charset="0"/>
              </a:rPr>
              <a:t> </a:t>
            </a:r>
            <a:r>
              <a:rPr lang="en-US" sz="1600" dirty="0" err="1" smtClean="0">
                <a:latin typeface="Century Gothic" pitchFamily="34" charset="0"/>
              </a:rPr>
              <a:t>dibuat</a:t>
            </a:r>
            <a:r>
              <a:rPr lang="en-US" sz="1600" dirty="0" smtClean="0">
                <a:latin typeface="Century Gothic" pitchFamily="34" charset="0"/>
              </a:rPr>
              <a:t> (</a:t>
            </a:r>
            <a:r>
              <a:rPr lang="en-US" sz="1600" dirty="0" err="1" smtClean="0">
                <a:latin typeface="Century Gothic" pitchFamily="34" charset="0"/>
              </a:rPr>
              <a:t>Gambar</a:t>
            </a:r>
            <a:r>
              <a:rPr lang="en-US" sz="1600" dirty="0" smtClean="0">
                <a:latin typeface="Century Gothic" pitchFamily="34" charset="0"/>
              </a:rPr>
              <a:t> 2e) </a:t>
            </a:r>
            <a:r>
              <a:rPr lang="en-US" sz="1600" dirty="0" err="1" smtClean="0">
                <a:latin typeface="Century Gothic" pitchFamily="34" charset="0"/>
              </a:rPr>
              <a:t>dengan</a:t>
            </a:r>
            <a:r>
              <a:rPr lang="en-US" sz="1600" dirty="0" smtClean="0">
                <a:latin typeface="Century Gothic" pitchFamily="34" charset="0"/>
              </a:rPr>
              <a:t> </a:t>
            </a:r>
            <a:r>
              <a:rPr lang="en-US" sz="1600" dirty="0" err="1">
                <a:latin typeface="Century Gothic" pitchFamily="34" charset="0"/>
              </a:rPr>
              <a:t>jarak</a:t>
            </a:r>
            <a:r>
              <a:rPr lang="en-US" sz="1600" dirty="0">
                <a:latin typeface="Century Gothic" pitchFamily="34" charset="0"/>
              </a:rPr>
              <a:t> 2 meter </a:t>
            </a:r>
            <a:r>
              <a:rPr lang="en-US" sz="1600" dirty="0" err="1">
                <a:latin typeface="Century Gothic" pitchFamily="34" charset="0"/>
              </a:rPr>
              <a:t>dari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>
                <a:latin typeface="Century Gothic" pitchFamily="34" charset="0"/>
              </a:rPr>
              <a:t>batang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>
                <a:latin typeface="Century Gothic" pitchFamily="34" charset="0"/>
              </a:rPr>
              <a:t>dengan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>
                <a:latin typeface="Century Gothic" pitchFamily="34" charset="0"/>
              </a:rPr>
              <a:t>kedalaman</a:t>
            </a:r>
            <a:r>
              <a:rPr lang="en-US" sz="1600" dirty="0">
                <a:latin typeface="Century Gothic" pitchFamily="34" charset="0"/>
              </a:rPr>
              <a:t> 50 cm </a:t>
            </a:r>
            <a:r>
              <a:rPr lang="en-US" sz="1600" dirty="0" err="1">
                <a:latin typeface="Century Gothic" pitchFamily="34" charset="0"/>
              </a:rPr>
              <a:t>kemudian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>
                <a:latin typeface="Century Gothic" pitchFamily="34" charset="0"/>
              </a:rPr>
              <a:t>tanah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>
                <a:latin typeface="Century Gothic" pitchFamily="34" charset="0"/>
              </a:rPr>
              <a:t>galiannya</a:t>
            </a:r>
            <a:r>
              <a:rPr lang="en-US" sz="1600" dirty="0">
                <a:latin typeface="Century Gothic" pitchFamily="34" charset="0"/>
              </a:rPr>
              <a:t> di </a:t>
            </a:r>
            <a:r>
              <a:rPr lang="en-US" sz="1600" dirty="0" err="1">
                <a:latin typeface="Century Gothic" pitchFamily="34" charset="0"/>
              </a:rPr>
              <a:t>bumbun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>
                <a:latin typeface="Century Gothic" pitchFamily="34" charset="0"/>
              </a:rPr>
              <a:t>ke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>
                <a:latin typeface="Century Gothic" pitchFamily="34" charset="0"/>
              </a:rPr>
              <a:t>pangkal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 smtClean="0">
                <a:latin typeface="Century Gothic" pitchFamily="34" charset="0"/>
              </a:rPr>
              <a:t>batang</a:t>
            </a:r>
            <a:endParaRPr lang="en-US" sz="1600" dirty="0">
              <a:latin typeface="Century Gothic" pitchFamily="34" charset="0"/>
            </a:endParaRPr>
          </a:p>
        </p:txBody>
      </p:sp>
      <p:pic>
        <p:nvPicPr>
          <p:cNvPr id="410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4" y="3298045"/>
            <a:ext cx="1788436" cy="121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504" y="3295123"/>
            <a:ext cx="1788437" cy="119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264" y="3284969"/>
            <a:ext cx="1799828" cy="122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384" y="3257800"/>
            <a:ext cx="1714085" cy="123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762" y="3224875"/>
            <a:ext cx="1550109" cy="126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3000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599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14817" y="4515966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50900" marR="0" lvl="0" indent="-850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r>
              <a:rPr kumimoji="0" lang="en-US" sz="14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ambar</a:t>
            </a:r>
            <a:r>
              <a:rPr kumimoji="0" lang="en-US" sz="1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smtClean="0" bmk="_Toc72580234">
                <a:latin typeface="Arial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en-US" sz="1400" b="0" i="0" u="none" strike="noStrike" cap="none" normalizeH="0" baseline="0" dirty="0" smtClean="0" bmk="_Toc7258023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(a) </a:t>
            </a:r>
            <a:r>
              <a:rPr kumimoji="0" lang="en-US" sz="1400" b="0" i="0" u="none" strike="noStrike" cap="none" normalizeH="0" baseline="0" dirty="0" err="1" smtClean="0" bmk="_Toc7258023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Alat</a:t>
            </a:r>
            <a:r>
              <a:rPr kumimoji="0" lang="en-US" sz="1400" b="0" i="0" u="none" strike="noStrike" cap="none" normalizeH="0" baseline="0" dirty="0" smtClean="0" bmk="_Toc7258023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1400" b="0" i="0" u="none" strike="noStrike" cap="none" normalizeH="0" baseline="0" dirty="0" err="1" smtClean="0" bmk="_Toc7258023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digunakan</a:t>
            </a:r>
            <a:r>
              <a:rPr kumimoji="0" lang="en-US" sz="1400" b="0" i="0" u="none" strike="noStrike" cap="none" normalizeH="0" baseline="0" dirty="0" smtClean="0" bmk="_Toc7258023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(b) </a:t>
            </a:r>
            <a:r>
              <a:rPr kumimoji="0" lang="en-US" sz="1400" b="0" i="0" u="none" strike="noStrike" cap="none" normalizeH="0" baseline="0" dirty="0" err="1" smtClean="0" bmk="_Toc7258023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Pengambilan</a:t>
            </a:r>
            <a:r>
              <a:rPr kumimoji="0" lang="en-US" sz="1400" b="0" i="0" u="none" strike="noStrike" cap="none" normalizeH="0" baseline="0" dirty="0" smtClean="0" bmk="_Toc7258023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 bmk="_Toc7258023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jamur</a:t>
            </a:r>
            <a:r>
              <a:rPr kumimoji="0" lang="en-US" sz="1400" b="0" i="0" u="none" strike="noStrike" cap="none" normalizeH="0" baseline="0" dirty="0" smtClean="0" bmk="_Toc7258023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(c) </a:t>
            </a:r>
            <a:r>
              <a:rPr kumimoji="0" lang="en-US" sz="1400" b="0" i="0" u="none" strike="noStrike" cap="none" normalizeH="0" baseline="0" dirty="0" err="1" smtClean="0" bmk="_Toc7258023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Marihat</a:t>
            </a:r>
            <a:r>
              <a:rPr kumimoji="0" lang="en-US" sz="1400" b="0" i="0" u="none" strike="noStrike" cap="none" normalizeH="0" baseline="0" dirty="0" smtClean="0" bmk="_Toc7258023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 bmk="_Toc7258023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Fungisida</a:t>
            </a:r>
            <a:r>
              <a:rPr kumimoji="0" lang="en-US" sz="1400" b="0" i="0" u="none" strike="noStrike" cap="none" normalizeH="0" baseline="0" dirty="0" smtClean="0" bmk="_Toc7258023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(d) </a:t>
            </a:r>
            <a:r>
              <a:rPr kumimoji="0" lang="en-US" sz="1400" b="0" i="0" u="none" strike="noStrike" cap="none" normalizeH="0" baseline="0" dirty="0" err="1" smtClean="0" bmk="_Toc7258023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Penaburan</a:t>
            </a:r>
            <a:r>
              <a:rPr kumimoji="0" lang="en-US" sz="1400" b="0" i="0" u="none" strike="noStrike" cap="none" normalizeH="0" baseline="0" dirty="0" smtClean="0" bmk="_Toc7258023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 bmk="_Toc7258023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Marihat</a:t>
            </a:r>
            <a:r>
              <a:rPr kumimoji="0" lang="en-US" sz="1400" b="0" i="0" u="none" strike="noStrike" cap="none" normalizeH="0" baseline="0" dirty="0" smtClean="0" bmk="_Toc7258023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 bmk="_Toc7258023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Fungisida</a:t>
            </a:r>
            <a:r>
              <a:rPr kumimoji="0" lang="en-US" sz="1400" b="0" i="0" u="none" strike="noStrike" cap="none" normalizeH="0" baseline="0" dirty="0" smtClean="0" bmk="_Toc7258023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(e) </a:t>
            </a:r>
            <a:r>
              <a:rPr kumimoji="0" lang="en-US" sz="1400" b="0" i="0" u="none" strike="noStrike" cap="none" normalizeH="0" baseline="0" dirty="0" err="1" smtClean="0" bmk="_Toc7258023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Pembuatan</a:t>
            </a:r>
            <a:r>
              <a:rPr kumimoji="0" lang="en-US" sz="1400" b="0" i="0" u="none" strike="noStrike" cap="none" normalizeH="0" baseline="0" dirty="0" smtClean="0" bmk="_Toc7258023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 bmk="_Toc7258023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parit</a:t>
            </a:r>
            <a:r>
              <a:rPr kumimoji="0" lang="en-US" sz="1400" b="0" i="0" u="none" strike="noStrike" cap="none" normalizeH="0" baseline="0" dirty="0" smtClean="0" bmk="_Toc7258023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 bmk="_Toc7258023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isolasi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5292080" y="-10914"/>
            <a:ext cx="3851920" cy="20349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27003" y="159881"/>
            <a:ext cx="78463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Pengendalian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penyakit</a:t>
            </a:r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busuk</a:t>
            </a:r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pangkal</a:t>
            </a:r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batang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963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203598"/>
            <a:ext cx="824440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Century Gothic" pitchFamily="34" charset="0"/>
              </a:rPr>
              <a:t>Hasil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pengendalian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penyakit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busuk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pangkal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batang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dengan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dilakukannya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isolasi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diharapkan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menghasilkan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penumbuhan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akar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baru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dan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memutus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akar</a:t>
            </a:r>
            <a:r>
              <a:rPr lang="en-US" dirty="0">
                <a:latin typeface="Century Gothic" pitchFamily="34" charset="0"/>
              </a:rPr>
              <a:t> lain agar </a:t>
            </a:r>
            <a:r>
              <a:rPr lang="en-US" dirty="0" err="1">
                <a:latin typeface="Century Gothic" pitchFamily="34" charset="0"/>
              </a:rPr>
              <a:t>tidak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terinfeksi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maupun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menginfeksi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tanaman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sekitar</a:t>
            </a:r>
            <a:r>
              <a:rPr lang="en-US" dirty="0">
                <a:latin typeface="Century Gothic" pitchFamily="34" charset="0"/>
              </a:rPr>
              <a:t>. </a:t>
            </a:r>
            <a:endParaRPr lang="en-US" dirty="0" smtClean="0">
              <a:latin typeface="Century Gothic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Akan </a:t>
            </a:r>
            <a:r>
              <a:rPr lang="en-US" dirty="0" err="1">
                <a:latin typeface="Century Gothic" pitchFamily="34" charset="0"/>
              </a:rPr>
              <a:t>tetapi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penyakit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ini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tidak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bisa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disembuhkan</a:t>
            </a:r>
            <a:r>
              <a:rPr lang="en-US" dirty="0">
                <a:latin typeface="Century Gothic" pitchFamily="34" charset="0"/>
              </a:rPr>
              <a:t>, </a:t>
            </a:r>
            <a:r>
              <a:rPr lang="en-US" dirty="0" err="1">
                <a:latin typeface="Century Gothic" pitchFamily="34" charset="0"/>
              </a:rPr>
              <a:t>berdasarkan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hasil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pengamatan</a:t>
            </a:r>
            <a:r>
              <a:rPr lang="en-US" dirty="0">
                <a:latin typeface="Century Gothic" pitchFamily="34" charset="0"/>
              </a:rPr>
              <a:t> di </a:t>
            </a:r>
            <a:r>
              <a:rPr lang="en-US" dirty="0" err="1">
                <a:latin typeface="Century Gothic" pitchFamily="34" charset="0"/>
              </a:rPr>
              <a:t>Afdeling</a:t>
            </a:r>
            <a:r>
              <a:rPr lang="en-US" dirty="0">
                <a:latin typeface="Century Gothic" pitchFamily="34" charset="0"/>
              </a:rPr>
              <a:t> 3 Unit </a:t>
            </a:r>
            <a:r>
              <a:rPr lang="en-US" dirty="0" err="1">
                <a:latin typeface="Century Gothic" pitchFamily="34" charset="0"/>
              </a:rPr>
              <a:t>Betung</a:t>
            </a:r>
            <a:r>
              <a:rPr lang="en-US" dirty="0">
                <a:latin typeface="Century Gothic" pitchFamily="34" charset="0"/>
              </a:rPr>
              <a:t> yang </a:t>
            </a:r>
            <a:r>
              <a:rPr lang="en-US" dirty="0" err="1">
                <a:latin typeface="Century Gothic" pitchFamily="34" charset="0"/>
              </a:rPr>
              <a:t>diperoleh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setelah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pemberian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Marihat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Fungisida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dua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minggu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tidak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ada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pengaruh</a:t>
            </a:r>
            <a:r>
              <a:rPr lang="en-US" dirty="0" smtClean="0">
                <a:latin typeface="Century Gothic" pitchFamily="34" charset="0"/>
              </a:rPr>
              <a:t>.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entury Gothic" pitchFamily="34" charset="0"/>
              </a:rPr>
              <a:t>Pengendalian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>
                <a:latin typeface="Century Gothic" pitchFamily="34" charset="0"/>
              </a:rPr>
              <a:t>yang </a:t>
            </a:r>
            <a:r>
              <a:rPr lang="en-US" dirty="0" err="1">
                <a:latin typeface="Century Gothic" pitchFamily="34" charset="0"/>
              </a:rPr>
              <a:t>dilakukan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hanya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untuk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memperpanjang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umur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pohon</a:t>
            </a:r>
            <a:r>
              <a:rPr lang="en-US" dirty="0">
                <a:latin typeface="Century Gothic" pitchFamily="34" charset="0"/>
              </a:rPr>
              <a:t> yang </a:t>
            </a:r>
            <a:r>
              <a:rPr lang="en-US" dirty="0" err="1">
                <a:latin typeface="Century Gothic" pitchFamily="34" charset="0"/>
              </a:rPr>
              <a:t>terserang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3404488"/>
            <a:ext cx="5277624" cy="17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5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237" y="123478"/>
            <a:ext cx="8964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Century Gothic" pitchFamily="34" charset="0"/>
              </a:rPr>
              <a:t>Upaya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preventif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penyakit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busuk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pangkal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batang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adalah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dengan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cara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penanaman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menggunakan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metode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i="1" dirty="0">
                <a:latin typeface="Century Gothic" pitchFamily="34" charset="0"/>
              </a:rPr>
              <a:t>big </a:t>
            </a:r>
            <a:r>
              <a:rPr lang="en-US" i="1" dirty="0" smtClean="0">
                <a:latin typeface="Century Gothic" pitchFamily="34" charset="0"/>
              </a:rPr>
              <a:t>hole </a:t>
            </a:r>
            <a:r>
              <a:rPr lang="en-US" dirty="0" err="1" smtClean="0">
                <a:latin typeface="Century Gothic" pitchFamily="34" charset="0"/>
              </a:rPr>
              <a:t>atau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i="1" dirty="0">
                <a:latin typeface="Century Gothic" pitchFamily="34" charset="0"/>
              </a:rPr>
              <a:t>hole in hole</a:t>
            </a:r>
            <a:r>
              <a:rPr lang="en-US" dirty="0" smtClean="0">
                <a:latin typeface="Century Gothic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entury Gothic" pitchFamily="34" charset="0"/>
              </a:rPr>
              <a:t>Penanaman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dengan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metode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ini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dengan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membuat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lubang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tanam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dengan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cara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membuat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lubang</a:t>
            </a:r>
            <a:r>
              <a:rPr lang="en-US" dirty="0">
                <a:latin typeface="Century Gothic" pitchFamily="34" charset="0"/>
              </a:rPr>
              <a:t> di </a:t>
            </a:r>
            <a:r>
              <a:rPr lang="en-US" dirty="0" err="1">
                <a:latin typeface="Century Gothic" pitchFamily="34" charset="0"/>
              </a:rPr>
              <a:t>dalam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lubang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menggunakan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ukuran</a:t>
            </a:r>
            <a:r>
              <a:rPr lang="en-US" dirty="0">
                <a:latin typeface="Century Gothic" pitchFamily="34" charset="0"/>
              </a:rPr>
              <a:t> 3 m x 3 m x 0,5 m </a:t>
            </a:r>
            <a:r>
              <a:rPr lang="en-US" dirty="0" err="1">
                <a:latin typeface="Century Gothic" pitchFamily="34" charset="0"/>
              </a:rPr>
              <a:t>untuk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lubang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besar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dan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ukuran</a:t>
            </a:r>
            <a:r>
              <a:rPr lang="en-US" dirty="0">
                <a:latin typeface="Century Gothic" pitchFamily="34" charset="0"/>
              </a:rPr>
              <a:t> 0,3m x 0,3 m x 0,3 m </a:t>
            </a:r>
            <a:r>
              <a:rPr lang="en-US" dirty="0" err="1">
                <a:latin typeface="Century Gothic" pitchFamily="34" charset="0"/>
              </a:rPr>
              <a:t>untuk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lubang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kecil</a:t>
            </a:r>
            <a:r>
              <a:rPr lang="en-US" dirty="0">
                <a:latin typeface="Century Gothic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3795886"/>
            <a:ext cx="5277624" cy="134761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43" b="21229"/>
          <a:stretch/>
        </p:blipFill>
        <p:spPr bwMode="auto">
          <a:xfrm>
            <a:off x="4763901" y="1871942"/>
            <a:ext cx="2808312" cy="25977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97036" y="46818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2400" dirty="0"/>
              <a:t>Gambar </a:t>
            </a:r>
            <a:r>
              <a:rPr lang="en-US" sz="2400" dirty="0" smtClean="0"/>
              <a:t>3 </a:t>
            </a:r>
            <a:r>
              <a:rPr lang="en-US" sz="2400" dirty="0" err="1" smtClean="0"/>
              <a:t>Ilustrasi</a:t>
            </a:r>
            <a:r>
              <a:rPr lang="en-US" sz="2400" dirty="0" smtClean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i="1" dirty="0"/>
              <a:t>big hole</a:t>
            </a:r>
            <a:endParaRPr lang="en-US" sz="24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432" y="1904884"/>
            <a:ext cx="2996803" cy="278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5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260576" y="3387652"/>
            <a:ext cx="3851920" cy="17390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696" y="19997"/>
            <a:ext cx="53206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Sensus</a:t>
            </a:r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penyakit</a:t>
            </a:r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busuk</a:t>
            </a:r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tandan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14" y="604772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Gejala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penyakit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busuk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tandan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yaitu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miselium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jamur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berwarna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putih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sehingga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tandan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seperti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berubah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menjadi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berwarna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putih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terutama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permukaan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buah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Lama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kelamaan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tandan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membusuk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mejadi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lembek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berubah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warna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menjadi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coklat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kemudian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menghitam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Kegiatan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sensus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penyakit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busuk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tandan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dilakukan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sekaligus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pelaksanaan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sensus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ganoderma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Jumlah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tanaman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sampel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per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blok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adalah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100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batang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920847"/>
              </p:ext>
            </p:extLst>
          </p:nvPr>
        </p:nvGraphicFramePr>
        <p:xfrm>
          <a:off x="274314" y="2943873"/>
          <a:ext cx="8640958" cy="19388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945320">
                  <a:extLst>
                    <a:ext uri="{9D8B030D-6E8A-4147-A177-3AD203B41FA5}">
                      <a16:colId xmlns:a16="http://schemas.microsoft.com/office/drawing/2014/main" val="1969816786"/>
                    </a:ext>
                  </a:extLst>
                </a:gridCol>
                <a:gridCol w="1358359">
                  <a:extLst>
                    <a:ext uri="{9D8B030D-6E8A-4147-A177-3AD203B41FA5}">
                      <a16:colId xmlns:a16="http://schemas.microsoft.com/office/drawing/2014/main" val="2404786680"/>
                    </a:ext>
                  </a:extLst>
                </a:gridCol>
                <a:gridCol w="1923477">
                  <a:extLst>
                    <a:ext uri="{9D8B030D-6E8A-4147-A177-3AD203B41FA5}">
                      <a16:colId xmlns:a16="http://schemas.microsoft.com/office/drawing/2014/main" val="557404255"/>
                    </a:ext>
                  </a:extLst>
                </a:gridCol>
                <a:gridCol w="1413661">
                  <a:extLst>
                    <a:ext uri="{9D8B030D-6E8A-4147-A177-3AD203B41FA5}">
                      <a16:colId xmlns:a16="http://schemas.microsoft.com/office/drawing/2014/main" val="873901029"/>
                    </a:ext>
                  </a:extLst>
                </a:gridCol>
                <a:gridCol w="3000141">
                  <a:extLst>
                    <a:ext uri="{9D8B030D-6E8A-4147-A177-3AD203B41FA5}">
                      <a16:colId xmlns:a16="http://schemas.microsoft.com/office/drawing/2014/main" val="41215361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77470" algn="ctr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Blok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76200" algn="ctr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Luas</a:t>
                      </a:r>
                      <a:r>
                        <a:rPr lang="id-ID" sz="2000" spc="-5" dirty="0">
                          <a:effectLst/>
                        </a:rPr>
                        <a:t> </a:t>
                      </a:r>
                      <a:r>
                        <a:rPr lang="id-ID" sz="2000" dirty="0">
                          <a:effectLst/>
                        </a:rPr>
                        <a:t>(ha)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02870" algn="ctr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Jumlah</a:t>
                      </a:r>
                      <a:r>
                        <a:rPr lang="id-ID" sz="2000" spc="-5" dirty="0">
                          <a:effectLst/>
                        </a:rPr>
                        <a:t> </a:t>
                      </a:r>
                      <a:r>
                        <a:rPr lang="en-US" sz="2000" spc="-5" dirty="0" smtClean="0">
                          <a:effectLst/>
                        </a:rPr>
                        <a:t>p</a:t>
                      </a:r>
                      <a:r>
                        <a:rPr lang="id-ID" sz="2000" dirty="0" smtClean="0">
                          <a:effectLst/>
                        </a:rPr>
                        <a:t>ohon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102870" algn="ctr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</a:t>
                      </a:r>
                      <a:r>
                        <a:rPr lang="id-ID" sz="2000" dirty="0" smtClean="0">
                          <a:effectLst/>
                        </a:rPr>
                        <a:t>ampel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7650" marR="0" algn="l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Tahun</a:t>
                      </a:r>
                      <a:endParaRPr lang="en-US" sz="1800" dirty="0">
                        <a:effectLst/>
                      </a:endParaRPr>
                    </a:p>
                    <a:p>
                      <a:pPr marL="247650" marR="0" algn="l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t</a:t>
                      </a:r>
                      <a:r>
                        <a:rPr lang="id-ID" sz="2000" dirty="0" smtClean="0">
                          <a:effectLst/>
                        </a:rPr>
                        <a:t>anam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4800" marR="366395" algn="ctr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Jumlah</a:t>
                      </a:r>
                      <a:r>
                        <a:rPr lang="id-ID" sz="2000" spc="-15" dirty="0">
                          <a:effectLst/>
                        </a:rPr>
                        <a:t> </a:t>
                      </a:r>
                      <a:r>
                        <a:rPr lang="en-US" sz="2000" spc="0" dirty="0" smtClean="0">
                          <a:effectLst/>
                        </a:rPr>
                        <a:t>t</a:t>
                      </a:r>
                      <a:r>
                        <a:rPr lang="id-ID" sz="2000" dirty="0" smtClean="0">
                          <a:effectLst/>
                        </a:rPr>
                        <a:t>anaman</a:t>
                      </a:r>
                      <a:endParaRPr lang="en-US" sz="1800" dirty="0">
                        <a:effectLst/>
                      </a:endParaRPr>
                    </a:p>
                    <a:p>
                      <a:pPr marL="304800" marR="365760" algn="ctr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t</a:t>
                      </a:r>
                      <a:r>
                        <a:rPr lang="id-ID" sz="2000" dirty="0" smtClean="0">
                          <a:effectLst/>
                        </a:rPr>
                        <a:t>erserang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6469405"/>
                  </a:ext>
                </a:extLst>
              </a:tr>
              <a:tr h="454261">
                <a:tc>
                  <a:txBody>
                    <a:bodyPr/>
                    <a:lstStyle/>
                    <a:p>
                      <a:pPr marL="0" marR="77470" algn="ctr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0" dirty="0">
                          <a:effectLst/>
                        </a:rPr>
                        <a:t>218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76200" algn="ctr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0">
                          <a:effectLst/>
                        </a:rPr>
                        <a:t>15,52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0">
                          <a:effectLst/>
                        </a:rPr>
                        <a:t>100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0">
                          <a:effectLst/>
                        </a:rPr>
                        <a:t>2008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0">
                          <a:effectLst/>
                        </a:rPr>
                        <a:t>0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5700296"/>
                  </a:ext>
                </a:extLst>
              </a:tr>
              <a:tr h="454261">
                <a:tc>
                  <a:txBody>
                    <a:bodyPr/>
                    <a:lstStyle/>
                    <a:p>
                      <a:pPr marL="0" marR="77470" algn="ctr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0" dirty="0">
                          <a:effectLst/>
                        </a:rPr>
                        <a:t>219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76200" algn="ctr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0">
                          <a:effectLst/>
                        </a:rPr>
                        <a:t>15,21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0">
                          <a:effectLst/>
                        </a:rPr>
                        <a:t>100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0">
                          <a:effectLst/>
                        </a:rPr>
                        <a:t>2008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0">
                          <a:effectLst/>
                        </a:rPr>
                        <a:t>0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37807451"/>
                  </a:ext>
                </a:extLst>
              </a:tr>
              <a:tr h="454261">
                <a:tc>
                  <a:txBody>
                    <a:bodyPr/>
                    <a:lstStyle/>
                    <a:p>
                      <a:pPr marL="0" marR="77470" algn="ctr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0" dirty="0">
                          <a:effectLst/>
                        </a:rPr>
                        <a:t>Total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76200" algn="ctr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0" dirty="0">
                          <a:effectLst/>
                        </a:rPr>
                        <a:t>30,73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0" dirty="0">
                          <a:effectLst/>
                        </a:rPr>
                        <a:t>200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0" dirty="0">
                          <a:effectLst/>
                        </a:rPr>
                        <a:t>0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0116217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95736" y="2466819"/>
            <a:ext cx="4643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Tabel</a:t>
            </a:r>
            <a:r>
              <a:rPr lang="en-US" sz="2000" dirty="0" smtClean="0"/>
              <a:t> 2 </a:t>
            </a:r>
            <a:r>
              <a:rPr lang="en-US" sz="2000" dirty="0"/>
              <a:t>Data </a:t>
            </a:r>
            <a:r>
              <a:rPr lang="en-US" sz="2000" dirty="0" err="1"/>
              <a:t>sensus</a:t>
            </a:r>
            <a:r>
              <a:rPr lang="en-US" sz="2000" dirty="0"/>
              <a:t> </a:t>
            </a:r>
            <a:r>
              <a:rPr lang="en-US" sz="2000" dirty="0" err="1"/>
              <a:t>penyakit</a:t>
            </a:r>
            <a:r>
              <a:rPr lang="en-US" sz="2000" dirty="0"/>
              <a:t> </a:t>
            </a:r>
            <a:r>
              <a:rPr lang="en-US" sz="2000" dirty="0" err="1"/>
              <a:t>busuk</a:t>
            </a:r>
            <a:r>
              <a:rPr lang="en-US" sz="2000" dirty="0"/>
              <a:t> </a:t>
            </a:r>
            <a:r>
              <a:rPr lang="en-US" sz="2000" dirty="0" err="1"/>
              <a:t>tandan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580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47614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Century Gothic" pitchFamily="34" charset="0"/>
              </a:rPr>
              <a:t>Kebun</a:t>
            </a:r>
            <a:r>
              <a:rPr lang="en-US" dirty="0">
                <a:latin typeface="Century Gothic" pitchFamily="34" charset="0"/>
              </a:rPr>
              <a:t> Unit </a:t>
            </a:r>
            <a:r>
              <a:rPr lang="en-US" dirty="0" err="1">
                <a:latin typeface="Century Gothic" pitchFamily="34" charset="0"/>
              </a:rPr>
              <a:t>Betung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melaksanakan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kegiatan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pengendalian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yaitu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upaya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preventif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penyakit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busuk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tandan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secara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teknis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yaitu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penunasan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bersamaan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dengan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panen</a:t>
            </a:r>
            <a:r>
              <a:rPr lang="en-US" dirty="0">
                <a:latin typeface="Century Gothic" pitchFamily="34" charset="0"/>
              </a:rPr>
              <a:t>. </a:t>
            </a:r>
            <a:endParaRPr lang="en-US" dirty="0" smtClean="0">
              <a:latin typeface="Century Gothic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entury Gothic" pitchFamily="34" charset="0"/>
              </a:rPr>
              <a:t>Pengendalian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preventif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penyakit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busuk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tandan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dengan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cara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melakukan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pemanenan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dan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penunasan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tepat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waktu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karena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penyakit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ini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terjadi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karena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kesalahan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pemanen</a:t>
            </a:r>
            <a:r>
              <a:rPr lang="en-US" dirty="0">
                <a:latin typeface="Century Gothic" pitchFamily="34" charset="0"/>
              </a:rPr>
              <a:t> yang </a:t>
            </a:r>
            <a:r>
              <a:rPr lang="en-US" dirty="0" err="1">
                <a:latin typeface="Century Gothic" pitchFamily="34" charset="0"/>
              </a:rPr>
              <a:t>tidak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melakukan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pemanenan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hingga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akhirnya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buah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busuk</a:t>
            </a:r>
            <a:r>
              <a:rPr lang="en-US" dirty="0">
                <a:latin typeface="Century Gothic" pitchFamily="34" charset="0"/>
              </a:rPr>
              <a:t> di </a:t>
            </a:r>
            <a:r>
              <a:rPr lang="en-US" dirty="0" err="1">
                <a:latin typeface="Century Gothic" pitchFamily="34" charset="0"/>
              </a:rPr>
              <a:t>batang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dan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menimbulkan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jamur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4011910"/>
            <a:ext cx="5277624" cy="113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4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699542"/>
            <a:ext cx="8460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Century Gothic" pitchFamily="34" charset="0"/>
              </a:rPr>
              <a:t>Berdasarkan</a:t>
            </a:r>
            <a:r>
              <a:rPr lang="en-US" dirty="0">
                <a:latin typeface="Century Gothic" pitchFamily="34" charset="0"/>
              </a:rPr>
              <a:t> SOP PTPN VII Unit </a:t>
            </a:r>
            <a:r>
              <a:rPr lang="en-US" dirty="0" err="1">
                <a:latin typeface="Century Gothic" pitchFamily="34" charset="0"/>
              </a:rPr>
              <a:t>Betung</a:t>
            </a:r>
            <a:r>
              <a:rPr lang="en-US" dirty="0">
                <a:latin typeface="Century Gothic" pitchFamily="34" charset="0"/>
              </a:rPr>
              <a:t>, </a:t>
            </a:r>
            <a:r>
              <a:rPr lang="en-US" dirty="0" err="1">
                <a:latin typeface="Century Gothic" pitchFamily="34" charset="0"/>
              </a:rPr>
              <a:t>pada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kegiatan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sensus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penyakit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busuk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tandan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tidak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perlu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dilakukan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secara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khusus</a:t>
            </a:r>
            <a:r>
              <a:rPr lang="en-US" dirty="0">
                <a:latin typeface="Century Gothic" pitchFamily="34" charset="0"/>
              </a:rPr>
              <a:t>. </a:t>
            </a:r>
            <a:endParaRPr lang="en-US" dirty="0" smtClean="0">
              <a:latin typeface="Century Gothic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entury Gothic" pitchFamily="34" charset="0"/>
              </a:rPr>
              <a:t>Informasi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serangan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dapat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diperoleh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dari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mandor</a:t>
            </a:r>
            <a:r>
              <a:rPr lang="en-US" dirty="0">
                <a:latin typeface="Century Gothic" pitchFamily="34" charset="0"/>
              </a:rPr>
              <a:t> yang </a:t>
            </a:r>
            <a:r>
              <a:rPr lang="en-US" dirty="0" err="1">
                <a:latin typeface="Century Gothic" pitchFamily="34" charset="0"/>
              </a:rPr>
              <a:t>bertugas</a:t>
            </a:r>
            <a:r>
              <a:rPr lang="en-US" dirty="0">
                <a:latin typeface="Century Gothic" pitchFamily="34" charset="0"/>
              </a:rPr>
              <a:t> di areal </a:t>
            </a:r>
            <a:r>
              <a:rPr lang="en-US" dirty="0" err="1">
                <a:latin typeface="Century Gothic" pitchFamily="34" charset="0"/>
              </a:rPr>
              <a:t>tersebut</a:t>
            </a:r>
            <a:r>
              <a:rPr lang="en-US" dirty="0">
                <a:latin typeface="Century Gothic" pitchFamily="34" charset="0"/>
              </a:rPr>
              <a:t>. </a:t>
            </a:r>
            <a:endParaRPr lang="en-US" dirty="0" smtClean="0">
              <a:latin typeface="Century Gothic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entury Gothic" pitchFamily="34" charset="0"/>
              </a:rPr>
              <a:t>Penyakit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ini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dapat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disebabkan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oleh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kesalahan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pada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kegiatan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pemanenan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dan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penunasan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seperti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buah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tidak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dipanen</a:t>
            </a:r>
            <a:r>
              <a:rPr lang="en-US" dirty="0">
                <a:latin typeface="Century Gothic" pitchFamily="34" charset="0"/>
              </a:rPr>
              <a:t> yang </a:t>
            </a:r>
            <a:r>
              <a:rPr lang="en-US" dirty="0" err="1">
                <a:latin typeface="Century Gothic" pitchFamily="34" charset="0"/>
              </a:rPr>
              <a:t>meyebabkan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buah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busuk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dan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i="1" dirty="0">
                <a:latin typeface="Century Gothic" pitchFamily="34" charset="0"/>
              </a:rPr>
              <a:t>under </a:t>
            </a:r>
            <a:r>
              <a:rPr lang="en-US" dirty="0">
                <a:latin typeface="Century Gothic" pitchFamily="34" charset="0"/>
              </a:rPr>
              <a:t>pruning </a:t>
            </a:r>
            <a:r>
              <a:rPr lang="en-US" dirty="0" err="1">
                <a:latin typeface="Century Gothic" pitchFamily="34" charset="0"/>
              </a:rPr>
              <a:t>sehingga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muncul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jamur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i="1" dirty="0" err="1">
                <a:latin typeface="Century Gothic" pitchFamily="34" charset="0"/>
              </a:rPr>
              <a:t>Marasmius</a:t>
            </a:r>
            <a:r>
              <a:rPr lang="en-US" i="1" dirty="0">
                <a:latin typeface="Century Gothic" pitchFamily="34" charset="0"/>
              </a:rPr>
              <a:t> </a:t>
            </a:r>
            <a:r>
              <a:rPr lang="en-US" i="1" dirty="0" err="1">
                <a:latin typeface="Century Gothic" pitchFamily="34" charset="0"/>
              </a:rPr>
              <a:t>palmipora</a:t>
            </a:r>
            <a:r>
              <a:rPr lang="en-US" i="1" dirty="0">
                <a:latin typeface="Century Gothic" pitchFamily="34" charset="0"/>
              </a:rPr>
              <a:t>. </a:t>
            </a:r>
            <a:endParaRPr lang="en-US" i="1" dirty="0" smtClean="0">
              <a:latin typeface="Century Gothic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i="1" dirty="0" err="1" smtClean="0">
                <a:latin typeface="Century Gothic" pitchFamily="34" charset="0"/>
              </a:rPr>
              <a:t>T</a:t>
            </a:r>
            <a:r>
              <a:rPr lang="en-US" dirty="0" err="1" smtClean="0">
                <a:latin typeface="Century Gothic" pitchFamily="34" charset="0"/>
              </a:rPr>
              <a:t>idak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ditemukan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penyakit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ini</a:t>
            </a:r>
            <a:r>
              <a:rPr lang="en-US" dirty="0">
                <a:latin typeface="Century Gothic" pitchFamily="34" charset="0"/>
              </a:rPr>
              <a:t> di </a:t>
            </a:r>
            <a:r>
              <a:rPr lang="en-US" dirty="0" err="1">
                <a:latin typeface="Century Gothic" pitchFamily="34" charset="0"/>
              </a:rPr>
              <a:t>Kebun</a:t>
            </a:r>
            <a:r>
              <a:rPr lang="en-US" dirty="0">
                <a:latin typeface="Century Gothic" pitchFamily="34" charset="0"/>
              </a:rPr>
              <a:t> Unit </a:t>
            </a:r>
            <a:r>
              <a:rPr lang="en-US" dirty="0" err="1">
                <a:latin typeface="Century Gothic" pitchFamily="34" charset="0"/>
              </a:rPr>
              <a:t>Betung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afdeling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tiga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dikarenakan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terlaksananya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kegiatan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pemanenan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dan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penunasan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dengan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baik</a:t>
            </a:r>
            <a:r>
              <a:rPr lang="en-US" dirty="0">
                <a:latin typeface="Century Gothic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3404488"/>
            <a:ext cx="5277624" cy="17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8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600321"/>
            <a:ext cx="7200000" cy="1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1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292080" y="3404488"/>
            <a:ext cx="3851920" cy="17390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7" y="2623"/>
            <a:ext cx="4762337" cy="1872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43519"/>
            <a:ext cx="3491880" cy="10399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96" y="3003798"/>
            <a:ext cx="3491880" cy="10399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15616" y="1812873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Century Gothic" pitchFamily="34" charset="0"/>
              </a:rPr>
              <a:t>Kelapa</a:t>
            </a:r>
            <a:r>
              <a:rPr lang="en-US" sz="1200" b="1" dirty="0" smtClean="0">
                <a:latin typeface="Century Gothic" pitchFamily="34" charset="0"/>
              </a:rPr>
              <a:t> </a:t>
            </a:r>
            <a:r>
              <a:rPr lang="en-US" sz="1200" b="1" dirty="0" err="1" smtClean="0">
                <a:latin typeface="Century Gothic" pitchFamily="34" charset="0"/>
              </a:rPr>
              <a:t>sawit</a:t>
            </a:r>
            <a:r>
              <a:rPr lang="en-US" sz="1200" b="1" dirty="0" smtClean="0">
                <a:latin typeface="Century Gothic" pitchFamily="34" charset="0"/>
              </a:rPr>
              <a:t> </a:t>
            </a:r>
            <a:r>
              <a:rPr lang="en-US" sz="1200" b="1" dirty="0" err="1" smtClean="0">
                <a:latin typeface="Century Gothic" pitchFamily="34" charset="0"/>
              </a:rPr>
              <a:t>merupakan</a:t>
            </a:r>
            <a:r>
              <a:rPr lang="en-US" sz="1200" b="1" dirty="0" smtClean="0">
                <a:latin typeface="Century Gothic" pitchFamily="34" charset="0"/>
              </a:rPr>
              <a:t> </a:t>
            </a:r>
            <a:r>
              <a:rPr lang="en-US" sz="1200" b="1" dirty="0" err="1" smtClean="0">
                <a:latin typeface="Century Gothic" pitchFamily="34" charset="0"/>
              </a:rPr>
              <a:t>tanaman</a:t>
            </a:r>
            <a:r>
              <a:rPr lang="en-US" sz="1200" b="1" dirty="0" smtClean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perkebunan</a:t>
            </a:r>
            <a:r>
              <a:rPr lang="en-US" sz="1200" b="1" dirty="0">
                <a:latin typeface="Century Gothic" pitchFamily="34" charset="0"/>
              </a:rPr>
              <a:t> yang </a:t>
            </a:r>
            <a:r>
              <a:rPr lang="en-US" sz="1200" b="1" dirty="0" err="1">
                <a:latin typeface="Century Gothic" pitchFamily="34" charset="0"/>
              </a:rPr>
              <a:t>memiliki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posisi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penting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pada</a:t>
            </a:r>
            <a:r>
              <a:rPr lang="en-US" sz="1200" b="1" dirty="0">
                <a:latin typeface="Century Gothic" pitchFamily="34" charset="0"/>
              </a:rPr>
              <a:t> sub </a:t>
            </a:r>
            <a:r>
              <a:rPr lang="en-US" sz="1200" b="1" dirty="0" err="1">
                <a:latin typeface="Century Gothic" pitchFamily="34" charset="0"/>
              </a:rPr>
              <a:t>sektor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 smtClean="0">
                <a:latin typeface="Century Gothic" pitchFamily="34" charset="0"/>
              </a:rPr>
              <a:t>perkebunan</a:t>
            </a:r>
            <a:r>
              <a:rPr lang="en-US" sz="1200" b="1" dirty="0" smtClean="0">
                <a:latin typeface="Century Gothic" pitchFamily="34" charset="0"/>
              </a:rPr>
              <a:t>.</a:t>
            </a:r>
            <a:endParaRPr lang="en-US" sz="1200" b="1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320062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itchFamily="34" charset="0"/>
              </a:rPr>
              <a:t>Indonesia </a:t>
            </a:r>
            <a:r>
              <a:rPr lang="en-US" sz="1200" b="1" dirty="0" err="1">
                <a:latin typeface="Century Gothic" pitchFamily="34" charset="0"/>
              </a:rPr>
              <a:t>menjadi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penghasil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minyak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kelapa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sawit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terbesar</a:t>
            </a:r>
            <a:r>
              <a:rPr lang="en-US" sz="1200" b="1" dirty="0">
                <a:latin typeface="Century Gothic" pitchFamily="34" charset="0"/>
              </a:rPr>
              <a:t> di </a:t>
            </a:r>
            <a:r>
              <a:rPr lang="en-US" sz="1200" b="1" dirty="0" err="1">
                <a:latin typeface="Century Gothic" pitchFamily="34" charset="0"/>
              </a:rPr>
              <a:t>dunia</a:t>
            </a:r>
            <a:r>
              <a:rPr lang="en-US" sz="1200" b="1" dirty="0">
                <a:latin typeface="Century Gothic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13" y="1743519"/>
            <a:ext cx="3463741" cy="9697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66320" y="1743519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latin typeface="Century Gothic" pitchFamily="34" charset="0"/>
              </a:rPr>
              <a:t>Perkembangan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produksi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minyak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kelapa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sawit</a:t>
            </a:r>
            <a:r>
              <a:rPr lang="en-US" sz="1200" b="1" dirty="0">
                <a:latin typeface="Century Gothic" pitchFamily="34" charset="0"/>
              </a:rPr>
              <a:t> Indonesia </a:t>
            </a:r>
            <a:r>
              <a:rPr lang="en-US" sz="1200" b="1" dirty="0" err="1" smtClean="0">
                <a:latin typeface="Century Gothic" pitchFamily="34" charset="0"/>
              </a:rPr>
              <a:t>dipengaruhi</a:t>
            </a:r>
            <a:r>
              <a:rPr lang="en-US" sz="1200" b="1" dirty="0" smtClean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oleh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sebaran</a:t>
            </a:r>
            <a:r>
              <a:rPr lang="en-US" sz="1200" b="1" dirty="0">
                <a:latin typeface="Century Gothic" pitchFamily="34" charset="0"/>
              </a:rPr>
              <a:t> areal </a:t>
            </a:r>
            <a:r>
              <a:rPr lang="en-US" sz="1200" b="1" dirty="0" err="1">
                <a:latin typeface="Century Gothic" pitchFamily="34" charset="0"/>
              </a:rPr>
              <a:t>perkebunan</a:t>
            </a:r>
            <a:r>
              <a:rPr lang="en-US" sz="1200" b="1" dirty="0">
                <a:latin typeface="Century Gothic" pitchFamily="34" charset="0"/>
              </a:rPr>
              <a:t> yang </a:t>
            </a:r>
            <a:r>
              <a:rPr lang="en-US" sz="1200" b="1" dirty="0" err="1" smtClean="0">
                <a:latin typeface="Century Gothic" pitchFamily="34" charset="0"/>
              </a:rPr>
              <a:t>luas</a:t>
            </a:r>
            <a:r>
              <a:rPr lang="en-US" sz="1200" b="1" dirty="0" smtClean="0">
                <a:latin typeface="Century Gothic" pitchFamily="34" charset="0"/>
              </a:rPr>
              <a:t>.</a:t>
            </a:r>
            <a:endParaRPr lang="en-US" sz="12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77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9" y="1020039"/>
            <a:ext cx="7344817" cy="3960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6070550" cy="16984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3809628"/>
            <a:ext cx="9144000" cy="1333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4008" y="151027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itchFamily="34" charset="0"/>
              </a:rPr>
              <a:t>P</a:t>
            </a:r>
            <a:r>
              <a:rPr lang="en-US" sz="1200" b="1" dirty="0" smtClean="0">
                <a:latin typeface="Century Gothic" pitchFamily="34" charset="0"/>
              </a:rPr>
              <a:t>erusahaan </a:t>
            </a:r>
            <a:r>
              <a:rPr lang="en-US" sz="1200" b="1" dirty="0" err="1">
                <a:latin typeface="Century Gothic" pitchFamily="34" charset="0"/>
              </a:rPr>
              <a:t>besar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swasta</a:t>
            </a:r>
            <a:r>
              <a:rPr lang="en-US" sz="1200" b="1" dirty="0">
                <a:latin typeface="Century Gothic" pitchFamily="34" charset="0"/>
              </a:rPr>
              <a:t> (PBS) </a:t>
            </a:r>
            <a:r>
              <a:rPr lang="en-US" sz="1200" b="1" dirty="0" err="1">
                <a:latin typeface="Century Gothic" pitchFamily="34" charset="0"/>
              </a:rPr>
              <a:t>yaitu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sebesar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smtClean="0">
                <a:latin typeface="Century Gothic" pitchFamily="34" charset="0"/>
              </a:rPr>
              <a:t>55,81% </a:t>
            </a:r>
            <a:r>
              <a:rPr lang="en-US" sz="1200" b="1" dirty="0" err="1">
                <a:latin typeface="Century Gothic" pitchFamily="34" charset="0"/>
              </a:rPr>
              <a:t>atau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seluas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smtClean="0">
                <a:latin typeface="Century Gothic" pitchFamily="34" charset="0"/>
              </a:rPr>
              <a:t>8.417.232 </a:t>
            </a:r>
            <a:r>
              <a:rPr lang="en-US" sz="1200" b="1" dirty="0" err="1" smtClean="0">
                <a:latin typeface="Century Gothic" pitchFamily="34" charset="0"/>
              </a:rPr>
              <a:t>hektar</a:t>
            </a:r>
            <a:endParaRPr lang="en-US" sz="1200" b="1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2070" y="274536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itchFamily="34" charset="0"/>
              </a:rPr>
              <a:t>Perkebunan Rakyat (PR) </a:t>
            </a:r>
            <a:r>
              <a:rPr lang="en-US" sz="1200" b="1" dirty="0" err="1" smtClean="0">
                <a:latin typeface="Century Gothic" pitchFamily="34" charset="0"/>
              </a:rPr>
              <a:t>yaitu</a:t>
            </a:r>
            <a:r>
              <a:rPr lang="en-US" sz="1200" b="1" dirty="0" smtClean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seluas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smtClean="0">
                <a:latin typeface="Century Gothic" pitchFamily="34" charset="0"/>
              </a:rPr>
              <a:t>6.084.126 </a:t>
            </a:r>
            <a:r>
              <a:rPr lang="en-US" sz="1200" b="1" dirty="0" err="1">
                <a:latin typeface="Century Gothic" pitchFamily="34" charset="0"/>
              </a:rPr>
              <a:t>hektar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err="1">
                <a:latin typeface="Century Gothic" pitchFamily="34" charset="0"/>
              </a:rPr>
              <a:t>atau</a:t>
            </a:r>
            <a:r>
              <a:rPr lang="en-US" sz="1200" b="1">
                <a:latin typeface="Century Gothic" pitchFamily="34" charset="0"/>
              </a:rPr>
              <a:t> </a:t>
            </a:r>
            <a:r>
              <a:rPr lang="en-US" sz="1200" b="1" smtClean="0">
                <a:latin typeface="Century Gothic" pitchFamily="34" charset="0"/>
              </a:rPr>
              <a:t>40,3%</a:t>
            </a:r>
            <a:endParaRPr lang="en-US" sz="1200" b="1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1723" y="3950065"/>
            <a:ext cx="276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itchFamily="34" charset="0"/>
              </a:rPr>
              <a:t>Perkebunan </a:t>
            </a:r>
            <a:r>
              <a:rPr lang="en-US" sz="1200" b="1" dirty="0" err="1">
                <a:latin typeface="Century Gothic" pitchFamily="34" charset="0"/>
              </a:rPr>
              <a:t>Besar</a:t>
            </a:r>
            <a:r>
              <a:rPr lang="en-US" sz="1200" b="1" dirty="0">
                <a:latin typeface="Century Gothic" pitchFamily="34" charset="0"/>
              </a:rPr>
              <a:t> Negara (PBN) </a:t>
            </a:r>
            <a:r>
              <a:rPr lang="en-US" sz="1200" b="1" dirty="0" err="1">
                <a:latin typeface="Century Gothic" pitchFamily="34" charset="0"/>
              </a:rPr>
              <a:t>yaitu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smtClean="0">
                <a:latin typeface="Century Gothic" pitchFamily="34" charset="0"/>
              </a:rPr>
              <a:t>579.664 </a:t>
            </a:r>
            <a:r>
              <a:rPr lang="en-US" sz="1200" b="1" dirty="0" err="1">
                <a:latin typeface="Century Gothic" pitchFamily="34" charset="0"/>
              </a:rPr>
              <a:t>hektar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atau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smtClean="0">
                <a:latin typeface="Century Gothic" pitchFamily="34" charset="0"/>
              </a:rPr>
              <a:t>3,84%</a:t>
            </a:r>
            <a:endParaRPr lang="en-US" sz="1200" b="1" dirty="0"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1760" y="3000259"/>
            <a:ext cx="648072" cy="1886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chemeClr val="tx1"/>
                </a:solidFill>
              </a:rPr>
              <a:t>2021</a:t>
            </a:r>
            <a:endParaRPr lang="en-US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292080" y="3404488"/>
            <a:ext cx="3851920" cy="17390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7" y="2623"/>
            <a:ext cx="4762337" cy="1872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43519"/>
            <a:ext cx="3491880" cy="10399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96" y="3003798"/>
            <a:ext cx="3491880" cy="10399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15616" y="1812873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Century Gothic" pitchFamily="34" charset="0"/>
              </a:rPr>
              <a:t>Kelapa</a:t>
            </a:r>
            <a:r>
              <a:rPr lang="en-US" sz="1200" b="1" dirty="0" smtClean="0">
                <a:latin typeface="Century Gothic" pitchFamily="34" charset="0"/>
              </a:rPr>
              <a:t> </a:t>
            </a:r>
            <a:r>
              <a:rPr lang="en-US" sz="1200" b="1" dirty="0" err="1" smtClean="0">
                <a:latin typeface="Century Gothic" pitchFamily="34" charset="0"/>
              </a:rPr>
              <a:t>sawit</a:t>
            </a:r>
            <a:r>
              <a:rPr lang="en-US" sz="1200" b="1" dirty="0" smtClean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m</a:t>
            </a:r>
            <a:r>
              <a:rPr lang="en-US" sz="1200" b="1" dirty="0" err="1" smtClean="0">
                <a:latin typeface="Century Gothic" pitchFamily="34" charset="0"/>
              </a:rPr>
              <a:t>erupakan</a:t>
            </a:r>
            <a:r>
              <a:rPr lang="en-US" sz="1200" b="1" dirty="0" smtClean="0">
                <a:latin typeface="Century Gothic" pitchFamily="34" charset="0"/>
              </a:rPr>
              <a:t> </a:t>
            </a:r>
            <a:r>
              <a:rPr lang="en-US" sz="1200" b="1" dirty="0" err="1" smtClean="0">
                <a:latin typeface="Century Gothic" pitchFamily="34" charset="0"/>
              </a:rPr>
              <a:t>tanaman</a:t>
            </a:r>
            <a:r>
              <a:rPr lang="en-US" sz="1200" b="1" dirty="0" smtClean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perkebunan</a:t>
            </a:r>
            <a:r>
              <a:rPr lang="en-US" sz="1200" b="1" dirty="0">
                <a:latin typeface="Century Gothic" pitchFamily="34" charset="0"/>
              </a:rPr>
              <a:t> yang </a:t>
            </a:r>
            <a:r>
              <a:rPr lang="en-US" sz="1200" b="1" dirty="0" err="1">
                <a:latin typeface="Century Gothic" pitchFamily="34" charset="0"/>
              </a:rPr>
              <a:t>memiliki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posisi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penting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pada</a:t>
            </a:r>
            <a:r>
              <a:rPr lang="en-US" sz="1200" b="1" dirty="0">
                <a:latin typeface="Century Gothic" pitchFamily="34" charset="0"/>
              </a:rPr>
              <a:t> sub </a:t>
            </a:r>
            <a:r>
              <a:rPr lang="en-US" sz="1200" b="1" dirty="0" err="1">
                <a:latin typeface="Century Gothic" pitchFamily="34" charset="0"/>
              </a:rPr>
              <a:t>sektor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 smtClean="0">
                <a:latin typeface="Century Gothic" pitchFamily="34" charset="0"/>
              </a:rPr>
              <a:t>perkebunan</a:t>
            </a:r>
            <a:r>
              <a:rPr lang="en-US" sz="1200" b="1" dirty="0" smtClean="0">
                <a:latin typeface="Century Gothic" pitchFamily="34" charset="0"/>
              </a:rPr>
              <a:t>.</a:t>
            </a:r>
            <a:endParaRPr lang="en-US" sz="1200" b="1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320062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itchFamily="34" charset="0"/>
              </a:rPr>
              <a:t>Indonesia </a:t>
            </a:r>
            <a:r>
              <a:rPr lang="en-US" sz="1200" b="1" dirty="0" err="1">
                <a:latin typeface="Century Gothic" pitchFamily="34" charset="0"/>
              </a:rPr>
              <a:t>menjadi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penghasil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minyak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kelapa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sawit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terbesar</a:t>
            </a:r>
            <a:r>
              <a:rPr lang="en-US" sz="1200" b="1" dirty="0">
                <a:latin typeface="Century Gothic" pitchFamily="34" charset="0"/>
              </a:rPr>
              <a:t> di </a:t>
            </a:r>
            <a:r>
              <a:rPr lang="en-US" sz="1200" b="1" dirty="0" err="1">
                <a:latin typeface="Century Gothic" pitchFamily="34" charset="0"/>
              </a:rPr>
              <a:t>dunia</a:t>
            </a:r>
            <a:r>
              <a:rPr lang="en-US" sz="1200" b="1" dirty="0">
                <a:latin typeface="Century Gothic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13" y="1743519"/>
            <a:ext cx="3463741" cy="9697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66320" y="1743519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latin typeface="Century Gothic" pitchFamily="34" charset="0"/>
              </a:rPr>
              <a:t>Perkembangan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produksi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minyak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kelapa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sawit</a:t>
            </a:r>
            <a:r>
              <a:rPr lang="en-US" sz="1200" b="1" dirty="0">
                <a:latin typeface="Century Gothic" pitchFamily="34" charset="0"/>
              </a:rPr>
              <a:t> Indonesia </a:t>
            </a:r>
            <a:r>
              <a:rPr lang="en-US" sz="1200" b="1" dirty="0" err="1" smtClean="0">
                <a:latin typeface="Century Gothic" pitchFamily="34" charset="0"/>
              </a:rPr>
              <a:t>dipengaruhi</a:t>
            </a:r>
            <a:r>
              <a:rPr lang="en-US" sz="1200" b="1" dirty="0" smtClean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oleh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sebaran</a:t>
            </a:r>
            <a:r>
              <a:rPr lang="en-US" sz="1200" b="1" dirty="0">
                <a:latin typeface="Century Gothic" pitchFamily="34" charset="0"/>
              </a:rPr>
              <a:t> areal </a:t>
            </a:r>
            <a:r>
              <a:rPr lang="en-US" sz="1200" b="1" dirty="0" err="1">
                <a:latin typeface="Century Gothic" pitchFamily="34" charset="0"/>
              </a:rPr>
              <a:t>perkebunan</a:t>
            </a:r>
            <a:r>
              <a:rPr lang="en-US" sz="1200" b="1" dirty="0">
                <a:latin typeface="Century Gothic" pitchFamily="34" charset="0"/>
              </a:rPr>
              <a:t> yang </a:t>
            </a:r>
            <a:r>
              <a:rPr lang="en-US" sz="1200" b="1" dirty="0" err="1" smtClean="0">
                <a:latin typeface="Century Gothic" pitchFamily="34" charset="0"/>
              </a:rPr>
              <a:t>luas</a:t>
            </a:r>
            <a:r>
              <a:rPr lang="en-US" sz="1200" b="1" dirty="0" smtClean="0">
                <a:latin typeface="Century Gothic" pitchFamily="34" charset="0"/>
              </a:rPr>
              <a:t>.</a:t>
            </a:r>
            <a:endParaRPr lang="en-US" sz="1200" b="1" dirty="0">
              <a:latin typeface="Century Gothic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13" y="3003798"/>
            <a:ext cx="3474520" cy="9372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97105" y="3015957"/>
            <a:ext cx="2661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Century Gothic" pitchFamily="34" charset="0"/>
              </a:rPr>
              <a:t>Kelapa</a:t>
            </a:r>
            <a:r>
              <a:rPr lang="en-US" sz="1200" b="1" dirty="0" smtClean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sawit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dapat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menghasilkan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produksi</a:t>
            </a:r>
            <a:r>
              <a:rPr lang="en-US" sz="1200" b="1" dirty="0">
                <a:latin typeface="Century Gothic" pitchFamily="34" charset="0"/>
              </a:rPr>
              <a:t> yang </a:t>
            </a:r>
            <a:r>
              <a:rPr lang="en-US" sz="1200" b="1" dirty="0" err="1">
                <a:latin typeface="Century Gothic" pitchFamily="34" charset="0"/>
              </a:rPr>
              <a:t>tinggi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jika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dilakukan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dengan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budi</a:t>
            </a:r>
            <a:r>
              <a:rPr lang="en-US" sz="1200" b="1" dirty="0">
                <a:latin typeface="Century Gothic" pitchFamily="34" charset="0"/>
              </a:rPr>
              <a:t> </a:t>
            </a:r>
            <a:r>
              <a:rPr lang="en-US" sz="1200" b="1" dirty="0" err="1">
                <a:latin typeface="Century Gothic" pitchFamily="34" charset="0"/>
              </a:rPr>
              <a:t>daya</a:t>
            </a:r>
            <a:r>
              <a:rPr lang="en-US" sz="1200" b="1" dirty="0">
                <a:latin typeface="Century Gothic" pitchFamily="34" charset="0"/>
              </a:rPr>
              <a:t> yang </a:t>
            </a:r>
            <a:r>
              <a:rPr lang="en-US" sz="1200" b="1" dirty="0" err="1" smtClean="0">
                <a:latin typeface="Century Gothic" pitchFamily="34" charset="0"/>
              </a:rPr>
              <a:t>baik</a:t>
            </a:r>
            <a:r>
              <a:rPr lang="en-US" sz="1200" b="1" dirty="0" smtClean="0">
                <a:latin typeface="Century Gothic" pitchFamily="34" charset="0"/>
              </a:rPr>
              <a:t>.</a:t>
            </a:r>
            <a:endParaRPr lang="en-US" sz="12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83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486"/>
            <a:ext cx="3593651" cy="1282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66" y="2931790"/>
            <a:ext cx="8630034" cy="22117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608" y="2011467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Melaksanakan</a:t>
            </a:r>
            <a:r>
              <a:rPr lang="en-US" sz="2800" dirty="0" smtClean="0"/>
              <a:t> </a:t>
            </a:r>
            <a:r>
              <a:rPr lang="en-US" sz="2800" dirty="0" err="1"/>
              <a:t>s</a:t>
            </a:r>
            <a:r>
              <a:rPr lang="en-US" sz="2800" dirty="0" err="1" smtClean="0"/>
              <a:t>ensus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/>
              <a:t>p</a:t>
            </a:r>
            <a:r>
              <a:rPr lang="en-US" sz="2800" dirty="0" err="1" smtClean="0"/>
              <a:t>engendalian</a:t>
            </a:r>
            <a:r>
              <a:rPr lang="en-US" sz="2800" dirty="0" smtClean="0"/>
              <a:t> </a:t>
            </a:r>
            <a:r>
              <a:rPr lang="en-US" sz="2800" dirty="0" err="1" smtClean="0"/>
              <a:t>hama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 </a:t>
            </a:r>
            <a:r>
              <a:rPr lang="en-US" sz="2800" dirty="0" err="1" smtClean="0"/>
              <a:t>tanaman</a:t>
            </a:r>
            <a:r>
              <a:rPr lang="en-US" sz="2800" dirty="0" smtClean="0"/>
              <a:t> </a:t>
            </a:r>
            <a:r>
              <a:rPr lang="en-US" sz="2800" dirty="0" err="1" smtClean="0"/>
              <a:t>kelapa</a:t>
            </a:r>
            <a:r>
              <a:rPr lang="en-US" sz="2800" dirty="0" smtClean="0"/>
              <a:t> </a:t>
            </a:r>
            <a:r>
              <a:rPr lang="en-US" sz="2800" dirty="0" err="1" smtClean="0"/>
              <a:t>sawit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831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3809628"/>
            <a:ext cx="9144000" cy="1333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6" y="1852548"/>
            <a:ext cx="1959535" cy="1679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9712" y="2215295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 Gothic" pitchFamily="34" charset="0"/>
              </a:rPr>
              <a:t>PTPN VII Unit </a:t>
            </a:r>
            <a:r>
              <a:rPr lang="en-US" sz="1400" b="1" dirty="0" err="1" smtClean="0">
                <a:solidFill>
                  <a:srgbClr val="C00000"/>
                </a:solidFill>
                <a:latin typeface="Century Gothic" pitchFamily="34" charset="0"/>
              </a:rPr>
              <a:t>Betung</a:t>
            </a:r>
            <a:endParaRPr lang="en-US" sz="14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r>
              <a:rPr lang="sv-SE" sz="1400" dirty="0">
                <a:latin typeface="Century Gothic" pitchFamily="34" charset="0"/>
              </a:rPr>
              <a:t>Jl. Betung - Sekayu, Taja Jaya Indah, Betung, Kabupaten Banyu Asin, Sumatera Selatan</a:t>
            </a:r>
            <a:endParaRPr lang="en-US" sz="1400" dirty="0">
              <a:latin typeface="Century Gothic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29001"/>
            <a:ext cx="1737390" cy="16796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2530" y="2514912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Century Gothic" pitchFamily="34" charset="0"/>
              </a:rPr>
              <a:t>25 Januari – 17 April 2021</a:t>
            </a:r>
            <a:endParaRPr lang="en-US" sz="1400" dirty="0">
              <a:latin typeface="Century Gothic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788024" y="0"/>
            <a:ext cx="4341898" cy="11315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924" y="195486"/>
            <a:ext cx="897657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METODE</a:t>
            </a:r>
            <a:endParaRPr lang="en-U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930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3404488"/>
            <a:ext cx="5277624" cy="1739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989" y="1411058"/>
            <a:ext cx="3147814" cy="27494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7825" y="417032"/>
            <a:ext cx="4124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entury Gothic" pitchFamily="34" charset="0"/>
              </a:rPr>
              <a:t>Data Primer</a:t>
            </a:r>
            <a:endParaRPr lang="en-US" sz="24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38582" y="1153053"/>
                <a:ext cx="6444208" cy="2441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err="1" smtClean="0">
                    <a:latin typeface="Century Gothic" pitchFamily="34" charset="0"/>
                  </a:rPr>
                  <a:t>Sensus</a:t>
                </a:r>
                <a:r>
                  <a:rPr lang="en-US" sz="2000" dirty="0" smtClean="0">
                    <a:latin typeface="Century Gothic" pitchFamily="34" charset="0"/>
                  </a:rPr>
                  <a:t> </a:t>
                </a:r>
                <a:r>
                  <a:rPr lang="en-US" sz="2000" dirty="0" err="1" smtClean="0">
                    <a:latin typeface="Century Gothic" pitchFamily="34" charset="0"/>
                  </a:rPr>
                  <a:t>Penyakit</a:t>
                </a:r>
                <a:r>
                  <a:rPr lang="en-US" sz="2000" dirty="0" smtClean="0">
                    <a:latin typeface="Century Gothic" pitchFamily="34" charset="0"/>
                  </a:rPr>
                  <a:t>, </a:t>
                </a:r>
              </a:p>
              <a:p>
                <a:pPr marL="285750" indent="-28575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err="1" smtClean="0">
                    <a:latin typeface="Century Gothic" pitchFamily="34" charset="0"/>
                  </a:rPr>
                  <a:t>Intensitas</a:t>
                </a:r>
                <a:r>
                  <a:rPr lang="en-US" sz="2000" dirty="0" smtClean="0">
                    <a:latin typeface="Century Gothic" pitchFamily="34" charset="0"/>
                  </a:rPr>
                  <a:t> </a:t>
                </a:r>
                <a:r>
                  <a:rPr lang="en-US" sz="2000" dirty="0" err="1" smtClean="0">
                    <a:latin typeface="Century Gothic" pitchFamily="34" charset="0"/>
                  </a:rPr>
                  <a:t>serangan</a:t>
                </a:r>
                <a:r>
                  <a:rPr lang="en-US" sz="2000" dirty="0" smtClean="0">
                    <a:latin typeface="Century Gothic" pitchFamily="34" charset="0"/>
                  </a:rPr>
                  <a:t> </a:t>
                </a:r>
                <a:r>
                  <a:rPr lang="en-US" sz="2000" dirty="0" err="1" smtClean="0">
                    <a:latin typeface="Century Gothic" pitchFamily="34" charset="0"/>
                  </a:rPr>
                  <a:t>hama</a:t>
                </a:r>
                <a:r>
                  <a:rPr lang="en-US" sz="2000" dirty="0" smtClean="0">
                    <a:latin typeface="Century Gothic" pitchFamily="34" charset="0"/>
                  </a:rPr>
                  <a:t> </a:t>
                </a:r>
                <a:r>
                  <a:rPr lang="en-US" sz="2000" dirty="0" err="1" smtClean="0">
                    <a:latin typeface="Century Gothic" pitchFamily="34" charset="0"/>
                  </a:rPr>
                  <a:t>dan</a:t>
                </a:r>
                <a:r>
                  <a:rPr lang="en-US" sz="2000" dirty="0" smtClean="0">
                    <a:latin typeface="Century Gothic" pitchFamily="34" charset="0"/>
                  </a:rPr>
                  <a:t> </a:t>
                </a:r>
                <a:r>
                  <a:rPr lang="en-US" sz="2000" dirty="0" err="1" smtClean="0">
                    <a:latin typeface="Century Gothic" pitchFamily="34" charset="0"/>
                  </a:rPr>
                  <a:t>penyakit</a:t>
                </a:r>
                <a:r>
                  <a:rPr lang="en-US" sz="2000" dirty="0" smtClean="0">
                    <a:latin typeface="Century Gothic" pitchFamily="34" charset="0"/>
                  </a:rPr>
                  <a:t>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dirty="0" smtClean="0"/>
                  <a:t>𝐼𝑛𝑡𝑒𝑛𝑠𝑖𝑡𝑎𝑠 </a:t>
                </a:r>
                <a:r>
                  <a:rPr lang="en-US" dirty="0"/>
                  <a:t>𝑠𝑒𝑟𝑎𝑛𝑔𝑎𝑛=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𝐽𝑢𝑚𝑙𝑎</m:t>
                        </m:r>
                        <m:r>
                          <m:rPr>
                            <m:nor/>
                          </m:rPr>
                          <a:rPr lang="en-US" dirty="0"/>
                          <m:t>h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𝑡𝑎𝑛𝑎𝑚𝑎𝑛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𝑡𝑒𝑟𝑖𝑛𝑓𝑒𝑘𝑠𝑖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𝐽𝑢𝑚𝑙𝑎</m:t>
                        </m:r>
                        <m:r>
                          <m:rPr>
                            <m:nor/>
                          </m:rPr>
                          <a:rPr lang="en-US" dirty="0"/>
                          <m:t>h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𝑡𝑎𝑛𝑎𝑚𝑎𝑛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𝑦𝑎𝑛𝑔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𝑑𝑖𝑎𝑚𝑎𝑡𝑖</m:t>
                        </m:r>
                      </m:den>
                    </m:f>
                  </m:oMath>
                </a14:m>
                <a:r>
                  <a:rPr lang="en-US" dirty="0"/>
                  <a:t> 𝑥 100% </a:t>
                </a:r>
                <a:endParaRPr lang="en-US" dirty="0" smtClean="0">
                  <a:latin typeface="Century Gothic" pitchFamily="34" charset="0"/>
                </a:endParaRPr>
              </a:p>
              <a:p>
                <a:pPr marL="285750" indent="-28575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err="1" smtClean="0">
                    <a:latin typeface="Century Gothic" pitchFamily="34" charset="0"/>
                  </a:rPr>
                  <a:t>Metode</a:t>
                </a:r>
                <a:r>
                  <a:rPr lang="en-US" sz="2000" dirty="0" smtClean="0">
                    <a:latin typeface="Century Gothic" pitchFamily="34" charset="0"/>
                  </a:rPr>
                  <a:t> </a:t>
                </a:r>
                <a:r>
                  <a:rPr lang="en-US" sz="2000" dirty="0" err="1" smtClean="0">
                    <a:latin typeface="Century Gothic" pitchFamily="34" charset="0"/>
                  </a:rPr>
                  <a:t>pengendalian</a:t>
                </a:r>
                <a:endParaRPr lang="en-US" sz="2000" dirty="0" smtClean="0">
                  <a:latin typeface="Century Gothic" pitchFamily="34" charset="0"/>
                </a:endParaRPr>
              </a:p>
              <a:p>
                <a:pPr marL="285750" indent="-28575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err="1" smtClean="0">
                    <a:latin typeface="Century Gothic" pitchFamily="34" charset="0"/>
                  </a:rPr>
                  <a:t>Upaya</a:t>
                </a:r>
                <a:r>
                  <a:rPr lang="en-US" sz="2000" dirty="0" smtClean="0">
                    <a:latin typeface="Century Gothic" pitchFamily="34" charset="0"/>
                  </a:rPr>
                  <a:t> </a:t>
                </a:r>
                <a:r>
                  <a:rPr lang="en-US" sz="2000" dirty="0" err="1" smtClean="0">
                    <a:latin typeface="Century Gothic" pitchFamily="34" charset="0"/>
                  </a:rPr>
                  <a:t>preventif</a:t>
                </a:r>
                <a:endParaRPr lang="en-US" sz="2000" dirty="0"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582" y="1153053"/>
                <a:ext cx="6444208" cy="2441630"/>
              </a:xfrm>
              <a:prstGeom prst="rect">
                <a:avLst/>
              </a:prstGeom>
              <a:blipFill>
                <a:blip r:embed="rId4"/>
                <a:stretch>
                  <a:fillRect l="-851" t="-1247" b="-3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04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740534"/>
            <a:ext cx="828092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900" dirty="0" err="1" smtClean="0">
                <a:latin typeface="Century Gothic" pitchFamily="34" charset="0"/>
              </a:rPr>
              <a:t>Mengamati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>
                <a:latin typeface="Century Gothic" pitchFamily="34" charset="0"/>
              </a:rPr>
              <a:t>semua</a:t>
            </a:r>
            <a:r>
              <a:rPr lang="en-US" sz="1900" dirty="0">
                <a:latin typeface="Century Gothic" pitchFamily="34" charset="0"/>
              </a:rPr>
              <a:t> </a:t>
            </a:r>
            <a:r>
              <a:rPr lang="en-US" sz="1900" dirty="0" err="1">
                <a:latin typeface="Century Gothic" pitchFamily="34" charset="0"/>
              </a:rPr>
              <a:t>pohon</a:t>
            </a:r>
            <a:r>
              <a:rPr lang="en-US" sz="1900" dirty="0">
                <a:latin typeface="Century Gothic" pitchFamily="34" charset="0"/>
              </a:rPr>
              <a:t> per </a:t>
            </a:r>
            <a:r>
              <a:rPr lang="en-US" sz="1900" dirty="0" err="1">
                <a:latin typeface="Century Gothic" pitchFamily="34" charset="0"/>
              </a:rPr>
              <a:t>blok</a:t>
            </a:r>
            <a:r>
              <a:rPr lang="en-US" sz="1900" dirty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apakah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>
                <a:latin typeface="Century Gothic" pitchFamily="34" charset="0"/>
              </a:rPr>
              <a:t>tanaman</a:t>
            </a:r>
            <a:r>
              <a:rPr lang="en-US" sz="1900" dirty="0">
                <a:latin typeface="Century Gothic" pitchFamily="34" charset="0"/>
              </a:rPr>
              <a:t> </a:t>
            </a:r>
            <a:r>
              <a:rPr lang="en-US" sz="1900" dirty="0" err="1">
                <a:latin typeface="Century Gothic" pitchFamily="34" charset="0"/>
              </a:rPr>
              <a:t>terserang</a:t>
            </a:r>
            <a:r>
              <a:rPr lang="en-US" sz="1900" dirty="0">
                <a:latin typeface="Century Gothic" pitchFamily="34" charset="0"/>
              </a:rPr>
              <a:t> </a:t>
            </a:r>
            <a:r>
              <a:rPr lang="en-US" sz="1900" dirty="0" err="1">
                <a:latin typeface="Century Gothic" pitchFamily="34" charset="0"/>
              </a:rPr>
              <a:t>jamur</a:t>
            </a:r>
            <a:r>
              <a:rPr lang="en-US" sz="1900" dirty="0">
                <a:latin typeface="Century Gothic" pitchFamily="34" charset="0"/>
              </a:rPr>
              <a:t> </a:t>
            </a:r>
            <a:r>
              <a:rPr lang="en-US" sz="1900" i="1" dirty="0" err="1">
                <a:latin typeface="Century Gothic" pitchFamily="34" charset="0"/>
              </a:rPr>
              <a:t>Ganoderma</a:t>
            </a:r>
            <a:r>
              <a:rPr lang="en-US" sz="1900" i="1" dirty="0">
                <a:latin typeface="Century Gothic" pitchFamily="34" charset="0"/>
              </a:rPr>
              <a:t> </a:t>
            </a:r>
            <a:r>
              <a:rPr lang="en-US" sz="1900" i="1" dirty="0" err="1">
                <a:latin typeface="Century Gothic" pitchFamily="34" charset="0"/>
              </a:rPr>
              <a:t>boninense</a:t>
            </a:r>
            <a:r>
              <a:rPr lang="en-US" sz="1900" dirty="0">
                <a:latin typeface="Century Gothic" pitchFamily="34" charset="0"/>
              </a:rPr>
              <a:t> </a:t>
            </a:r>
            <a:r>
              <a:rPr lang="en-US" sz="1900" dirty="0" err="1">
                <a:latin typeface="Century Gothic" pitchFamily="34" charset="0"/>
              </a:rPr>
              <a:t>atau</a:t>
            </a:r>
            <a:r>
              <a:rPr lang="en-US" sz="1900" dirty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tidak</a:t>
            </a:r>
            <a:r>
              <a:rPr lang="en-US" sz="1900" dirty="0" smtClean="0">
                <a:latin typeface="Century Gothic" pitchFamily="34" charset="0"/>
              </a:rPr>
              <a:t> (</a:t>
            </a:r>
            <a:r>
              <a:rPr lang="en-US" sz="1900" dirty="0" err="1">
                <a:latin typeface="Century Gothic" pitchFamily="34" charset="0"/>
              </a:rPr>
              <a:t>Gambar</a:t>
            </a:r>
            <a:r>
              <a:rPr lang="en-US" sz="1900" dirty="0">
                <a:latin typeface="Century Gothic" pitchFamily="34" charset="0"/>
              </a:rPr>
              <a:t> </a:t>
            </a:r>
            <a:r>
              <a:rPr lang="en-US" sz="1900" dirty="0" smtClean="0">
                <a:latin typeface="Century Gothic" pitchFamily="34" charset="0"/>
              </a:rPr>
              <a:t>1a).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900" dirty="0" err="1" smtClean="0">
                <a:latin typeface="Century Gothic" pitchFamily="34" charset="0"/>
              </a:rPr>
              <a:t>Sensus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dilakukan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dengan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mengisi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>
                <a:latin typeface="Century Gothic" pitchFamily="34" charset="0"/>
              </a:rPr>
              <a:t>Rystaat</a:t>
            </a:r>
            <a:r>
              <a:rPr lang="en-US" sz="1900" dirty="0">
                <a:latin typeface="Century Gothic" pitchFamily="34" charset="0"/>
              </a:rPr>
              <a:t> </a:t>
            </a:r>
            <a:r>
              <a:rPr lang="en-US" sz="1900" dirty="0" err="1">
                <a:latin typeface="Century Gothic" pitchFamily="34" charset="0"/>
              </a:rPr>
              <a:t>t</a:t>
            </a:r>
            <a:r>
              <a:rPr lang="en-US" sz="1900" dirty="0" err="1" smtClean="0">
                <a:latin typeface="Century Gothic" pitchFamily="34" charset="0"/>
              </a:rPr>
              <a:t>anaman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>
                <a:latin typeface="Century Gothic" pitchFamily="34" charset="0"/>
              </a:rPr>
              <a:t>(</a:t>
            </a:r>
            <a:r>
              <a:rPr lang="en-US" sz="1900" dirty="0" err="1">
                <a:latin typeface="Century Gothic" pitchFamily="34" charset="0"/>
              </a:rPr>
              <a:t>Gambar</a:t>
            </a:r>
            <a:r>
              <a:rPr lang="en-US" sz="1900" dirty="0">
                <a:latin typeface="Century Gothic" pitchFamily="34" charset="0"/>
              </a:rPr>
              <a:t> </a:t>
            </a:r>
            <a:r>
              <a:rPr lang="en-US" sz="1900" dirty="0" smtClean="0">
                <a:latin typeface="Century Gothic" pitchFamily="34" charset="0"/>
              </a:rPr>
              <a:t>1b).</a:t>
            </a:r>
            <a:r>
              <a:rPr lang="en-US" sz="1900" dirty="0"/>
              <a:t> </a:t>
            </a:r>
            <a:endParaRPr lang="en-US" sz="19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sz="1900" dirty="0" err="1" smtClean="0">
                <a:latin typeface="Century Gothic" pitchFamily="34" charset="0"/>
              </a:rPr>
              <a:t>Rystaat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tanaman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>
                <a:latin typeface="Century Gothic" pitchFamily="34" charset="0"/>
              </a:rPr>
              <a:t>adalah</a:t>
            </a:r>
            <a:r>
              <a:rPr lang="en-US" sz="1900" dirty="0">
                <a:latin typeface="Century Gothic" pitchFamily="34" charset="0"/>
              </a:rPr>
              <a:t> </a:t>
            </a:r>
            <a:r>
              <a:rPr lang="en-US" sz="1900" dirty="0" smtClean="0">
                <a:latin typeface="Century Gothic" pitchFamily="34" charset="0"/>
              </a:rPr>
              <a:t>form </a:t>
            </a:r>
            <a:r>
              <a:rPr lang="en-US" sz="1900" dirty="0" err="1">
                <a:latin typeface="Century Gothic" pitchFamily="34" charset="0"/>
              </a:rPr>
              <a:t>sensus</a:t>
            </a:r>
            <a:r>
              <a:rPr lang="en-US" sz="1900" dirty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berisi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>
                <a:latin typeface="Century Gothic" pitchFamily="34" charset="0"/>
              </a:rPr>
              <a:t>jumlah</a:t>
            </a:r>
            <a:r>
              <a:rPr lang="en-US" sz="1900" dirty="0">
                <a:latin typeface="Century Gothic" pitchFamily="34" charset="0"/>
              </a:rPr>
              <a:t> </a:t>
            </a:r>
            <a:r>
              <a:rPr lang="en-US" sz="1900" dirty="0" err="1">
                <a:latin typeface="Century Gothic" pitchFamily="34" charset="0"/>
              </a:rPr>
              <a:t>pohon</a:t>
            </a:r>
            <a:r>
              <a:rPr lang="en-US" sz="1900" dirty="0">
                <a:latin typeface="Century Gothic" pitchFamily="34" charset="0"/>
              </a:rPr>
              <a:t> yang </a:t>
            </a:r>
            <a:r>
              <a:rPr lang="en-US" sz="1900" dirty="0" err="1">
                <a:latin typeface="Century Gothic" pitchFamily="34" charset="0"/>
              </a:rPr>
              <a:t>mati</a:t>
            </a:r>
            <a:r>
              <a:rPr lang="en-US" sz="1900" dirty="0">
                <a:latin typeface="Century Gothic" pitchFamily="34" charset="0"/>
              </a:rPr>
              <a:t> </a:t>
            </a:r>
            <a:r>
              <a:rPr lang="en-US" sz="1900" dirty="0" err="1">
                <a:latin typeface="Century Gothic" pitchFamily="34" charset="0"/>
              </a:rPr>
              <a:t>dan</a:t>
            </a:r>
            <a:r>
              <a:rPr lang="en-US" sz="1900" dirty="0">
                <a:latin typeface="Century Gothic" pitchFamily="34" charset="0"/>
              </a:rPr>
              <a:t> </a:t>
            </a:r>
            <a:r>
              <a:rPr lang="en-US" sz="1900" dirty="0" err="1">
                <a:latin typeface="Century Gothic" pitchFamily="34" charset="0"/>
              </a:rPr>
              <a:t>terserang</a:t>
            </a:r>
            <a:r>
              <a:rPr lang="en-US" sz="1900" dirty="0">
                <a:latin typeface="Century Gothic" pitchFamily="34" charset="0"/>
              </a:rPr>
              <a:t> </a:t>
            </a:r>
            <a:r>
              <a:rPr lang="en-US" sz="1900" dirty="0" err="1">
                <a:latin typeface="Century Gothic" pitchFamily="34" charset="0"/>
              </a:rPr>
              <a:t>penyakit</a:t>
            </a:r>
            <a:r>
              <a:rPr lang="en-US" sz="1900" dirty="0">
                <a:latin typeface="Century Gothic" pitchFamily="34" charset="0"/>
              </a:rPr>
              <a:t> </a:t>
            </a:r>
            <a:r>
              <a:rPr lang="en-US" sz="1900" dirty="0" err="1">
                <a:latin typeface="Century Gothic" pitchFamily="34" charset="0"/>
              </a:rPr>
              <a:t>pada</a:t>
            </a:r>
            <a:r>
              <a:rPr lang="en-US" sz="1900" dirty="0">
                <a:latin typeface="Century Gothic" pitchFamily="34" charset="0"/>
              </a:rPr>
              <a:t> </a:t>
            </a:r>
            <a:r>
              <a:rPr lang="en-US" sz="1900" dirty="0" err="1">
                <a:latin typeface="Century Gothic" pitchFamily="34" charset="0"/>
              </a:rPr>
              <a:t>suatu</a:t>
            </a:r>
            <a:r>
              <a:rPr lang="en-US" sz="1900" dirty="0">
                <a:latin typeface="Century Gothic" pitchFamily="34" charset="0"/>
              </a:rPr>
              <a:t> </a:t>
            </a:r>
            <a:r>
              <a:rPr lang="en-US" sz="1900" dirty="0" err="1">
                <a:latin typeface="Century Gothic" pitchFamily="34" charset="0"/>
              </a:rPr>
              <a:t>blok</a:t>
            </a:r>
            <a:r>
              <a:rPr lang="en-US" sz="1900" dirty="0">
                <a:latin typeface="Century Gothic" pitchFamily="34" charset="0"/>
              </a:rPr>
              <a:t>. </a:t>
            </a:r>
            <a:endParaRPr lang="en-US" sz="1900" dirty="0" smtClean="0">
              <a:latin typeface="Century Gothic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900" dirty="0" err="1" smtClean="0">
                <a:latin typeface="Century Gothic" pitchFamily="34" charset="0"/>
              </a:rPr>
              <a:t>Setelah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>
                <a:latin typeface="Century Gothic" pitchFamily="34" charset="0"/>
              </a:rPr>
              <a:t>itu</a:t>
            </a:r>
            <a:r>
              <a:rPr lang="en-US" sz="1900" dirty="0">
                <a:latin typeface="Century Gothic" pitchFamily="34" charset="0"/>
              </a:rPr>
              <a:t>, </a:t>
            </a:r>
            <a:r>
              <a:rPr lang="en-US" sz="1900" dirty="0" err="1">
                <a:latin typeface="Century Gothic" pitchFamily="34" charset="0"/>
              </a:rPr>
              <a:t>menandai</a:t>
            </a:r>
            <a:r>
              <a:rPr lang="en-US" sz="1900" dirty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rystaat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tanaman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jika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ada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 err="1" smtClean="0">
                <a:latin typeface="Century Gothic" pitchFamily="34" charset="0"/>
              </a:rPr>
              <a:t>pohon</a:t>
            </a:r>
            <a:r>
              <a:rPr lang="en-US" sz="1900" dirty="0" smtClean="0">
                <a:latin typeface="Century Gothic" pitchFamily="34" charset="0"/>
              </a:rPr>
              <a:t> </a:t>
            </a:r>
            <a:r>
              <a:rPr lang="en-US" sz="1900" dirty="0">
                <a:latin typeface="Century Gothic" pitchFamily="34" charset="0"/>
              </a:rPr>
              <a:t>yang </a:t>
            </a:r>
            <a:r>
              <a:rPr lang="en-US" sz="1900" dirty="0" err="1">
                <a:latin typeface="Century Gothic" pitchFamily="34" charset="0"/>
              </a:rPr>
              <a:t>terserang</a:t>
            </a:r>
            <a:r>
              <a:rPr lang="en-US" sz="1900" dirty="0">
                <a:latin typeface="Century Gothic" pitchFamily="34" charset="0"/>
              </a:rPr>
              <a:t> </a:t>
            </a:r>
            <a:r>
              <a:rPr lang="en-US" sz="1900" dirty="0" err="1">
                <a:latin typeface="Century Gothic" pitchFamily="34" charset="0"/>
              </a:rPr>
              <a:t>dengan</a:t>
            </a:r>
            <a:r>
              <a:rPr lang="en-US" sz="1900" dirty="0">
                <a:latin typeface="Century Gothic" pitchFamily="34" charset="0"/>
              </a:rPr>
              <a:t> </a:t>
            </a:r>
            <a:r>
              <a:rPr lang="en-US" sz="1900" dirty="0" err="1">
                <a:latin typeface="Century Gothic" pitchFamily="34" charset="0"/>
              </a:rPr>
              <a:t>memberi</a:t>
            </a:r>
            <a:r>
              <a:rPr lang="en-US" sz="1900" dirty="0">
                <a:latin typeface="Century Gothic" pitchFamily="34" charset="0"/>
              </a:rPr>
              <a:t> </a:t>
            </a:r>
            <a:r>
              <a:rPr lang="en-US" sz="1900" dirty="0" err="1">
                <a:latin typeface="Century Gothic" pitchFamily="34" charset="0"/>
              </a:rPr>
              <a:t>silang</a:t>
            </a:r>
            <a:r>
              <a:rPr lang="en-US" sz="1900" dirty="0">
                <a:latin typeface="Century Gothic" pitchFamily="34" charset="0"/>
              </a:rPr>
              <a:t> </a:t>
            </a:r>
            <a:r>
              <a:rPr lang="en-US" sz="1900" dirty="0" err="1">
                <a:latin typeface="Century Gothic" pitchFamily="34" charset="0"/>
              </a:rPr>
              <a:t>warna</a:t>
            </a:r>
            <a:r>
              <a:rPr lang="en-US" sz="1900" dirty="0">
                <a:latin typeface="Century Gothic" pitchFamily="34" charset="0"/>
              </a:rPr>
              <a:t> </a:t>
            </a:r>
            <a:r>
              <a:rPr lang="en-US" sz="1900" dirty="0" err="1">
                <a:latin typeface="Century Gothic" pitchFamily="34" charset="0"/>
              </a:rPr>
              <a:t>merah</a:t>
            </a:r>
            <a:r>
              <a:rPr lang="en-US" sz="1900" dirty="0">
                <a:latin typeface="Century Gothic" pitchFamily="34" charset="0"/>
              </a:rPr>
              <a:t> </a:t>
            </a:r>
            <a:r>
              <a:rPr lang="en-US" sz="1900" dirty="0" err="1">
                <a:latin typeface="Century Gothic" pitchFamily="34" charset="0"/>
              </a:rPr>
              <a:t>pada</a:t>
            </a:r>
            <a:r>
              <a:rPr lang="en-US" sz="1900" dirty="0">
                <a:latin typeface="Century Gothic" pitchFamily="34" charset="0"/>
              </a:rPr>
              <a:t> form </a:t>
            </a:r>
            <a:r>
              <a:rPr lang="en-US" sz="1900" dirty="0" err="1">
                <a:latin typeface="Century Gothic" pitchFamily="34" charset="0"/>
              </a:rPr>
              <a:t>dan</a:t>
            </a:r>
            <a:r>
              <a:rPr lang="en-US" sz="1900" dirty="0">
                <a:latin typeface="Century Gothic" pitchFamily="34" charset="0"/>
              </a:rPr>
              <a:t> </a:t>
            </a:r>
            <a:r>
              <a:rPr lang="en-US" sz="1900" dirty="0" err="1">
                <a:latin typeface="Century Gothic" pitchFamily="34" charset="0"/>
              </a:rPr>
              <a:t>pada</a:t>
            </a:r>
            <a:r>
              <a:rPr lang="en-US" sz="1900" dirty="0">
                <a:latin typeface="Century Gothic" pitchFamily="34" charset="0"/>
              </a:rPr>
              <a:t> </a:t>
            </a:r>
            <a:r>
              <a:rPr lang="en-US" sz="1900" dirty="0" err="1">
                <a:latin typeface="Century Gothic" pitchFamily="34" charset="0"/>
              </a:rPr>
              <a:t>batang</a:t>
            </a:r>
            <a:r>
              <a:rPr lang="en-US" sz="1900" dirty="0">
                <a:latin typeface="Century Gothic" pitchFamily="34" charset="0"/>
              </a:rPr>
              <a:t> (</a:t>
            </a:r>
            <a:r>
              <a:rPr lang="en-US" sz="1900" dirty="0" err="1">
                <a:latin typeface="Century Gothic" pitchFamily="34" charset="0"/>
              </a:rPr>
              <a:t>Gambar</a:t>
            </a:r>
            <a:r>
              <a:rPr lang="en-US" sz="1900" dirty="0">
                <a:latin typeface="Century Gothic" pitchFamily="34" charset="0"/>
              </a:rPr>
              <a:t> </a:t>
            </a:r>
            <a:r>
              <a:rPr lang="en-US" sz="1900" dirty="0" smtClean="0">
                <a:latin typeface="Century Gothic" pitchFamily="34" charset="0"/>
              </a:rPr>
              <a:t>1c</a:t>
            </a:r>
            <a:r>
              <a:rPr lang="en-US" sz="1900" dirty="0">
                <a:latin typeface="Century Gothic" pitchFamily="34" charset="0"/>
              </a:rPr>
              <a:t>).</a:t>
            </a:r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859" y="3291830"/>
            <a:ext cx="177199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20" y="3291830"/>
            <a:ext cx="176837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91830"/>
            <a:ext cx="180020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93348" y="4647297"/>
            <a:ext cx="92586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id-ID" sz="16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ambar </a:t>
            </a:r>
            <a:r>
              <a:rPr kumimoji="0" lang="en-US" sz="1600" b="0" i="0" u="none" strike="noStrike" cap="none" normalizeH="0" baseline="0" dirty="0" smtClean="0" bmk="_Toc7258023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(a) </a:t>
            </a:r>
            <a:r>
              <a:rPr kumimoji="0" lang="en-US" sz="1600" b="0" i="0" u="none" strike="noStrike" cap="none" normalizeH="0" baseline="0" dirty="0" err="1" smtClean="0" bmk="_Toc7258023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Kegiatan</a:t>
            </a:r>
            <a:r>
              <a:rPr kumimoji="0" lang="en-US" sz="1600" b="0" i="0" u="none" strike="noStrike" cap="none" normalizeH="0" baseline="0" dirty="0" smtClean="0" bmk="_Toc7258023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 bmk="_Toc7258023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sensus</a:t>
            </a:r>
            <a:r>
              <a:rPr kumimoji="0" lang="en-US" sz="1600" b="0" i="0" u="none" strike="noStrike" cap="none" normalizeH="0" baseline="0" dirty="0" smtClean="0" bmk="_Toc7258023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 bmk="_Toc7258023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penyakit</a:t>
            </a:r>
            <a:r>
              <a:rPr kumimoji="0" lang="en-US" sz="1600" b="0" i="1" u="none" strike="noStrike" cap="none" normalizeH="0" baseline="0" dirty="0" smtClean="0" bmk="_Toc7258023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 bmk="_Toc7258023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(b) </a:t>
            </a:r>
            <a:r>
              <a:rPr kumimoji="0" lang="en-US" sz="1600" b="0" i="0" u="none" strike="noStrike" cap="none" normalizeH="0" baseline="0" dirty="0" err="1" smtClean="0" bmk="_Toc7258023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Rystaat</a:t>
            </a:r>
            <a:r>
              <a:rPr kumimoji="0" lang="en-US" sz="1600" b="0" i="0" u="none" strike="noStrike" cap="none" normalizeH="0" baseline="0" dirty="0" smtClean="0" bmk="_Toc7258023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 bmk="_Toc7258023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Tanaman</a:t>
            </a:r>
            <a:r>
              <a:rPr kumimoji="0" lang="en-US" sz="1600" b="0" i="0" u="none" strike="noStrike" cap="none" normalizeH="0" baseline="0" dirty="0" smtClean="0" bmk="_Toc7258023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(c) </a:t>
            </a:r>
            <a:r>
              <a:rPr kumimoji="0" lang="en-US" sz="1600" b="0" i="0" u="none" strike="noStrike" cap="none" normalizeH="0" baseline="0" dirty="0" err="1" smtClean="0" bmk="_Toc7258023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Penulisan</a:t>
            </a:r>
            <a:r>
              <a:rPr kumimoji="0" lang="en-US" sz="1600" b="0" i="0" u="none" strike="noStrike" cap="none" normalizeH="0" baseline="0" dirty="0" smtClean="0" bmk="_Toc7258023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 bmk="_Toc7258023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silang</a:t>
            </a:r>
            <a:r>
              <a:rPr kumimoji="0" lang="en-US" sz="1600" b="0" i="0" u="none" strike="noStrike" cap="none" normalizeH="0" baseline="0" dirty="0" smtClean="0" bmk="_Toc7258023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 bmk="_Toc7258023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merah</a:t>
            </a:r>
            <a:r>
              <a:rPr kumimoji="0" lang="en-US" sz="1600" b="0" i="0" u="none" strike="noStrike" cap="none" normalizeH="0" baseline="0" dirty="0" smtClean="0" bmk="_Toc7258023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 bmk="_Toc7258023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pada</a:t>
            </a:r>
            <a:r>
              <a:rPr kumimoji="0" lang="en-US" sz="1600" b="0" i="0" u="none" strike="noStrike" cap="none" normalizeH="0" baseline="0" dirty="0" smtClean="0" bmk="_Toc7258023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 bmk="_Toc7258023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batang</a:t>
            </a:r>
            <a:r>
              <a:rPr kumimoji="0" lang="en-US" sz="1600" b="0" i="0" u="none" strike="noStrike" cap="none" normalizeH="0" baseline="0" dirty="0" smtClean="0" bmk="_Toc7258023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 bmk="_Toc7258023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terserang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5292080" y="-10914"/>
            <a:ext cx="3851920" cy="20349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778" y="155759"/>
            <a:ext cx="67144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Sensus</a:t>
            </a:r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penyakit</a:t>
            </a:r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busuk</a:t>
            </a:r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pangkal</a:t>
            </a:r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batang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168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470954"/>
              </p:ext>
            </p:extLst>
          </p:nvPr>
        </p:nvGraphicFramePr>
        <p:xfrm>
          <a:off x="539552" y="2337688"/>
          <a:ext cx="7776865" cy="213360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896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7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8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8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Blok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Luas </a:t>
                      </a:r>
                      <a:r>
                        <a:rPr lang="en-US" sz="2000" dirty="0" smtClean="0">
                          <a:effectLst/>
                        </a:rPr>
                        <a:t>(ha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Jumlah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</a:t>
                      </a:r>
                      <a:r>
                        <a:rPr lang="en-US" sz="2000" dirty="0" err="1" smtClean="0">
                          <a:effectLst/>
                        </a:rPr>
                        <a:t>ohon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sampel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Tahun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</a:t>
                      </a:r>
                      <a:r>
                        <a:rPr lang="en-US" sz="2000" dirty="0" err="1" smtClean="0">
                          <a:effectLst/>
                        </a:rPr>
                        <a:t>anam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Jumlah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</a:t>
                      </a:r>
                      <a:r>
                        <a:rPr lang="en-US" sz="2000" dirty="0" err="1" smtClean="0">
                          <a:effectLst/>
                        </a:rPr>
                        <a:t>erserang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</a:t>
                      </a:r>
                      <a:r>
                        <a:rPr lang="en-US" sz="2000" dirty="0" err="1" smtClean="0">
                          <a:effectLst/>
                        </a:rPr>
                        <a:t>aru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Jumlah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</a:t>
                      </a:r>
                      <a:r>
                        <a:rPr lang="en-US" sz="2000" dirty="0" err="1" smtClean="0">
                          <a:effectLst/>
                        </a:rPr>
                        <a:t>erserang</a:t>
                      </a:r>
                      <a:r>
                        <a:rPr lang="en-US" sz="2000" dirty="0" smtClean="0">
                          <a:effectLst/>
                        </a:rPr>
                        <a:t> lama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217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15,52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2008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218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15,52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2008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219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15,21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2008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46,25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300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7520" y="947506"/>
            <a:ext cx="84969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busuk</a:t>
            </a:r>
            <a:r>
              <a:rPr lang="en-US" dirty="0"/>
              <a:t> </a:t>
            </a:r>
            <a:r>
              <a:rPr lang="en-US" dirty="0" err="1"/>
              <a:t>pangkal</a:t>
            </a:r>
            <a:r>
              <a:rPr lang="en-US" dirty="0"/>
              <a:t> </a:t>
            </a:r>
            <a:r>
              <a:rPr lang="en-US" dirty="0" err="1"/>
              <a:t>batang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kelapa</a:t>
            </a:r>
            <a:r>
              <a:rPr lang="en-US" dirty="0"/>
              <a:t> </a:t>
            </a:r>
            <a:r>
              <a:rPr lang="en-US" dirty="0" err="1"/>
              <a:t>sawit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jamur</a:t>
            </a:r>
            <a:r>
              <a:rPr lang="en-US" dirty="0"/>
              <a:t> </a:t>
            </a:r>
            <a:r>
              <a:rPr lang="en-US" i="1" dirty="0" err="1"/>
              <a:t>Ganoderma</a:t>
            </a:r>
            <a:r>
              <a:rPr lang="en-US" i="1" dirty="0"/>
              <a:t> </a:t>
            </a:r>
            <a:r>
              <a:rPr lang="en-US" i="1" dirty="0" err="1"/>
              <a:t>boninense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Susanto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 2013)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6768" y="1747274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>
                <a:latin typeface="Century Gothic" pitchFamily="34" charset="0"/>
              </a:rPr>
              <a:t>Tabel </a:t>
            </a:r>
            <a:r>
              <a:rPr lang="en-US" dirty="0" smtClean="0">
                <a:latin typeface="Century Gothic" pitchFamily="34" charset="0"/>
              </a:rPr>
              <a:t>1 Data </a:t>
            </a:r>
            <a:r>
              <a:rPr lang="en-US" dirty="0" err="1" smtClean="0">
                <a:latin typeface="Century Gothic" pitchFamily="34" charset="0"/>
              </a:rPr>
              <a:t>sensus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penyakit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busuk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pangkal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batang</a:t>
            </a:r>
            <a:endParaRPr lang="en-US" b="1" dirty="0">
              <a:latin typeface="Century Gothic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292080" y="3404488"/>
            <a:ext cx="3851920" cy="17390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270548"/>
            <a:ext cx="76041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Hasil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</a:t>
            </a:r>
            <a:r>
              <a:rPr lang="en-US" sz="32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ensus</a:t>
            </a:r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penyakit</a:t>
            </a:r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busuk</a:t>
            </a:r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pangkal</a:t>
            </a:r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batang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296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876</Words>
  <Application>Microsoft Office PowerPoint</Application>
  <PresentationFormat>On-screen Show (16:9)</PresentationFormat>
  <Paragraphs>129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win10</cp:lastModifiedBy>
  <cp:revision>82</cp:revision>
  <dcterms:created xsi:type="dcterms:W3CDTF">2021-01-16T12:00:19Z</dcterms:created>
  <dcterms:modified xsi:type="dcterms:W3CDTF">2022-07-13T16:01:48Z</dcterms:modified>
</cp:coreProperties>
</file>