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9"/>
  </p:notesMasterIdLst>
  <p:sldIdLst>
    <p:sldId id="347" r:id="rId3"/>
    <p:sldId id="355" r:id="rId4"/>
    <p:sldId id="356" r:id="rId5"/>
    <p:sldId id="358" r:id="rId6"/>
    <p:sldId id="360" r:id="rId7"/>
    <p:sldId id="380" r:id="rId8"/>
    <p:sldId id="343" r:id="rId9"/>
    <p:sldId id="405" r:id="rId10"/>
    <p:sldId id="381" r:id="rId11"/>
    <p:sldId id="319" r:id="rId12"/>
    <p:sldId id="300" r:id="rId13"/>
    <p:sldId id="383" r:id="rId14"/>
    <p:sldId id="384" r:id="rId15"/>
    <p:sldId id="385" r:id="rId16"/>
    <p:sldId id="386" r:id="rId17"/>
    <p:sldId id="406" r:id="rId18"/>
    <p:sldId id="407" r:id="rId19"/>
    <p:sldId id="387" r:id="rId20"/>
    <p:sldId id="391" r:id="rId21"/>
    <p:sldId id="388" r:id="rId22"/>
    <p:sldId id="389" r:id="rId23"/>
    <p:sldId id="390" r:id="rId24"/>
    <p:sldId id="392" r:id="rId25"/>
    <p:sldId id="393" r:id="rId26"/>
    <p:sldId id="394" r:id="rId27"/>
    <p:sldId id="3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showGuides="1">
      <p:cViewPr varScale="1">
        <p:scale>
          <a:sx n="41" d="100"/>
          <a:sy n="41" d="100"/>
        </p:scale>
        <p:origin x="54" y="1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 xmlns:a16="http://schemas.microsoft.com/office/drawing/2014/main" id="{74ADC69E-7B21-41C9-B744-73AA54F21F65}"/>
              </a:ext>
            </a:extLst>
          </p:cNvPr>
          <p:cNvSpPr>
            <a:spLocks noGrp="1"/>
          </p:cNvSpPr>
          <p:nvPr>
            <p:ph type="pic" sz="quarter" idx="42" hasCustomPrompt="1"/>
          </p:nvPr>
        </p:nvSpPr>
        <p:spPr>
          <a:xfrm>
            <a:off x="901845" y="1742673"/>
            <a:ext cx="2042136" cy="2376264"/>
          </a:xfrm>
          <a:prstGeom prst="round2DiagRect">
            <a:avLst>
              <a:gd name="adj1" fmla="val 30184"/>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21330B0B-9763-4244-802F-F7BE7B139D26}"/>
              </a:ext>
            </a:extLst>
          </p:cNvPr>
          <p:cNvSpPr>
            <a:spLocks noGrp="1"/>
          </p:cNvSpPr>
          <p:nvPr>
            <p:ph type="pic" sz="quarter" idx="43" hasCustomPrompt="1"/>
          </p:nvPr>
        </p:nvSpPr>
        <p:spPr>
          <a:xfrm>
            <a:off x="3679716" y="1742673"/>
            <a:ext cx="2042136" cy="2376264"/>
          </a:xfrm>
          <a:prstGeom prst="round2DiagRect">
            <a:avLst>
              <a:gd name="adj1" fmla="val 29763"/>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 xmlns:a16="http://schemas.microsoft.com/office/drawing/2014/main" id="{749222CF-6D36-44EA-879A-C5734EBAFFAA}"/>
              </a:ext>
            </a:extLst>
          </p:cNvPr>
          <p:cNvSpPr>
            <a:spLocks noGrp="1"/>
          </p:cNvSpPr>
          <p:nvPr>
            <p:ph type="pic" sz="quarter" idx="44" hasCustomPrompt="1"/>
          </p:nvPr>
        </p:nvSpPr>
        <p:spPr>
          <a:xfrm>
            <a:off x="6457587" y="1742673"/>
            <a:ext cx="2042136" cy="2376264"/>
          </a:xfrm>
          <a:prstGeom prst="round2DiagRect">
            <a:avLst>
              <a:gd name="adj1" fmla="val 28917"/>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A0637056-896D-4BB6-9D69-2C13D71FEC35}"/>
              </a:ext>
            </a:extLst>
          </p:cNvPr>
          <p:cNvSpPr>
            <a:spLocks noGrp="1"/>
          </p:cNvSpPr>
          <p:nvPr>
            <p:ph type="pic" sz="quarter" idx="45" hasCustomPrompt="1"/>
          </p:nvPr>
        </p:nvSpPr>
        <p:spPr>
          <a:xfrm>
            <a:off x="9235458" y="1742673"/>
            <a:ext cx="2042136" cy="2376264"/>
          </a:xfrm>
          <a:prstGeom prst="round2DiagRect">
            <a:avLst>
              <a:gd name="adj1" fmla="val 33141"/>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5D493FB0-2EA2-48C2-A396-BB7BF79442AD}"/>
              </a:ext>
            </a:extLst>
          </p:cNvPr>
          <p:cNvSpPr>
            <a:spLocks noGrp="1"/>
          </p:cNvSpPr>
          <p:nvPr>
            <p:ph type="pic" sz="quarter" idx="14" hasCustomPrompt="1"/>
          </p:nvPr>
        </p:nvSpPr>
        <p:spPr>
          <a:xfrm>
            <a:off x="2" y="0"/>
            <a:ext cx="10101086" cy="6858000"/>
          </a:xfrm>
          <a:prstGeom prst="round2DiagRect">
            <a:avLst>
              <a:gd name="adj1" fmla="val 37296"/>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80" r:id="rId8"/>
    <p:sldLayoutId id="2147483682" r:id="rId9"/>
    <p:sldLayoutId id="2147483684" r:id="rId10"/>
    <p:sldLayoutId id="2147483686"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0C455B2A-3D1B-4F98-ACA5-C72C064015F6}"/>
              </a:ext>
            </a:extLst>
          </p:cNvPr>
          <p:cNvGrpSpPr/>
          <p:nvPr/>
        </p:nvGrpSpPr>
        <p:grpSpPr>
          <a:xfrm>
            <a:off x="3707424" y="2894495"/>
            <a:ext cx="4777152" cy="1158129"/>
            <a:chOff x="6675588" y="2734213"/>
            <a:chExt cx="4777152" cy="1158129"/>
          </a:xfrm>
        </p:grpSpPr>
        <p:sp>
          <p:nvSpPr>
            <p:cNvPr id="8" name="TextBox 7">
              <a:extLst>
                <a:ext uri="{FF2B5EF4-FFF2-40B4-BE49-F238E27FC236}">
                  <a16:creationId xmlns="" xmlns:a16="http://schemas.microsoft.com/office/drawing/2014/main" id="{5CF5BDA4-10C7-46A6-AC30-523A3FC438AC}"/>
                </a:ext>
              </a:extLst>
            </p:cNvPr>
            <p:cNvSpPr txBox="1"/>
            <p:nvPr/>
          </p:nvSpPr>
          <p:spPr>
            <a:xfrm>
              <a:off x="6675588" y="2734213"/>
              <a:ext cx="4777152" cy="1107996"/>
            </a:xfrm>
            <a:prstGeom prst="rect">
              <a:avLst/>
            </a:prstGeom>
            <a:noFill/>
          </p:spPr>
          <p:txBody>
            <a:bodyPr wrap="square" rtlCol="0" anchor="ctr">
              <a:spAutoFit/>
            </a:bodyPr>
            <a:lstStyle/>
            <a:p>
              <a:pPr algn="ctr"/>
              <a:r>
                <a:rPr lang="id-ID" altLang="ko-KR" sz="1600" b="1" dirty="0" smtClean="0">
                  <a:latin typeface="+mj-lt"/>
                  <a:cs typeface="Arial" pitchFamily="34" charset="0"/>
                </a:rPr>
                <a:t>Oleh </a:t>
              </a:r>
            </a:p>
            <a:p>
              <a:pPr algn="ctr"/>
              <a:endParaRPr lang="id-ID" altLang="ko-KR" sz="1600" b="1" dirty="0" smtClean="0">
                <a:latin typeface="+mj-lt"/>
                <a:cs typeface="Arial" pitchFamily="34" charset="0"/>
              </a:endParaRPr>
            </a:p>
            <a:p>
              <a:pPr algn="ctr"/>
              <a:r>
                <a:rPr lang="en-US" sz="1600" b="1" dirty="0" err="1"/>
                <a:t>Pramudya</a:t>
              </a:r>
              <a:r>
                <a:rPr lang="en-US" sz="1600" b="1" dirty="0"/>
                <a:t> </a:t>
              </a:r>
              <a:r>
                <a:rPr lang="en-US" sz="1600" b="1" dirty="0" smtClean="0"/>
                <a:t>Putra</a:t>
              </a:r>
            </a:p>
            <a:p>
              <a:pPr algn="ctr"/>
              <a:r>
                <a:rPr lang="en-US" sz="1600" b="1" dirty="0"/>
                <a:t>A41171482</a:t>
              </a:r>
              <a:endParaRPr lang="ko-KR" altLang="en-US" sz="1600" b="1" dirty="0">
                <a:latin typeface="+mj-lt"/>
                <a:cs typeface="Arial" pitchFamily="34" charset="0"/>
              </a:endParaRPr>
            </a:p>
          </p:txBody>
        </p:sp>
        <p:sp>
          <p:nvSpPr>
            <p:cNvPr id="9" name="TextBox 8">
              <a:extLst>
                <a:ext uri="{FF2B5EF4-FFF2-40B4-BE49-F238E27FC236}">
                  <a16:creationId xmlns="" xmlns:a16="http://schemas.microsoft.com/office/drawing/2014/main" id="{C062103B-F514-4BE9-B5B2-C13878D2FE7C}"/>
                </a:ext>
              </a:extLst>
            </p:cNvPr>
            <p:cNvSpPr txBox="1"/>
            <p:nvPr/>
          </p:nvSpPr>
          <p:spPr>
            <a:xfrm>
              <a:off x="6675616" y="3512686"/>
              <a:ext cx="4777096" cy="379656"/>
            </a:xfrm>
            <a:prstGeom prst="rect">
              <a:avLst/>
            </a:prstGeom>
            <a:noFill/>
          </p:spPr>
          <p:txBody>
            <a:bodyPr wrap="square" rtlCol="0" anchor="ctr">
              <a:spAutoFit/>
            </a:bodyPr>
            <a:lstStyle/>
            <a:p>
              <a:pPr algn="ctr"/>
              <a:endParaRPr lang="ko-KR" altLang="en-US" sz="1867" dirty="0">
                <a:cs typeface="Arial" pitchFamily="34" charset="0"/>
              </a:endParaRPr>
            </a:p>
          </p:txBody>
        </p:sp>
      </p:grpSp>
      <p:sp>
        <p:nvSpPr>
          <p:cNvPr id="5" name="TextBox 4"/>
          <p:cNvSpPr txBox="1"/>
          <p:nvPr/>
        </p:nvSpPr>
        <p:spPr>
          <a:xfrm>
            <a:off x="2730137" y="470263"/>
            <a:ext cx="6531429"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a:t>INTERAKSI VARIASI JARAK TANAM DAN JUMLAH BUAH TERHADAP PRODUKSI DAN MUTU BENIH TANAMAN PARIA (</a:t>
            </a:r>
            <a:r>
              <a:rPr lang="en-US" dirty="0" err="1"/>
              <a:t>Momordica</a:t>
            </a:r>
            <a:r>
              <a:rPr lang="en-US" dirty="0"/>
              <a:t> </a:t>
            </a:r>
            <a:r>
              <a:rPr lang="en-US" dirty="0" err="1"/>
              <a:t>charantia</a:t>
            </a:r>
            <a:r>
              <a:rPr lang="en-US" dirty="0"/>
              <a:t> L.)</a:t>
            </a:r>
            <a:endParaRPr lang="id-ID" dirty="0"/>
          </a:p>
        </p:txBody>
      </p:sp>
      <p:sp>
        <p:nvSpPr>
          <p:cNvPr id="7" name="TextBox 6"/>
          <p:cNvSpPr txBox="1"/>
          <p:nvPr/>
        </p:nvSpPr>
        <p:spPr>
          <a:xfrm>
            <a:off x="1319349" y="5421085"/>
            <a:ext cx="9627325"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id-ID" dirty="0" smtClean="0"/>
              <a:t>PROGRAM STUDI TEKNIK PRODUKSI BENIH </a:t>
            </a:r>
          </a:p>
          <a:p>
            <a:pPr algn="ctr"/>
            <a:r>
              <a:rPr lang="id-ID" dirty="0" smtClean="0"/>
              <a:t>JURUSAN PRODUKSI PERTANIAN</a:t>
            </a:r>
          </a:p>
          <a:p>
            <a:pPr algn="ctr"/>
            <a:r>
              <a:rPr lang="id-ID" dirty="0" smtClean="0"/>
              <a:t>POLITEKNIK NEGERI JEMBER</a:t>
            </a:r>
          </a:p>
          <a:p>
            <a:pPr algn="ctr"/>
            <a:r>
              <a:rPr lang="id-ID" dirty="0" smtClean="0"/>
              <a:t>2021</a:t>
            </a:r>
            <a:endParaRPr lang="id-ID" dirty="0"/>
          </a:p>
        </p:txBody>
      </p:sp>
    </p:spTree>
    <p:extLst>
      <p:ext uri="{BB962C8B-B14F-4D97-AF65-F5344CB8AC3E}">
        <p14:creationId xmlns:p14="http://schemas.microsoft.com/office/powerpoint/2010/main" val="127009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9">
            <a:extLst>
              <a:ext uri="{FF2B5EF4-FFF2-40B4-BE49-F238E27FC236}">
                <a16:creationId xmlns="" xmlns:a16="http://schemas.microsoft.com/office/drawing/2014/main" id="{4F1D6F26-EC6C-4E04-9A2B-0DB40A718D0A}"/>
              </a:ext>
            </a:extLst>
          </p:cNvPr>
          <p:cNvSpPr>
            <a:spLocks noEditPoints="1"/>
          </p:cNvSpPr>
          <p:nvPr/>
        </p:nvSpPr>
        <p:spPr bwMode="auto">
          <a:xfrm>
            <a:off x="0" y="5860972"/>
            <a:ext cx="9144000" cy="997028"/>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36" name="Freeform 9">
            <a:extLst>
              <a:ext uri="{FF2B5EF4-FFF2-40B4-BE49-F238E27FC236}">
                <a16:creationId xmlns="" xmlns:a16="http://schemas.microsoft.com/office/drawing/2014/main" id="{5DD45D7E-5763-419A-8D51-5ECEFAEF84E0}"/>
              </a:ext>
            </a:extLst>
          </p:cNvPr>
          <p:cNvSpPr>
            <a:spLocks noEditPoints="1"/>
          </p:cNvSpPr>
          <p:nvPr/>
        </p:nvSpPr>
        <p:spPr bwMode="auto">
          <a:xfrm>
            <a:off x="3048000" y="5860972"/>
            <a:ext cx="9144000" cy="997028"/>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17" name="Group 16">
            <a:extLst>
              <a:ext uri="{FF2B5EF4-FFF2-40B4-BE49-F238E27FC236}">
                <a16:creationId xmlns="" xmlns:a16="http://schemas.microsoft.com/office/drawing/2014/main" id="{C1E85CFC-F0D0-4C47-A5A1-CFFC0B3715D0}"/>
              </a:ext>
            </a:extLst>
          </p:cNvPr>
          <p:cNvGrpSpPr/>
          <p:nvPr/>
        </p:nvGrpSpPr>
        <p:grpSpPr>
          <a:xfrm>
            <a:off x="8655894" y="1700808"/>
            <a:ext cx="2659805" cy="569584"/>
            <a:chOff x="3059832" y="2159579"/>
            <a:chExt cx="2960573" cy="485355"/>
          </a:xfrm>
        </p:grpSpPr>
        <p:sp>
          <p:nvSpPr>
            <p:cNvPr id="18" name="TextBox 17">
              <a:extLst>
                <a:ext uri="{FF2B5EF4-FFF2-40B4-BE49-F238E27FC236}">
                  <a16:creationId xmlns="" xmlns:a16="http://schemas.microsoft.com/office/drawing/2014/main" id="{68E998B6-84FF-4930-BAC6-90FC85E614D4}"/>
                </a:ext>
              </a:extLst>
            </p:cNvPr>
            <p:cNvSpPr txBox="1"/>
            <p:nvPr/>
          </p:nvSpPr>
          <p:spPr>
            <a:xfrm>
              <a:off x="3059832" y="2421901"/>
              <a:ext cx="2960572" cy="223033"/>
            </a:xfrm>
            <a:prstGeom prst="rect">
              <a:avLst/>
            </a:prstGeom>
            <a:noFill/>
          </p:spPr>
          <p:txBody>
            <a:bodyPr wrap="square" rtlCol="0">
              <a:spAutoFit/>
            </a:bodyPr>
            <a:lstStyle/>
            <a:p>
              <a:endParaRPr lang="en-US" altLang="ko-KR" sz="1101"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CEAB6771-2AF4-4CF8-92A3-20CA5D300A0B}"/>
                </a:ext>
              </a:extLst>
            </p:cNvPr>
            <p:cNvSpPr txBox="1"/>
            <p:nvPr/>
          </p:nvSpPr>
          <p:spPr>
            <a:xfrm>
              <a:off x="3059832" y="2159579"/>
              <a:ext cx="2960573" cy="262264"/>
            </a:xfrm>
            <a:prstGeom prst="rect">
              <a:avLst/>
            </a:prstGeom>
            <a:noFill/>
          </p:spPr>
          <p:txBody>
            <a:bodyPr wrap="square" rtlCol="0">
              <a:spAutoFit/>
            </a:bodyPr>
            <a:lstStyle/>
            <a:p>
              <a:endParaRPr lang="ko-KR" altLang="en-US" sz="1400" dirty="0">
                <a:solidFill>
                  <a:schemeClr val="tx1">
                    <a:lumMod val="75000"/>
                    <a:lumOff val="25000"/>
                  </a:schemeClr>
                </a:solidFill>
                <a:cs typeface="Arial" pitchFamily="34" charset="0"/>
              </a:endParaRPr>
            </a:p>
          </p:txBody>
        </p:sp>
      </p:grpSp>
      <p:grpSp>
        <p:nvGrpSpPr>
          <p:cNvPr id="20" name="Group 19">
            <a:extLst>
              <a:ext uri="{FF2B5EF4-FFF2-40B4-BE49-F238E27FC236}">
                <a16:creationId xmlns="" xmlns:a16="http://schemas.microsoft.com/office/drawing/2014/main" id="{1D0C9E8F-EA32-462F-A9A4-1F538993DDF7}"/>
              </a:ext>
            </a:extLst>
          </p:cNvPr>
          <p:cNvGrpSpPr/>
          <p:nvPr/>
        </p:nvGrpSpPr>
        <p:grpSpPr>
          <a:xfrm>
            <a:off x="8655894" y="3574832"/>
            <a:ext cx="2659805" cy="569584"/>
            <a:chOff x="3059832" y="2159579"/>
            <a:chExt cx="2960573" cy="485355"/>
          </a:xfrm>
        </p:grpSpPr>
        <p:sp>
          <p:nvSpPr>
            <p:cNvPr id="21" name="TextBox 20">
              <a:extLst>
                <a:ext uri="{FF2B5EF4-FFF2-40B4-BE49-F238E27FC236}">
                  <a16:creationId xmlns="" xmlns:a16="http://schemas.microsoft.com/office/drawing/2014/main" id="{A645E4EE-D0EC-4159-A8FD-90D5A8DE5186}"/>
                </a:ext>
              </a:extLst>
            </p:cNvPr>
            <p:cNvSpPr txBox="1"/>
            <p:nvPr/>
          </p:nvSpPr>
          <p:spPr>
            <a:xfrm>
              <a:off x="3059832" y="2421901"/>
              <a:ext cx="2960572" cy="223033"/>
            </a:xfrm>
            <a:prstGeom prst="rect">
              <a:avLst/>
            </a:prstGeom>
            <a:noFill/>
          </p:spPr>
          <p:txBody>
            <a:bodyPr wrap="square" rtlCol="0">
              <a:spAutoFit/>
            </a:bodyPr>
            <a:lstStyle/>
            <a:p>
              <a:endParaRPr lang="en-US" altLang="ko-KR" sz="1101" dirty="0">
                <a:solidFill>
                  <a:schemeClr val="tx1">
                    <a:lumMod val="75000"/>
                    <a:lumOff val="25000"/>
                  </a:schemeClr>
                </a:solidFill>
                <a:cs typeface="Arial" pitchFamily="34" charset="0"/>
              </a:endParaRPr>
            </a:p>
          </p:txBody>
        </p:sp>
        <p:sp>
          <p:nvSpPr>
            <p:cNvPr id="22" name="TextBox 21">
              <a:extLst>
                <a:ext uri="{FF2B5EF4-FFF2-40B4-BE49-F238E27FC236}">
                  <a16:creationId xmlns="" xmlns:a16="http://schemas.microsoft.com/office/drawing/2014/main" id="{D92A26C9-47CC-4F85-9998-BC49808974E3}"/>
                </a:ext>
              </a:extLst>
            </p:cNvPr>
            <p:cNvSpPr txBox="1"/>
            <p:nvPr/>
          </p:nvSpPr>
          <p:spPr>
            <a:xfrm>
              <a:off x="3059832" y="2159579"/>
              <a:ext cx="2960573" cy="262264"/>
            </a:xfrm>
            <a:prstGeom prst="rect">
              <a:avLst/>
            </a:prstGeom>
            <a:noFill/>
          </p:spPr>
          <p:txBody>
            <a:bodyPr wrap="square" rtlCol="0">
              <a:spAutoFit/>
            </a:bodyPr>
            <a:lstStyle/>
            <a:p>
              <a:endParaRPr lang="ko-KR" altLang="en-US" sz="1400" dirty="0">
                <a:solidFill>
                  <a:schemeClr val="tx1">
                    <a:lumMod val="75000"/>
                    <a:lumOff val="25000"/>
                  </a:schemeClr>
                </a:solidFill>
                <a:cs typeface="Arial" pitchFamily="34" charset="0"/>
              </a:endParaRPr>
            </a:p>
          </p:txBody>
        </p:sp>
      </p:grpSp>
      <p:grpSp>
        <p:nvGrpSpPr>
          <p:cNvPr id="23" name="Group 22">
            <a:extLst>
              <a:ext uri="{FF2B5EF4-FFF2-40B4-BE49-F238E27FC236}">
                <a16:creationId xmlns="" xmlns:a16="http://schemas.microsoft.com/office/drawing/2014/main" id="{4010F737-41DC-4697-B747-5257A58095E9}"/>
              </a:ext>
            </a:extLst>
          </p:cNvPr>
          <p:cNvGrpSpPr/>
          <p:nvPr/>
        </p:nvGrpSpPr>
        <p:grpSpPr>
          <a:xfrm>
            <a:off x="852857" y="2637820"/>
            <a:ext cx="2661925" cy="569584"/>
            <a:chOff x="3059832" y="2159579"/>
            <a:chExt cx="2960573" cy="485355"/>
          </a:xfrm>
        </p:grpSpPr>
        <p:sp>
          <p:nvSpPr>
            <p:cNvPr id="24" name="TextBox 23">
              <a:extLst>
                <a:ext uri="{FF2B5EF4-FFF2-40B4-BE49-F238E27FC236}">
                  <a16:creationId xmlns="" xmlns:a16="http://schemas.microsoft.com/office/drawing/2014/main" id="{8FAB3358-C239-47CE-AE58-999C02D8238D}"/>
                </a:ext>
              </a:extLst>
            </p:cNvPr>
            <p:cNvSpPr txBox="1"/>
            <p:nvPr/>
          </p:nvSpPr>
          <p:spPr>
            <a:xfrm>
              <a:off x="3059832" y="2421901"/>
              <a:ext cx="2960572" cy="223033"/>
            </a:xfrm>
            <a:prstGeom prst="rect">
              <a:avLst/>
            </a:prstGeom>
            <a:noFill/>
          </p:spPr>
          <p:txBody>
            <a:bodyPr wrap="square" rtlCol="0">
              <a:spAutoFit/>
            </a:bodyPr>
            <a:lstStyle/>
            <a:p>
              <a:pPr algn="r"/>
              <a:endParaRPr lang="en-US" altLang="ko-KR" sz="1101" dirty="0">
                <a:solidFill>
                  <a:schemeClr val="tx1">
                    <a:lumMod val="75000"/>
                    <a:lumOff val="25000"/>
                  </a:schemeClr>
                </a:solidFill>
                <a:cs typeface="Arial" pitchFamily="34" charset="0"/>
              </a:endParaRPr>
            </a:p>
          </p:txBody>
        </p:sp>
        <p:sp>
          <p:nvSpPr>
            <p:cNvPr id="25" name="TextBox 24">
              <a:extLst>
                <a:ext uri="{FF2B5EF4-FFF2-40B4-BE49-F238E27FC236}">
                  <a16:creationId xmlns="" xmlns:a16="http://schemas.microsoft.com/office/drawing/2014/main" id="{581BFDF9-69BE-4853-A150-A96CEC203894}"/>
                </a:ext>
              </a:extLst>
            </p:cNvPr>
            <p:cNvSpPr txBox="1"/>
            <p:nvPr/>
          </p:nvSpPr>
          <p:spPr>
            <a:xfrm>
              <a:off x="3059832" y="2159579"/>
              <a:ext cx="2960573" cy="262264"/>
            </a:xfrm>
            <a:prstGeom prst="rect">
              <a:avLst/>
            </a:prstGeom>
            <a:noFill/>
          </p:spPr>
          <p:txBody>
            <a:bodyPr wrap="square" rtlCol="0">
              <a:spAutoFit/>
            </a:bodyPr>
            <a:lstStyle/>
            <a:p>
              <a:pPr algn="r"/>
              <a:endParaRPr lang="ko-KR" altLang="en-US" sz="1400" dirty="0">
                <a:solidFill>
                  <a:schemeClr val="tx1">
                    <a:lumMod val="75000"/>
                    <a:lumOff val="25000"/>
                  </a:schemeClr>
                </a:solidFill>
                <a:cs typeface="Arial" pitchFamily="34" charset="0"/>
              </a:endParaRPr>
            </a:p>
          </p:txBody>
        </p:sp>
      </p:grpSp>
      <p:grpSp>
        <p:nvGrpSpPr>
          <p:cNvPr id="26" name="Group 25">
            <a:extLst>
              <a:ext uri="{FF2B5EF4-FFF2-40B4-BE49-F238E27FC236}">
                <a16:creationId xmlns="" xmlns:a16="http://schemas.microsoft.com/office/drawing/2014/main" id="{2940272A-1EDF-4C9D-BC67-850BDDF8B68C}"/>
              </a:ext>
            </a:extLst>
          </p:cNvPr>
          <p:cNvGrpSpPr/>
          <p:nvPr/>
        </p:nvGrpSpPr>
        <p:grpSpPr>
          <a:xfrm>
            <a:off x="852857" y="4511845"/>
            <a:ext cx="2661925" cy="569584"/>
            <a:chOff x="3059832" y="2159579"/>
            <a:chExt cx="2960573" cy="485355"/>
          </a:xfrm>
        </p:grpSpPr>
        <p:sp>
          <p:nvSpPr>
            <p:cNvPr id="27" name="TextBox 26">
              <a:extLst>
                <a:ext uri="{FF2B5EF4-FFF2-40B4-BE49-F238E27FC236}">
                  <a16:creationId xmlns="" xmlns:a16="http://schemas.microsoft.com/office/drawing/2014/main" id="{14D1DC37-3074-4A73-BAC2-D78B81DA33BF}"/>
                </a:ext>
              </a:extLst>
            </p:cNvPr>
            <p:cNvSpPr txBox="1"/>
            <p:nvPr/>
          </p:nvSpPr>
          <p:spPr>
            <a:xfrm>
              <a:off x="3059832" y="2421901"/>
              <a:ext cx="2960572" cy="223033"/>
            </a:xfrm>
            <a:prstGeom prst="rect">
              <a:avLst/>
            </a:prstGeom>
            <a:noFill/>
          </p:spPr>
          <p:txBody>
            <a:bodyPr wrap="square" rtlCol="0">
              <a:spAutoFit/>
            </a:bodyPr>
            <a:lstStyle/>
            <a:p>
              <a:pPr algn="r"/>
              <a:endParaRPr lang="en-US" altLang="ko-KR" sz="1101" dirty="0">
                <a:solidFill>
                  <a:schemeClr val="tx1">
                    <a:lumMod val="75000"/>
                    <a:lumOff val="25000"/>
                  </a:schemeClr>
                </a:solidFill>
                <a:cs typeface="Arial" pitchFamily="34" charset="0"/>
              </a:endParaRPr>
            </a:p>
          </p:txBody>
        </p:sp>
        <p:sp>
          <p:nvSpPr>
            <p:cNvPr id="28" name="TextBox 27">
              <a:extLst>
                <a:ext uri="{FF2B5EF4-FFF2-40B4-BE49-F238E27FC236}">
                  <a16:creationId xmlns="" xmlns:a16="http://schemas.microsoft.com/office/drawing/2014/main" id="{06279E0C-A420-4FFA-BAEF-4B373C2A3458}"/>
                </a:ext>
              </a:extLst>
            </p:cNvPr>
            <p:cNvSpPr txBox="1"/>
            <p:nvPr/>
          </p:nvSpPr>
          <p:spPr>
            <a:xfrm>
              <a:off x="3059832" y="2159579"/>
              <a:ext cx="2960573" cy="262264"/>
            </a:xfrm>
            <a:prstGeom prst="rect">
              <a:avLst/>
            </a:prstGeom>
            <a:noFill/>
          </p:spPr>
          <p:txBody>
            <a:bodyPr wrap="square" rtlCol="0">
              <a:spAutoFit/>
            </a:bodyPr>
            <a:lstStyle/>
            <a:p>
              <a:pPr algn="r"/>
              <a:endParaRPr lang="ko-KR" altLang="en-US" sz="1400" dirty="0">
                <a:solidFill>
                  <a:schemeClr val="tx1">
                    <a:lumMod val="75000"/>
                    <a:lumOff val="25000"/>
                  </a:schemeClr>
                </a:solidFill>
                <a:cs typeface="Arial" pitchFamily="34" charset="0"/>
              </a:endParaRPr>
            </a:p>
          </p:txBody>
        </p:sp>
      </p:grpSp>
      <p:sp>
        <p:nvSpPr>
          <p:cNvPr id="46" name="TextBox 45"/>
          <p:cNvSpPr txBox="1"/>
          <p:nvPr/>
        </p:nvSpPr>
        <p:spPr>
          <a:xfrm>
            <a:off x="1419365" y="327546"/>
            <a:ext cx="8925635" cy="646331"/>
          </a:xfrm>
          <a:prstGeom prst="rect">
            <a:avLst/>
          </a:prstGeom>
          <a:noFill/>
        </p:spPr>
        <p:txBody>
          <a:bodyPr wrap="square" rtlCol="0">
            <a:spAutoFit/>
          </a:bodyPr>
          <a:lstStyle/>
          <a:p>
            <a:pPr algn="ctr"/>
            <a:r>
              <a:rPr lang="en-US" dirty="0" err="1"/>
              <a:t>Rekapitulasi</a:t>
            </a:r>
            <a:r>
              <a:rPr lang="en-US" dirty="0"/>
              <a:t> </a:t>
            </a:r>
            <a:r>
              <a:rPr lang="en-US" dirty="0" err="1"/>
              <a:t>Sidik</a:t>
            </a:r>
            <a:r>
              <a:rPr lang="en-US" dirty="0"/>
              <a:t> </a:t>
            </a:r>
            <a:r>
              <a:rPr lang="en-US" dirty="0" err="1"/>
              <a:t>Ragam</a:t>
            </a:r>
            <a:r>
              <a:rPr lang="en-US" dirty="0"/>
              <a:t> </a:t>
            </a:r>
            <a:r>
              <a:rPr lang="en-US" dirty="0" err="1"/>
              <a:t>Uji</a:t>
            </a:r>
            <a:r>
              <a:rPr lang="en-US" dirty="0"/>
              <a:t> </a:t>
            </a:r>
            <a:r>
              <a:rPr lang="en-US" dirty="0" err="1"/>
              <a:t>Interaksi</a:t>
            </a:r>
            <a:r>
              <a:rPr lang="en-US" dirty="0"/>
              <a:t> </a:t>
            </a:r>
            <a:r>
              <a:rPr lang="en-US" dirty="0" err="1"/>
              <a:t>Jarak</a:t>
            </a:r>
            <a:r>
              <a:rPr lang="en-US" dirty="0"/>
              <a:t> </a:t>
            </a:r>
            <a:r>
              <a:rPr lang="en-US" dirty="0" err="1"/>
              <a:t>Tanam</a:t>
            </a:r>
            <a:r>
              <a:rPr lang="en-US" dirty="0"/>
              <a:t> </a:t>
            </a:r>
            <a:r>
              <a:rPr lang="en-US" dirty="0" err="1"/>
              <a:t>dan</a:t>
            </a:r>
            <a:r>
              <a:rPr lang="en-US" dirty="0"/>
              <a:t> </a:t>
            </a:r>
            <a:r>
              <a:rPr lang="en-US" dirty="0" err="1"/>
              <a:t>Jumlah</a:t>
            </a:r>
            <a:r>
              <a:rPr lang="en-US" dirty="0"/>
              <a:t> </a:t>
            </a:r>
            <a:r>
              <a:rPr lang="en-US" dirty="0" err="1"/>
              <a:t>Buah</a:t>
            </a:r>
            <a:r>
              <a:rPr lang="en-US" dirty="0"/>
              <a:t> Yang </a:t>
            </a:r>
            <a:r>
              <a:rPr lang="en-US" dirty="0" err="1"/>
              <a:t>Dipelihara</a:t>
            </a:r>
            <a:r>
              <a:rPr lang="en-US" dirty="0"/>
              <a:t> </a:t>
            </a:r>
            <a:r>
              <a:rPr lang="en-US" dirty="0" err="1"/>
              <a:t>Pertanaman</a:t>
            </a:r>
            <a:r>
              <a:rPr lang="en-US" dirty="0"/>
              <a:t> </a:t>
            </a:r>
            <a:r>
              <a:rPr lang="en-US" dirty="0" err="1"/>
              <a:t>Terhadap</a:t>
            </a:r>
            <a:r>
              <a:rPr lang="en-US" dirty="0"/>
              <a:t> </a:t>
            </a:r>
            <a:r>
              <a:rPr lang="en-US" dirty="0" err="1"/>
              <a:t>Hasil</a:t>
            </a:r>
            <a:r>
              <a:rPr lang="en-US" dirty="0"/>
              <a:t> </a:t>
            </a:r>
            <a:r>
              <a:rPr lang="en-US" dirty="0" err="1"/>
              <a:t>Benih</a:t>
            </a:r>
            <a:r>
              <a:rPr lang="en-US" dirty="0"/>
              <a:t> </a:t>
            </a:r>
            <a:r>
              <a:rPr lang="en-US" dirty="0" err="1"/>
              <a:t>Tanaman</a:t>
            </a:r>
            <a:r>
              <a:rPr lang="en-US" dirty="0"/>
              <a:t> </a:t>
            </a:r>
            <a:r>
              <a:rPr lang="en-US" dirty="0" err="1"/>
              <a:t>Paria</a:t>
            </a:r>
            <a:endParaRPr lang="id-ID" dirty="0"/>
          </a:p>
        </p:txBody>
      </p:sp>
      <p:graphicFrame>
        <p:nvGraphicFramePr>
          <p:cNvPr id="5" name="Table 4"/>
          <p:cNvGraphicFramePr>
            <a:graphicFrameLocks noGrp="1"/>
          </p:cNvGraphicFramePr>
          <p:nvPr>
            <p:extLst>
              <p:ext uri="{D42A27DB-BD31-4B8C-83A1-F6EECF244321}">
                <p14:modId xmlns:p14="http://schemas.microsoft.com/office/powerpoint/2010/main" val="4140335217"/>
              </p:ext>
            </p:extLst>
          </p:nvPr>
        </p:nvGraphicFramePr>
        <p:xfrm>
          <a:off x="2922946" y="1181996"/>
          <a:ext cx="6821555" cy="5093450"/>
        </p:xfrm>
        <a:graphic>
          <a:graphicData uri="http://schemas.openxmlformats.org/drawingml/2006/table">
            <a:tbl>
              <a:tblPr firstRow="1" firstCol="1" lastRow="1" lastCol="1" bandRow="1" bandCol="1">
                <a:tableStyleId>{5C22544A-7EE6-4342-B048-85BDC9FD1C3A}</a:tableStyleId>
              </a:tblPr>
              <a:tblGrid>
                <a:gridCol w="634249"/>
                <a:gridCol w="1932537"/>
                <a:gridCol w="1373354"/>
                <a:gridCol w="1471452"/>
                <a:gridCol w="1409963"/>
              </a:tblGrid>
              <a:tr h="360886">
                <a:tc rowSpan="2">
                  <a:txBody>
                    <a:bodyPr/>
                    <a:lstStyle/>
                    <a:p>
                      <a:pPr algn="ctr">
                        <a:lnSpc>
                          <a:spcPct val="150000"/>
                        </a:lnSpc>
                        <a:spcAft>
                          <a:spcPts val="0"/>
                        </a:spcAft>
                      </a:pPr>
                      <a:r>
                        <a:rPr lang="en-US" sz="1200" dirty="0">
                          <a:effectLst/>
                          <a:latin typeface="Times New Roman"/>
                          <a:ea typeface="Calibri"/>
                        </a:rPr>
                        <a:t>No.</a:t>
                      </a:r>
                    </a:p>
                  </a:txBody>
                  <a:tcPr marL="68580" marR="68580" marT="0" marB="0" anchor="ctr"/>
                </a:tc>
                <a:tc rowSpan="2">
                  <a:txBody>
                    <a:bodyPr/>
                    <a:lstStyle/>
                    <a:p>
                      <a:pPr algn="ctr">
                        <a:lnSpc>
                          <a:spcPct val="150000"/>
                        </a:lnSpc>
                        <a:spcAft>
                          <a:spcPts val="0"/>
                        </a:spcAft>
                      </a:pPr>
                      <a:r>
                        <a:rPr lang="en-US" sz="1200">
                          <a:effectLst/>
                          <a:latin typeface="Times New Roman"/>
                          <a:ea typeface="Calibri"/>
                        </a:rPr>
                        <a:t>Parameter</a:t>
                      </a:r>
                    </a:p>
                  </a:txBody>
                  <a:tcPr marL="68580" marR="68580" marT="0" marB="0" anchor="ctr"/>
                </a:tc>
                <a:tc gridSpan="3">
                  <a:txBody>
                    <a:bodyPr/>
                    <a:lstStyle/>
                    <a:p>
                      <a:pPr algn="ctr">
                        <a:lnSpc>
                          <a:spcPct val="150000"/>
                        </a:lnSpc>
                        <a:spcAft>
                          <a:spcPts val="0"/>
                        </a:spcAft>
                      </a:pPr>
                      <a:r>
                        <a:rPr lang="en-US" sz="1200">
                          <a:effectLst/>
                          <a:latin typeface="Times New Roman"/>
                          <a:ea typeface="Calibri"/>
                        </a:rPr>
                        <a:t>Perlakuan</a:t>
                      </a:r>
                    </a:p>
                  </a:txBody>
                  <a:tcPr marL="68580" marR="68580" marT="0" marB="0"/>
                </a:tc>
                <a:tc hMerge="1">
                  <a:txBody>
                    <a:bodyPr/>
                    <a:lstStyle/>
                    <a:p>
                      <a:endParaRPr lang="en-US"/>
                    </a:p>
                  </a:txBody>
                  <a:tcPr/>
                </a:tc>
                <a:tc hMerge="1">
                  <a:txBody>
                    <a:bodyPr/>
                    <a:lstStyle/>
                    <a:p>
                      <a:endParaRPr lang="en-US"/>
                    </a:p>
                  </a:txBody>
                  <a:tcPr/>
                </a:tc>
              </a:tr>
              <a:tr h="632928">
                <a:tc vMerge="1">
                  <a:txBody>
                    <a:bodyPr/>
                    <a:lstStyle/>
                    <a:p>
                      <a:endParaRPr lang="en-US"/>
                    </a:p>
                  </a:txBody>
                  <a:tcPr/>
                </a:tc>
                <a:tc vMerge="1">
                  <a:txBody>
                    <a:bodyPr/>
                    <a:lstStyle/>
                    <a:p>
                      <a:endParaRPr lang="en-US"/>
                    </a:p>
                  </a:txBody>
                  <a:tcPr/>
                </a:tc>
                <a:tc>
                  <a:txBody>
                    <a:bodyPr/>
                    <a:lstStyle/>
                    <a:p>
                      <a:pPr algn="ctr">
                        <a:lnSpc>
                          <a:spcPct val="150000"/>
                        </a:lnSpc>
                        <a:spcAft>
                          <a:spcPts val="0"/>
                        </a:spcAft>
                      </a:pPr>
                      <a:r>
                        <a:rPr lang="en-US" sz="1200">
                          <a:effectLst/>
                          <a:latin typeface="Times New Roman"/>
                          <a:ea typeface="Calibri"/>
                        </a:rPr>
                        <a:t>Variasi Jarak Tanam (J)</a:t>
                      </a:r>
                    </a:p>
                  </a:txBody>
                  <a:tcPr marL="68580" marR="68580" marT="0" marB="0"/>
                </a:tc>
                <a:tc>
                  <a:txBody>
                    <a:bodyPr/>
                    <a:lstStyle/>
                    <a:p>
                      <a:pPr algn="ctr">
                        <a:lnSpc>
                          <a:spcPct val="150000"/>
                        </a:lnSpc>
                        <a:spcAft>
                          <a:spcPts val="0"/>
                        </a:spcAft>
                      </a:pPr>
                      <a:r>
                        <a:rPr lang="en-US" sz="1200">
                          <a:effectLst/>
                          <a:latin typeface="Times New Roman"/>
                          <a:ea typeface="Calibri"/>
                        </a:rPr>
                        <a:t>Jumlah Buah Yang Dipelihara Per tanaman (B)</a:t>
                      </a:r>
                    </a:p>
                  </a:txBody>
                  <a:tcPr marL="68580" marR="68580" marT="0" marB="0"/>
                </a:tc>
                <a:tc>
                  <a:txBody>
                    <a:bodyPr/>
                    <a:lstStyle/>
                    <a:p>
                      <a:pPr algn="ctr">
                        <a:lnSpc>
                          <a:spcPct val="150000"/>
                        </a:lnSpc>
                        <a:spcAft>
                          <a:spcPts val="0"/>
                        </a:spcAft>
                      </a:pPr>
                      <a:r>
                        <a:rPr lang="en-US" sz="1200">
                          <a:effectLst/>
                          <a:latin typeface="Times New Roman"/>
                          <a:ea typeface="Calibri"/>
                        </a:rPr>
                        <a:t>Interaksi faktor</a:t>
                      </a:r>
                    </a:p>
                    <a:p>
                      <a:pPr algn="ctr">
                        <a:lnSpc>
                          <a:spcPct val="150000"/>
                        </a:lnSpc>
                        <a:spcAft>
                          <a:spcPts val="0"/>
                        </a:spcAft>
                      </a:pPr>
                      <a:r>
                        <a:rPr lang="en-US" sz="1200">
                          <a:effectLst/>
                          <a:latin typeface="Times New Roman"/>
                          <a:ea typeface="Calibri"/>
                        </a:rPr>
                        <a:t>J x B</a:t>
                      </a:r>
                    </a:p>
                  </a:txBody>
                  <a:tcPr marL="68580" marR="68580" marT="0" marB="0"/>
                </a:tc>
              </a:tr>
              <a:tr h="360886">
                <a:tc>
                  <a:txBody>
                    <a:bodyPr/>
                    <a:lstStyle/>
                    <a:p>
                      <a:pPr algn="ctr">
                        <a:lnSpc>
                          <a:spcPct val="150000"/>
                        </a:lnSpc>
                        <a:spcAft>
                          <a:spcPts val="0"/>
                        </a:spcAft>
                      </a:pPr>
                      <a:r>
                        <a:rPr lang="en-US" sz="1200">
                          <a:effectLst/>
                          <a:latin typeface="Times New Roman"/>
                          <a:ea typeface="Calibri"/>
                        </a:rPr>
                        <a:t>1.</a:t>
                      </a:r>
                    </a:p>
                  </a:txBody>
                  <a:tcPr marL="68580" marR="68580" marT="0" marB="0"/>
                </a:tc>
                <a:tc>
                  <a:txBody>
                    <a:bodyPr/>
                    <a:lstStyle/>
                    <a:p>
                      <a:pPr algn="just">
                        <a:lnSpc>
                          <a:spcPct val="150000"/>
                        </a:lnSpc>
                        <a:spcAft>
                          <a:spcPts val="0"/>
                        </a:spcAft>
                      </a:pPr>
                      <a:r>
                        <a:rPr lang="en-US" sz="1200">
                          <a:effectLst/>
                          <a:latin typeface="Times New Roman"/>
                          <a:ea typeface="Calibri"/>
                        </a:rPr>
                        <a:t>Diameter buah (cm)</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573701">
                <a:tc>
                  <a:txBody>
                    <a:bodyPr/>
                    <a:lstStyle/>
                    <a:p>
                      <a:pPr algn="ctr">
                        <a:lnSpc>
                          <a:spcPct val="150000"/>
                        </a:lnSpc>
                        <a:spcAft>
                          <a:spcPts val="0"/>
                        </a:spcAft>
                      </a:pPr>
                      <a:r>
                        <a:rPr lang="en-US" sz="1200">
                          <a:effectLst/>
                          <a:latin typeface="Times New Roman"/>
                          <a:ea typeface="Calibri"/>
                        </a:rPr>
                        <a:t>2.</a:t>
                      </a:r>
                    </a:p>
                  </a:txBody>
                  <a:tcPr marL="68580" marR="68580" marT="0" marB="0"/>
                </a:tc>
                <a:tc>
                  <a:txBody>
                    <a:bodyPr/>
                    <a:lstStyle/>
                    <a:p>
                      <a:pPr algn="just">
                        <a:lnSpc>
                          <a:spcPct val="150000"/>
                        </a:lnSpc>
                        <a:spcAft>
                          <a:spcPts val="0"/>
                        </a:spcAft>
                      </a:pPr>
                      <a:r>
                        <a:rPr lang="en-US" sz="1200">
                          <a:effectLst/>
                          <a:latin typeface="Times New Roman"/>
                          <a:ea typeface="Calibri"/>
                        </a:rPr>
                        <a:t>Panjang buah (cm)</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210976">
                <a:tc>
                  <a:txBody>
                    <a:bodyPr/>
                    <a:lstStyle/>
                    <a:p>
                      <a:pPr algn="ctr">
                        <a:lnSpc>
                          <a:spcPct val="150000"/>
                        </a:lnSpc>
                        <a:spcAft>
                          <a:spcPts val="0"/>
                        </a:spcAft>
                      </a:pPr>
                      <a:r>
                        <a:rPr lang="en-US" sz="1200">
                          <a:effectLst/>
                          <a:latin typeface="Times New Roman"/>
                          <a:ea typeface="Calibri"/>
                        </a:rPr>
                        <a:t>3.</a:t>
                      </a:r>
                    </a:p>
                  </a:txBody>
                  <a:tcPr marL="68580" marR="68580" marT="0" marB="0"/>
                </a:tc>
                <a:tc>
                  <a:txBody>
                    <a:bodyPr/>
                    <a:lstStyle/>
                    <a:p>
                      <a:pPr algn="just">
                        <a:lnSpc>
                          <a:spcPct val="150000"/>
                        </a:lnSpc>
                        <a:spcAft>
                          <a:spcPts val="0"/>
                        </a:spcAft>
                      </a:pPr>
                      <a:r>
                        <a:rPr lang="en-US" sz="1200">
                          <a:effectLst/>
                          <a:latin typeface="Times New Roman"/>
                          <a:ea typeface="Calibri"/>
                        </a:rPr>
                        <a:t>Berat per buah (gr)</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210976">
                <a:tc>
                  <a:txBody>
                    <a:bodyPr/>
                    <a:lstStyle/>
                    <a:p>
                      <a:pPr algn="ctr">
                        <a:lnSpc>
                          <a:spcPct val="150000"/>
                        </a:lnSpc>
                        <a:spcAft>
                          <a:spcPts val="0"/>
                        </a:spcAft>
                      </a:pPr>
                      <a:r>
                        <a:rPr lang="en-US" sz="1200">
                          <a:effectLst/>
                          <a:latin typeface="Times New Roman"/>
                          <a:ea typeface="Calibri"/>
                        </a:rPr>
                        <a:t>4.</a:t>
                      </a:r>
                    </a:p>
                  </a:txBody>
                  <a:tcPr marL="68580" marR="68580" marT="0" marB="0"/>
                </a:tc>
                <a:tc>
                  <a:txBody>
                    <a:bodyPr/>
                    <a:lstStyle/>
                    <a:p>
                      <a:pPr algn="just">
                        <a:lnSpc>
                          <a:spcPct val="150000"/>
                        </a:lnSpc>
                        <a:spcAft>
                          <a:spcPts val="0"/>
                        </a:spcAft>
                      </a:pPr>
                      <a:r>
                        <a:rPr lang="en-US" sz="1200">
                          <a:effectLst/>
                          <a:latin typeface="Times New Roman"/>
                          <a:ea typeface="Calibri"/>
                        </a:rPr>
                        <a:t>Berat buah per tanaman</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210976">
                <a:tc>
                  <a:txBody>
                    <a:bodyPr/>
                    <a:lstStyle/>
                    <a:p>
                      <a:pPr algn="ctr">
                        <a:lnSpc>
                          <a:spcPct val="150000"/>
                        </a:lnSpc>
                        <a:spcAft>
                          <a:spcPts val="0"/>
                        </a:spcAft>
                      </a:pPr>
                      <a:r>
                        <a:rPr lang="en-US" sz="1200">
                          <a:effectLst/>
                          <a:latin typeface="Times New Roman"/>
                          <a:ea typeface="Calibri"/>
                        </a:rPr>
                        <a:t>5.</a:t>
                      </a:r>
                    </a:p>
                  </a:txBody>
                  <a:tcPr marL="68580" marR="68580" marT="0" marB="0"/>
                </a:tc>
                <a:tc>
                  <a:txBody>
                    <a:bodyPr/>
                    <a:lstStyle/>
                    <a:p>
                      <a:pPr algn="just">
                        <a:lnSpc>
                          <a:spcPct val="150000"/>
                        </a:lnSpc>
                        <a:spcAft>
                          <a:spcPts val="0"/>
                        </a:spcAft>
                      </a:pPr>
                      <a:r>
                        <a:rPr lang="en-US" sz="1200">
                          <a:effectLst/>
                          <a:latin typeface="Times New Roman"/>
                          <a:ea typeface="Calibri"/>
                        </a:rPr>
                        <a:t>Jumlah benih per buah (biji)</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267845">
                <a:tc>
                  <a:txBody>
                    <a:bodyPr/>
                    <a:lstStyle/>
                    <a:p>
                      <a:pPr algn="ctr">
                        <a:lnSpc>
                          <a:spcPct val="150000"/>
                        </a:lnSpc>
                        <a:spcAft>
                          <a:spcPts val="0"/>
                        </a:spcAft>
                      </a:pPr>
                      <a:r>
                        <a:rPr lang="en-US" sz="1200">
                          <a:effectLst/>
                          <a:latin typeface="Times New Roman"/>
                          <a:ea typeface="Calibri"/>
                        </a:rPr>
                        <a:t>6.</a:t>
                      </a:r>
                    </a:p>
                  </a:txBody>
                  <a:tcPr marL="68580" marR="68580" marT="0" marB="0"/>
                </a:tc>
                <a:tc>
                  <a:txBody>
                    <a:bodyPr/>
                    <a:lstStyle/>
                    <a:p>
                      <a:pPr algn="just">
                        <a:lnSpc>
                          <a:spcPct val="150000"/>
                        </a:lnSpc>
                        <a:spcAft>
                          <a:spcPts val="0"/>
                        </a:spcAft>
                      </a:pPr>
                      <a:r>
                        <a:rPr lang="en-US" sz="1200">
                          <a:effectLst/>
                          <a:latin typeface="Times New Roman"/>
                          <a:ea typeface="Calibri"/>
                        </a:rPr>
                        <a:t>Berat Benih Per Buah</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419571">
                <a:tc>
                  <a:txBody>
                    <a:bodyPr/>
                    <a:lstStyle/>
                    <a:p>
                      <a:pPr algn="ctr">
                        <a:lnSpc>
                          <a:spcPct val="150000"/>
                        </a:lnSpc>
                        <a:spcAft>
                          <a:spcPts val="0"/>
                        </a:spcAft>
                      </a:pPr>
                      <a:r>
                        <a:rPr lang="en-US" sz="1200">
                          <a:effectLst/>
                          <a:latin typeface="Times New Roman"/>
                          <a:ea typeface="Calibri"/>
                        </a:rPr>
                        <a:t>7.</a:t>
                      </a:r>
                    </a:p>
                  </a:txBody>
                  <a:tcPr marL="68580" marR="68580" marT="0" marB="0"/>
                </a:tc>
                <a:tc>
                  <a:txBody>
                    <a:bodyPr/>
                    <a:lstStyle/>
                    <a:p>
                      <a:pPr algn="just">
                        <a:lnSpc>
                          <a:spcPct val="150000"/>
                        </a:lnSpc>
                        <a:spcAft>
                          <a:spcPts val="0"/>
                        </a:spcAft>
                      </a:pPr>
                      <a:r>
                        <a:rPr lang="en-US" sz="1200">
                          <a:effectLst/>
                          <a:latin typeface="Times New Roman"/>
                          <a:ea typeface="Calibri"/>
                        </a:rPr>
                        <a:t>Berat Benih Per Tanaman</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267845">
                <a:tc>
                  <a:txBody>
                    <a:bodyPr/>
                    <a:lstStyle/>
                    <a:p>
                      <a:pPr algn="ctr">
                        <a:lnSpc>
                          <a:spcPct val="150000"/>
                        </a:lnSpc>
                        <a:spcAft>
                          <a:spcPts val="0"/>
                        </a:spcAft>
                      </a:pPr>
                      <a:r>
                        <a:rPr lang="en-US" sz="1200">
                          <a:effectLst/>
                          <a:latin typeface="Times New Roman"/>
                          <a:ea typeface="Calibri"/>
                        </a:rPr>
                        <a:t>8.</a:t>
                      </a:r>
                    </a:p>
                  </a:txBody>
                  <a:tcPr marL="68580" marR="68580" marT="0" marB="0"/>
                </a:tc>
                <a:tc>
                  <a:txBody>
                    <a:bodyPr/>
                    <a:lstStyle/>
                    <a:p>
                      <a:pPr algn="just">
                        <a:lnSpc>
                          <a:spcPct val="150000"/>
                        </a:lnSpc>
                        <a:spcAft>
                          <a:spcPts val="0"/>
                        </a:spcAft>
                      </a:pPr>
                      <a:r>
                        <a:rPr lang="en-US" sz="1200">
                          <a:effectLst/>
                          <a:latin typeface="Times New Roman"/>
                          <a:ea typeface="Calibri"/>
                        </a:rPr>
                        <a:t>Berat benih per plot (gr)</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360886">
                <a:tc>
                  <a:txBody>
                    <a:bodyPr/>
                    <a:lstStyle/>
                    <a:p>
                      <a:pPr algn="ctr">
                        <a:lnSpc>
                          <a:spcPct val="150000"/>
                        </a:lnSpc>
                        <a:spcAft>
                          <a:spcPts val="0"/>
                        </a:spcAft>
                      </a:pPr>
                      <a:r>
                        <a:rPr lang="en-US" sz="1200">
                          <a:effectLst/>
                          <a:latin typeface="Times New Roman"/>
                          <a:ea typeface="Calibri"/>
                        </a:rPr>
                        <a:t>9.</a:t>
                      </a:r>
                    </a:p>
                  </a:txBody>
                  <a:tcPr marL="68580" marR="68580" marT="0" marB="0"/>
                </a:tc>
                <a:tc>
                  <a:txBody>
                    <a:bodyPr/>
                    <a:lstStyle/>
                    <a:p>
                      <a:pPr algn="just">
                        <a:lnSpc>
                          <a:spcPct val="150000"/>
                        </a:lnSpc>
                        <a:spcAft>
                          <a:spcPts val="0"/>
                        </a:spcAft>
                      </a:pPr>
                      <a:r>
                        <a:rPr lang="en-US" sz="1200">
                          <a:effectLst/>
                          <a:latin typeface="Times New Roman"/>
                          <a:ea typeface="Calibri"/>
                        </a:rPr>
                        <a:t>Uji daya berkecambah (%)</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210976">
                <a:tc>
                  <a:txBody>
                    <a:bodyPr/>
                    <a:lstStyle/>
                    <a:p>
                      <a:pPr algn="ctr">
                        <a:lnSpc>
                          <a:spcPct val="150000"/>
                        </a:lnSpc>
                        <a:spcAft>
                          <a:spcPts val="0"/>
                        </a:spcAft>
                      </a:pPr>
                      <a:r>
                        <a:rPr lang="en-US" sz="1200">
                          <a:effectLst/>
                          <a:latin typeface="Times New Roman"/>
                          <a:ea typeface="Calibri"/>
                        </a:rPr>
                        <a:t>10.</a:t>
                      </a:r>
                    </a:p>
                  </a:txBody>
                  <a:tcPr marL="68580" marR="68580" marT="0" marB="0"/>
                </a:tc>
                <a:tc>
                  <a:txBody>
                    <a:bodyPr/>
                    <a:lstStyle/>
                    <a:p>
                      <a:pPr algn="just">
                        <a:lnSpc>
                          <a:spcPct val="150000"/>
                        </a:lnSpc>
                        <a:spcAft>
                          <a:spcPts val="0"/>
                        </a:spcAft>
                      </a:pPr>
                      <a:r>
                        <a:rPr lang="en-US" sz="1200">
                          <a:effectLst/>
                          <a:latin typeface="Times New Roman"/>
                          <a:ea typeface="Calibri"/>
                        </a:rPr>
                        <a:t>Berat 1000 butir (gr)</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210976">
                <a:tc>
                  <a:txBody>
                    <a:bodyPr/>
                    <a:lstStyle/>
                    <a:p>
                      <a:pPr algn="ctr">
                        <a:lnSpc>
                          <a:spcPct val="150000"/>
                        </a:lnSpc>
                        <a:spcAft>
                          <a:spcPts val="0"/>
                        </a:spcAft>
                      </a:pPr>
                      <a:r>
                        <a:rPr lang="en-US" sz="1200">
                          <a:effectLst/>
                          <a:latin typeface="Times New Roman"/>
                          <a:ea typeface="Calibri"/>
                        </a:rPr>
                        <a:t>11.</a:t>
                      </a:r>
                    </a:p>
                  </a:txBody>
                  <a:tcPr marL="68580" marR="68580" marT="0" marB="0"/>
                </a:tc>
                <a:tc>
                  <a:txBody>
                    <a:bodyPr/>
                    <a:lstStyle/>
                    <a:p>
                      <a:pPr algn="just">
                        <a:lnSpc>
                          <a:spcPct val="150000"/>
                        </a:lnSpc>
                        <a:spcAft>
                          <a:spcPts val="0"/>
                        </a:spcAft>
                      </a:pPr>
                      <a:r>
                        <a:rPr lang="en-US" sz="1200">
                          <a:effectLst/>
                          <a:latin typeface="Times New Roman"/>
                          <a:ea typeface="Calibri"/>
                        </a:rPr>
                        <a:t>Uji Kecepatan tumbuh (%)</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r>
              <a:tr h="210976">
                <a:tc>
                  <a:txBody>
                    <a:bodyPr/>
                    <a:lstStyle/>
                    <a:p>
                      <a:pPr algn="ctr">
                        <a:lnSpc>
                          <a:spcPct val="150000"/>
                        </a:lnSpc>
                        <a:spcAft>
                          <a:spcPts val="0"/>
                        </a:spcAft>
                      </a:pPr>
                      <a:r>
                        <a:rPr lang="en-US" sz="1200">
                          <a:effectLst/>
                          <a:latin typeface="Times New Roman"/>
                          <a:ea typeface="Calibri"/>
                        </a:rPr>
                        <a:t>12. </a:t>
                      </a:r>
                    </a:p>
                  </a:txBody>
                  <a:tcPr marL="68580" marR="68580" marT="0" marB="0"/>
                </a:tc>
                <a:tc>
                  <a:txBody>
                    <a:bodyPr/>
                    <a:lstStyle/>
                    <a:p>
                      <a:pPr algn="just">
                        <a:lnSpc>
                          <a:spcPct val="150000"/>
                        </a:lnSpc>
                        <a:spcAft>
                          <a:spcPts val="0"/>
                        </a:spcAft>
                      </a:pPr>
                      <a:r>
                        <a:rPr lang="en-US" sz="1200">
                          <a:effectLst/>
                          <a:latin typeface="Times New Roman"/>
                          <a:ea typeface="Calibri"/>
                        </a:rPr>
                        <a:t>Produksi Per Ha</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a:effectLst/>
                          <a:latin typeface="Times New Roman"/>
                          <a:ea typeface="Calibri"/>
                        </a:rPr>
                        <a:t>**</a:t>
                      </a:r>
                    </a:p>
                  </a:txBody>
                  <a:tcPr marL="68580" marR="68580" marT="0" marB="0"/>
                </a:tc>
                <a:tc>
                  <a:txBody>
                    <a:bodyPr/>
                    <a:lstStyle/>
                    <a:p>
                      <a:pPr algn="ctr">
                        <a:lnSpc>
                          <a:spcPct val="150000"/>
                        </a:lnSpc>
                        <a:spcAft>
                          <a:spcPts val="0"/>
                        </a:spcAft>
                      </a:pPr>
                      <a:r>
                        <a:rPr lang="en-US" sz="1200" dirty="0">
                          <a:effectLst/>
                          <a:latin typeface="Times New Roman"/>
                          <a:ea typeface="Calibri"/>
                        </a:rPr>
                        <a:t>**</a:t>
                      </a:r>
                    </a:p>
                  </a:txBody>
                  <a:tcPr marL="68580" marR="68580" marT="0" marB="0"/>
                </a:tc>
              </a:tr>
            </a:tbl>
          </a:graphicData>
        </a:graphic>
      </p:graphicFrame>
    </p:spTree>
    <p:extLst>
      <p:ext uri="{BB962C8B-B14F-4D97-AF65-F5344CB8AC3E}">
        <p14:creationId xmlns:p14="http://schemas.microsoft.com/office/powerpoint/2010/main" val="1693104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7104" y="3370997"/>
            <a:ext cx="3084396"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a:t>Diameter </a:t>
            </a:r>
            <a:r>
              <a:rPr lang="en-US" dirty="0" err="1"/>
              <a:t>Buah</a:t>
            </a:r>
            <a:r>
              <a:rPr lang="en-US" dirty="0"/>
              <a:t> </a:t>
            </a:r>
            <a:endParaRPr lang="id-ID" dirty="0"/>
          </a:p>
        </p:txBody>
      </p:sp>
      <p:sp>
        <p:nvSpPr>
          <p:cNvPr id="5" name="TextBox 4"/>
          <p:cNvSpPr txBox="1"/>
          <p:nvPr/>
        </p:nvSpPr>
        <p:spPr>
          <a:xfrm>
            <a:off x="1132765" y="1296538"/>
            <a:ext cx="2838735" cy="1384995"/>
          </a:xfrm>
          <a:prstGeom prst="rect">
            <a:avLst/>
          </a:prstGeom>
          <a:noFill/>
        </p:spPr>
        <p:txBody>
          <a:bodyPr wrap="square" rtlCol="0">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3" name="TextBox 2"/>
          <p:cNvSpPr txBox="1"/>
          <p:nvPr/>
        </p:nvSpPr>
        <p:spPr>
          <a:xfrm>
            <a:off x="5305747" y="4077213"/>
            <a:ext cx="6714699" cy="1723549"/>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(Masitoh dkk, 2018) menyatakan bahwa penggunaan jarak tanam yang lebar pada pola tanam budidaya produksi benih paria akan menjadikan diameter </a:t>
            </a:r>
            <a:r>
              <a:rPr lang="id-ID" sz="1400" dirty="0" smtClean="0">
                <a:latin typeface="Times New Roman" panose="02020603050405020304" pitchFamily="18" charset="0"/>
                <a:cs typeface="Times New Roman" panose="02020603050405020304" pitchFamily="18" charset="0"/>
              </a:rPr>
              <a:t>buah </a:t>
            </a:r>
            <a:r>
              <a:rPr lang="id-ID" sz="1400" dirty="0">
                <a:latin typeface="Times New Roman" panose="02020603050405020304" pitchFamily="18" charset="0"/>
                <a:cs typeface="Times New Roman" panose="02020603050405020304" pitchFamily="18" charset="0"/>
              </a:rPr>
              <a:t>lebih </a:t>
            </a:r>
            <a:r>
              <a:rPr lang="id-ID" sz="1400" dirty="0" smtClean="0">
                <a:latin typeface="Times New Roman" panose="02020603050405020304" pitchFamily="18" charset="0"/>
                <a:cs typeface="Times New Roman" panose="02020603050405020304" pitchFamily="18" charset="0"/>
              </a:rPr>
              <a:t>besa</a:t>
            </a:r>
            <a:r>
              <a:rPr lang="en-US" sz="1400" dirty="0" smtClean="0">
                <a:latin typeface="Times New Roman" panose="02020603050405020304" pitchFamily="18" charset="0"/>
                <a:cs typeface="Times New Roman" panose="02020603050405020304" pitchFamily="18" charset="0"/>
              </a:rPr>
              <a:t>r</a:t>
            </a:r>
            <a:r>
              <a:rPr lang="id-ID" sz="1400" dirty="0" smtClean="0">
                <a:latin typeface="Times New Roman" panose="02020603050405020304" pitchFamily="18" charset="0"/>
                <a:cs typeface="Times New Roman" panose="02020603050405020304" pitchFamily="18" charset="0"/>
              </a:rPr>
              <a:t>, </a:t>
            </a:r>
            <a:r>
              <a:rPr lang="id-ID" sz="1400" dirty="0">
                <a:latin typeface="Times New Roman" panose="02020603050405020304" pitchFamily="18" charset="0"/>
                <a:cs typeface="Times New Roman" panose="02020603050405020304" pitchFamily="18" charset="0"/>
              </a:rPr>
              <a:t>akibat dari berkuranganya persaingan penyerapan </a:t>
            </a:r>
            <a:r>
              <a:rPr lang="id-ID" sz="1400" dirty="0" smtClean="0">
                <a:latin typeface="Times New Roman" panose="02020603050405020304" pitchFamily="18" charset="0"/>
                <a:cs typeface="Times New Roman" panose="02020603050405020304" pitchFamily="18" charset="0"/>
              </a:rPr>
              <a:t>unsur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hara</a:t>
            </a:r>
            <a:r>
              <a:rPr lang="id-ID" sz="1400" dirty="0" smtClean="0">
                <a:latin typeface="Times New Roman" panose="02020603050405020304" pitchFamily="18" charset="0"/>
                <a:cs typeface="Times New Roman" panose="02020603050405020304" pitchFamily="18" charset="0"/>
              </a:rPr>
              <a:t>, </a:t>
            </a:r>
            <a:r>
              <a:rPr lang="id-ID" sz="1400" dirty="0">
                <a:latin typeface="Times New Roman" panose="02020603050405020304" pitchFamily="18" charset="0"/>
                <a:cs typeface="Times New Roman" panose="02020603050405020304" pitchFamily="18" charset="0"/>
              </a:rPr>
              <a:t>air, dan intensitas cahaya pada tanaman</a:t>
            </a:r>
            <a:r>
              <a:rPr lang="id-ID"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id-ID" sz="1400" dirty="0">
                <a:latin typeface="Times New Roman" panose="02020603050405020304" pitchFamily="18" charset="0"/>
                <a:cs typeface="Times New Roman" panose="02020603050405020304" pitchFamily="18" charset="0"/>
              </a:rPr>
              <a:t>(Sumarni 2008), pembatasan jumlah buah setiap tanaman perlu dilakukan untuk mengurangi persaingan antar buah dalam hal pembagian hasil fotosintat.</a:t>
            </a:r>
            <a:endParaRPr lang="en-US" sz="14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10728972"/>
              </p:ext>
            </p:extLst>
          </p:nvPr>
        </p:nvGraphicFramePr>
        <p:xfrm>
          <a:off x="5814870" y="782848"/>
          <a:ext cx="5038725" cy="2957480"/>
        </p:xfrm>
        <a:graphic>
          <a:graphicData uri="http://schemas.openxmlformats.org/drawingml/2006/table">
            <a:tbl>
              <a:tblPr firstRow="1" firstCol="1" bandRow="1">
                <a:tableStyleId>{5C22544A-7EE6-4342-B048-85BDC9FD1C3A}</a:tableStyleId>
              </a:tblPr>
              <a:tblGrid>
                <a:gridCol w="1800225"/>
                <a:gridCol w="3238500"/>
              </a:tblGrid>
              <a:tr h="295748">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Diameter Buah(cm)</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J1B3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3,85 a</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J1B2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4,42 b</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J2B2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4,51 b</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J2B1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4,65 bc</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J1B1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4,72 bc</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J2B3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4,76 bc</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J3B3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4,96 cd</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J3B2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5,32 de</a:t>
                      </a:r>
                      <a:endParaRPr lang="en-US" sz="1200">
                        <a:effectLst/>
                        <a:latin typeface="Times New Roman"/>
                        <a:ea typeface="Calibri"/>
                      </a:endParaRPr>
                    </a:p>
                  </a:txBody>
                  <a:tcPr marL="68580" marR="68580" marT="0" marB="0" anchor="ctr"/>
                </a:tc>
              </a:tr>
              <a:tr h="295748">
                <a:tc>
                  <a:txBody>
                    <a:bodyPr/>
                    <a:lstStyle/>
                    <a:p>
                      <a:pPr algn="ctr">
                        <a:lnSpc>
                          <a:spcPct val="150000"/>
                        </a:lnSpc>
                        <a:spcAft>
                          <a:spcPts val="0"/>
                        </a:spcAft>
                      </a:pPr>
                      <a:r>
                        <a:rPr lang="en-US" sz="1200">
                          <a:effectLst/>
                        </a:rPr>
                        <a:t>J3B1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 5,44  e</a:t>
                      </a:r>
                      <a:endParaRPr lang="en-US" sz="1200" dirty="0">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1594" y="3574995"/>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err="1"/>
              <a:t>Panjang</a:t>
            </a:r>
            <a:r>
              <a:rPr lang="en-US" dirty="0"/>
              <a:t> </a:t>
            </a:r>
            <a:r>
              <a:rPr lang="en-US" dirty="0" err="1"/>
              <a:t>Buah</a:t>
            </a:r>
            <a:endParaRPr lang="id-ID" dirty="0"/>
          </a:p>
        </p:txBody>
      </p:sp>
      <p:sp>
        <p:nvSpPr>
          <p:cNvPr id="7" name="Rectangle 6"/>
          <p:cNvSpPr/>
          <p:nvPr/>
        </p:nvSpPr>
        <p:spPr>
          <a:xfrm>
            <a:off x="1136535" y="1519282"/>
            <a:ext cx="2893325"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3" name="TextBox 2"/>
          <p:cNvSpPr txBox="1"/>
          <p:nvPr/>
        </p:nvSpPr>
        <p:spPr>
          <a:xfrm>
            <a:off x="5414211" y="3574995"/>
            <a:ext cx="6557210" cy="2092881"/>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Menurut (Abdurrazak dkk., 2013 dalam Loleh dkk., 2018), berspekulasi tentang semakin renggangnya tanaman berhubungan erat dengan hasil, dan kompetisi penyerapan unsur hara, sinar </a:t>
            </a:r>
            <a:r>
              <a:rPr lang="id-ID" sz="1400" dirty="0" smtClean="0">
                <a:latin typeface="Times New Roman" panose="02020603050405020304" pitchFamily="18" charset="0"/>
                <a:cs typeface="Times New Roman" panose="02020603050405020304" pitchFamily="18" charset="0"/>
              </a:rPr>
              <a:t>matah</a:t>
            </a:r>
            <a:r>
              <a:rPr lang="en-US" sz="1400" dirty="0" smtClean="0">
                <a:latin typeface="Times New Roman" panose="02020603050405020304" pitchFamily="18" charset="0"/>
                <a:cs typeface="Times New Roman" panose="02020603050405020304" pitchFamily="18" charset="0"/>
              </a:rPr>
              <a:t>a</a:t>
            </a:r>
            <a:r>
              <a:rPr lang="id-ID" sz="1400" dirty="0" smtClean="0">
                <a:latin typeface="Times New Roman" panose="02020603050405020304" pitchFamily="18" charset="0"/>
                <a:cs typeface="Times New Roman" panose="02020603050405020304" pitchFamily="18" charset="0"/>
              </a:rPr>
              <a:t>ri</a:t>
            </a:r>
            <a:r>
              <a:rPr lang="id-ID" sz="1400" dirty="0">
                <a:latin typeface="Times New Roman" panose="02020603050405020304" pitchFamily="18" charset="0"/>
                <a:cs typeface="Times New Roman" panose="02020603050405020304" pitchFamily="18" charset="0"/>
              </a:rPr>
              <a:t>, air dan ruang tumbuh, sehingga berdampak pada hasil dan pertumbuhan tanaman</a:t>
            </a:r>
            <a:r>
              <a:rPr lang="id-ID"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id-ID" sz="1400" dirty="0">
                <a:latin typeface="Times New Roman" panose="02020603050405020304" pitchFamily="18" charset="0"/>
                <a:cs typeface="Times New Roman" panose="02020603050405020304" pitchFamily="18" charset="0"/>
              </a:rPr>
              <a:t>Sumarni, (2008), mengenai banyaknya buah yang dipelihara pertanaman bahwa buah per tanaman perlu dibatasi guna memfokuskan hasil asimilat agar tidak berbagi-bagi yang dampaknya membuat hasil dari tanaman akan kurang </a:t>
            </a:r>
            <a:r>
              <a:rPr lang="en-US" sz="1400" dirty="0" err="1" smtClean="0">
                <a:latin typeface="Times New Roman" panose="02020603050405020304" pitchFamily="18" charset="0"/>
                <a:cs typeface="Times New Roman" panose="02020603050405020304" pitchFamily="18" charset="0"/>
              </a:rPr>
              <a:t>maksimal</a:t>
            </a:r>
            <a:r>
              <a:rPr lang="id-ID"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40360222"/>
              </p:ext>
            </p:extLst>
          </p:nvPr>
        </p:nvGraphicFramePr>
        <p:xfrm>
          <a:off x="5527343" y="395789"/>
          <a:ext cx="6237027" cy="2815840"/>
        </p:xfrm>
        <a:graphic>
          <a:graphicData uri="http://schemas.openxmlformats.org/drawingml/2006/table">
            <a:tbl>
              <a:tblPr firstRow="1" firstCol="1" bandRow="1">
                <a:tableStyleId>{5C22544A-7EE6-4342-B048-85BDC9FD1C3A}</a:tableStyleId>
              </a:tblPr>
              <a:tblGrid>
                <a:gridCol w="2228352"/>
                <a:gridCol w="4008675"/>
              </a:tblGrid>
              <a:tr h="281584">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Rerata panjang buah (cm)</a:t>
                      </a:r>
                      <a:endParaRPr lang="en-US" sz="1200">
                        <a:effectLst/>
                        <a:latin typeface="Times New Roman"/>
                        <a:ea typeface="Calibri"/>
                      </a:endParaRPr>
                    </a:p>
                  </a:txBody>
                  <a:tcPr marL="68580" marR="68580" marT="0" marB="0" anchor="ctr"/>
                </a:tc>
              </a:tr>
              <a:tr h="281584">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21,94 a</a:t>
                      </a:r>
                      <a:endParaRPr lang="en-US" sz="1200">
                        <a:effectLst/>
                        <a:latin typeface="Times New Roman"/>
                        <a:ea typeface="Calibri"/>
                      </a:endParaRPr>
                    </a:p>
                  </a:txBody>
                  <a:tcPr marL="68580" marR="68580" marT="0" marB="0" anchor="b"/>
                </a:tc>
              </a:tr>
              <a:tr h="281584">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22,72 ab</a:t>
                      </a:r>
                      <a:endParaRPr lang="en-US" sz="1200">
                        <a:effectLst/>
                        <a:latin typeface="Times New Roman"/>
                        <a:ea typeface="Calibri"/>
                      </a:endParaRPr>
                    </a:p>
                  </a:txBody>
                  <a:tcPr marL="68580" marR="68580" marT="0" marB="0" anchor="b"/>
                </a:tc>
              </a:tr>
              <a:tr h="281584">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22,72 ab</a:t>
                      </a:r>
                      <a:endParaRPr lang="en-US" sz="1200">
                        <a:effectLst/>
                        <a:latin typeface="Times New Roman"/>
                        <a:ea typeface="Calibri"/>
                      </a:endParaRPr>
                    </a:p>
                  </a:txBody>
                  <a:tcPr marL="68580" marR="68580" marT="0" marB="0" anchor="b"/>
                </a:tc>
              </a:tr>
              <a:tr h="281584">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23,43 bc</a:t>
                      </a:r>
                      <a:endParaRPr lang="en-US" sz="1200">
                        <a:effectLst/>
                        <a:latin typeface="Times New Roman"/>
                        <a:ea typeface="Calibri"/>
                      </a:endParaRPr>
                    </a:p>
                  </a:txBody>
                  <a:tcPr marL="68580" marR="68580" marT="0" marB="0" anchor="b"/>
                </a:tc>
              </a:tr>
              <a:tr h="281584">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24,17 cd</a:t>
                      </a:r>
                      <a:endParaRPr lang="en-US" sz="1200">
                        <a:effectLst/>
                        <a:latin typeface="Times New Roman"/>
                        <a:ea typeface="Calibri"/>
                      </a:endParaRPr>
                    </a:p>
                  </a:txBody>
                  <a:tcPr marL="68580" marR="68580" marT="0" marB="0" anchor="b"/>
                </a:tc>
              </a:tr>
              <a:tr h="281584">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24,44 cd</a:t>
                      </a:r>
                      <a:endParaRPr lang="en-US" sz="1200">
                        <a:effectLst/>
                        <a:latin typeface="Times New Roman"/>
                        <a:ea typeface="Calibri"/>
                      </a:endParaRPr>
                    </a:p>
                  </a:txBody>
                  <a:tcPr marL="68580" marR="68580" marT="0" marB="0" anchor="b"/>
                </a:tc>
              </a:tr>
              <a:tr h="281584">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24,61 d</a:t>
                      </a:r>
                      <a:endParaRPr lang="en-US" sz="1200">
                        <a:effectLst/>
                        <a:latin typeface="Times New Roman"/>
                        <a:ea typeface="Calibri"/>
                      </a:endParaRPr>
                    </a:p>
                  </a:txBody>
                  <a:tcPr marL="68580" marR="68580" marT="0" marB="0" anchor="b"/>
                </a:tc>
              </a:tr>
              <a:tr h="281584">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24,78 d</a:t>
                      </a:r>
                      <a:endParaRPr lang="en-US" sz="1200">
                        <a:effectLst/>
                        <a:latin typeface="Times New Roman"/>
                        <a:ea typeface="Calibri"/>
                      </a:endParaRPr>
                    </a:p>
                  </a:txBody>
                  <a:tcPr marL="68580" marR="68580" marT="0" marB="0" anchor="b"/>
                </a:tc>
              </a:tr>
              <a:tr h="281584">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25,67 d</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8170" y="3724043"/>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err="1"/>
              <a:t>Berat</a:t>
            </a:r>
            <a:r>
              <a:rPr lang="en-US" dirty="0"/>
              <a:t> per </a:t>
            </a:r>
            <a:r>
              <a:rPr lang="en-US" dirty="0" err="1"/>
              <a:t>buah</a:t>
            </a:r>
            <a:endParaRPr lang="id-ID" dirty="0"/>
          </a:p>
        </p:txBody>
      </p:sp>
      <p:sp>
        <p:nvSpPr>
          <p:cNvPr id="6" name="Rectangle 5"/>
          <p:cNvSpPr/>
          <p:nvPr/>
        </p:nvSpPr>
        <p:spPr>
          <a:xfrm>
            <a:off x="1129352" y="1508282"/>
            <a:ext cx="2906973"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4" name="TextBox 3"/>
          <p:cNvSpPr txBox="1"/>
          <p:nvPr/>
        </p:nvSpPr>
        <p:spPr>
          <a:xfrm>
            <a:off x="5594684" y="4427622"/>
            <a:ext cx="6160168" cy="1600438"/>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Hodijah, (2019) jarak tanam yang tepat akan memaksimalkan pertumbuhan batang dan daun yang berakibat  pada meningkatnya proses metabolisme sel dan respirasi</a:t>
            </a:r>
            <a:r>
              <a:rPr lang="id-ID"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Kondisi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tersebut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meningkatkan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hasil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fotosintat</a:t>
            </a:r>
            <a:r>
              <a:rPr lang="en-US" sz="1400" dirty="0">
                <a:latin typeface="Times New Roman" pitchFamily="18" charset="0"/>
                <a:cs typeface="Times New Roman" pitchFamily="18" charset="0"/>
              </a:rPr>
              <a:t> yang di </a:t>
            </a:r>
            <a:r>
              <a:rPr lang="en-US" sz="1400" dirty="0" err="1">
                <a:latin typeface="Times New Roman" pitchFamily="18" charset="0"/>
                <a:cs typeface="Times New Roman" pitchFamily="18" charset="0"/>
              </a:rPr>
              <a:t>translokasikan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pada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telah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dipelihara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Daging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menebal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seiring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peningkatan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asimilat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nutrisi</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berhubungan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peningkatkan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nilai</a:t>
            </a:r>
            <a:r>
              <a:rPr lang="en-US" sz="1400" dirty="0">
                <a:latin typeface="Times New Roman" pitchFamily="18" charset="0"/>
                <a:cs typeface="Times New Roman" pitchFamily="18" charset="0"/>
              </a:rPr>
              <a:t> diameter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panjang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sehingga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meningkatkan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nilai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berat</a:t>
            </a:r>
            <a:r>
              <a:rPr lang="en-US" sz="1400" dirty="0">
                <a:latin typeface="Times New Roman" pitchFamily="18" charset="0"/>
                <a:cs typeface="Times New Roman" pitchFamily="18" charset="0"/>
              </a:rPr>
              <a:t> per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a:t>
            </a:r>
          </a:p>
          <a:p>
            <a:pPr algn="just"/>
            <a:r>
              <a:rPr lang="id-ID"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66174828"/>
              </p:ext>
            </p:extLst>
          </p:nvPr>
        </p:nvGraphicFramePr>
        <p:xfrm>
          <a:off x="5594684" y="853844"/>
          <a:ext cx="5951321" cy="3239530"/>
        </p:xfrm>
        <a:graphic>
          <a:graphicData uri="http://schemas.openxmlformats.org/drawingml/2006/table">
            <a:tbl>
              <a:tblPr firstRow="1" firstCol="1" bandRow="1">
                <a:tableStyleId>{5C22544A-7EE6-4342-B048-85BDC9FD1C3A}</a:tableStyleId>
              </a:tblPr>
              <a:tblGrid>
                <a:gridCol w="2553781"/>
                <a:gridCol w="3397540"/>
              </a:tblGrid>
              <a:tr h="323953">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Rerata Berat per Buah (gram)</a:t>
                      </a:r>
                      <a:endParaRPr lang="en-US" sz="1200">
                        <a:effectLst/>
                        <a:latin typeface="Times New Roman"/>
                        <a:ea typeface="Calibri"/>
                      </a:endParaRPr>
                    </a:p>
                  </a:txBody>
                  <a:tcPr marL="68580" marR="68580" marT="0" marB="0" anchor="ctr"/>
                </a:tc>
              </a:tr>
              <a:tr h="323953">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285,26 a</a:t>
                      </a:r>
                      <a:endParaRPr lang="en-US" sz="1200">
                        <a:effectLst/>
                        <a:latin typeface="Times New Roman"/>
                        <a:ea typeface="Calibri"/>
                      </a:endParaRPr>
                    </a:p>
                  </a:txBody>
                  <a:tcPr marL="68580" marR="68580" marT="0" marB="0" anchor="b"/>
                </a:tc>
              </a:tr>
              <a:tr h="323953">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301,79 b</a:t>
                      </a:r>
                      <a:endParaRPr lang="en-US" sz="1200">
                        <a:effectLst/>
                        <a:latin typeface="Times New Roman"/>
                        <a:ea typeface="Calibri"/>
                      </a:endParaRPr>
                    </a:p>
                  </a:txBody>
                  <a:tcPr marL="68580" marR="68580" marT="0" marB="0" anchor="b"/>
                </a:tc>
              </a:tr>
              <a:tr h="323953">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309,05 b</a:t>
                      </a:r>
                      <a:endParaRPr lang="en-US" sz="1200">
                        <a:effectLst/>
                        <a:latin typeface="Times New Roman"/>
                        <a:ea typeface="Calibri"/>
                      </a:endParaRPr>
                    </a:p>
                  </a:txBody>
                  <a:tcPr marL="68580" marR="68580" marT="0" marB="0" anchor="b"/>
                </a:tc>
              </a:tr>
              <a:tr h="323953">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312,23 bc</a:t>
                      </a:r>
                      <a:endParaRPr lang="en-US" sz="1200">
                        <a:effectLst/>
                        <a:latin typeface="Times New Roman"/>
                        <a:ea typeface="Calibri"/>
                      </a:endParaRPr>
                    </a:p>
                  </a:txBody>
                  <a:tcPr marL="68580" marR="68580" marT="0" marB="0" anchor="b"/>
                </a:tc>
              </a:tr>
              <a:tr h="323953">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318,45 bcd</a:t>
                      </a:r>
                      <a:endParaRPr lang="en-US" sz="1200">
                        <a:effectLst/>
                        <a:latin typeface="Times New Roman"/>
                        <a:ea typeface="Calibri"/>
                      </a:endParaRPr>
                    </a:p>
                  </a:txBody>
                  <a:tcPr marL="68580" marR="68580" marT="0" marB="0" anchor="b"/>
                </a:tc>
              </a:tr>
              <a:tr h="323953">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329,58 cde</a:t>
                      </a:r>
                      <a:endParaRPr lang="en-US" sz="1200">
                        <a:effectLst/>
                        <a:latin typeface="Times New Roman"/>
                        <a:ea typeface="Calibri"/>
                      </a:endParaRPr>
                    </a:p>
                  </a:txBody>
                  <a:tcPr marL="68580" marR="68580" marT="0" marB="0" anchor="b"/>
                </a:tc>
              </a:tr>
              <a:tr h="323953">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330,70 de</a:t>
                      </a:r>
                      <a:endParaRPr lang="en-US" sz="1200">
                        <a:effectLst/>
                        <a:latin typeface="Times New Roman"/>
                        <a:ea typeface="Calibri"/>
                      </a:endParaRPr>
                    </a:p>
                  </a:txBody>
                  <a:tcPr marL="68580" marR="68580" marT="0" marB="0" anchor="b"/>
                </a:tc>
              </a:tr>
              <a:tr h="323953">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334,50 de</a:t>
                      </a:r>
                      <a:endParaRPr lang="en-US" sz="1200">
                        <a:effectLst/>
                        <a:latin typeface="Times New Roman"/>
                        <a:ea typeface="Calibri"/>
                      </a:endParaRPr>
                    </a:p>
                  </a:txBody>
                  <a:tcPr marL="68580" marR="68580" marT="0" marB="0" anchor="b"/>
                </a:tc>
              </a:tr>
              <a:tr h="323953">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339,84 e</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0946" y="3565477"/>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err="1"/>
              <a:t>Berat</a:t>
            </a:r>
            <a:r>
              <a:rPr lang="en-US" dirty="0"/>
              <a:t> </a:t>
            </a:r>
            <a:r>
              <a:rPr lang="en-US" dirty="0" err="1"/>
              <a:t>Buah</a:t>
            </a:r>
            <a:r>
              <a:rPr lang="en-US" dirty="0"/>
              <a:t> per </a:t>
            </a:r>
            <a:r>
              <a:rPr lang="en-US" dirty="0" err="1"/>
              <a:t>Tanaman</a:t>
            </a:r>
            <a:endParaRPr lang="id-ID" dirty="0"/>
          </a:p>
        </p:txBody>
      </p:sp>
      <p:sp>
        <p:nvSpPr>
          <p:cNvPr id="6" name="Rectangle 5"/>
          <p:cNvSpPr/>
          <p:nvPr/>
        </p:nvSpPr>
        <p:spPr>
          <a:xfrm>
            <a:off x="860946" y="1457445"/>
            <a:ext cx="3421039"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4" name="TextBox 3"/>
          <p:cNvSpPr txBox="1"/>
          <p:nvPr/>
        </p:nvSpPr>
        <p:spPr>
          <a:xfrm>
            <a:off x="5534527" y="4251276"/>
            <a:ext cx="6148137" cy="1815882"/>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Perlakuan pengaturan jarak tanam membuat kelembaban disekita area pertanaman menjadi terjaga sehingga hal tersebut menjadikan tanaman tumbuh dengan baik. </a:t>
            </a:r>
            <a:endParaRPr lang="en-US" sz="1400" dirty="0" smtClean="0">
              <a:latin typeface="Times New Roman" panose="02020603050405020304" pitchFamily="18" charset="0"/>
              <a:cs typeface="Times New Roman" panose="02020603050405020304" pitchFamily="18" charset="0"/>
            </a:endParaRPr>
          </a:p>
          <a:p>
            <a:pPr algn="just"/>
            <a:r>
              <a:rPr lang="id-ID" sz="1400" dirty="0" smtClean="0">
                <a:latin typeface="Times New Roman" panose="02020603050405020304" pitchFamily="18" charset="0"/>
                <a:cs typeface="Times New Roman" panose="02020603050405020304" pitchFamily="18" charset="0"/>
              </a:rPr>
              <a:t>(</a:t>
            </a:r>
            <a:r>
              <a:rPr lang="id-ID" sz="1400" dirty="0">
                <a:latin typeface="Times New Roman" panose="02020603050405020304" pitchFamily="18" charset="0"/>
                <a:cs typeface="Times New Roman" panose="02020603050405020304" pitchFamily="18" charset="0"/>
              </a:rPr>
              <a:t>Yuwono, 2006 dalam Tarigan, 2014) yaitu keberlangsungan hidup tanaman tidak hanya ditentukan oleh hara yang cukup dan seimbang, akan tetapi juga didukung oleh faktor lingkungan yang optimal dan bilogis tanah serta kelembaban yang sesuai dengan begitu tanaman dapat tumbuh baik</a:t>
            </a:r>
            <a:r>
              <a:rPr lang="id-ID"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algn="just"/>
            <a:r>
              <a:rPr lang="id-ID" sz="1400" dirty="0" smtClean="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43614871"/>
              </p:ext>
            </p:extLst>
          </p:nvPr>
        </p:nvGraphicFramePr>
        <p:xfrm>
          <a:off x="5705687" y="1063453"/>
          <a:ext cx="5826671" cy="2743200"/>
        </p:xfrm>
        <a:graphic>
          <a:graphicData uri="http://schemas.openxmlformats.org/drawingml/2006/table">
            <a:tbl>
              <a:tblPr firstRow="1" firstCol="1" bandRow="1">
                <a:tableStyleId>{5C22544A-7EE6-4342-B048-85BDC9FD1C3A}</a:tableStyleId>
              </a:tblPr>
              <a:tblGrid>
                <a:gridCol w="2500292"/>
                <a:gridCol w="3326379"/>
              </a:tblGrid>
              <a:tr h="50165">
                <a:tc>
                  <a:txBody>
                    <a:bodyPr/>
                    <a:lstStyle/>
                    <a:p>
                      <a:pPr algn="ctr">
                        <a:lnSpc>
                          <a:spcPct val="150000"/>
                        </a:lnSpc>
                        <a:spcAft>
                          <a:spcPts val="0"/>
                        </a:spcAft>
                      </a:pPr>
                      <a:r>
                        <a:rPr lang="en-US" sz="1200" dirty="0" err="1">
                          <a:effectLst/>
                        </a:rPr>
                        <a:t>Perlakuan</a:t>
                      </a:r>
                      <a:endParaRPr lang="en-US" sz="1200" dirty="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Rerata Berat buah per Tanaman (gram)</a:t>
                      </a:r>
                      <a:endParaRPr lang="en-US"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1356,22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1384,33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1405,67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1658,67 b</a:t>
                      </a:r>
                      <a:endParaRPr lang="en-US" sz="1200" dirty="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1661,44 b</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1807,56 c</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2234,11 d</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2316,22 d</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2590,67 e</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2198" y="3639283"/>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err="1"/>
              <a:t>Jumlah</a:t>
            </a:r>
            <a:r>
              <a:rPr lang="en-US" dirty="0"/>
              <a:t> </a:t>
            </a:r>
            <a:r>
              <a:rPr lang="en-US" dirty="0" err="1"/>
              <a:t>Benih</a:t>
            </a:r>
            <a:r>
              <a:rPr lang="en-US" dirty="0"/>
              <a:t> per </a:t>
            </a:r>
            <a:r>
              <a:rPr lang="en-US" dirty="0" err="1"/>
              <a:t>Buah</a:t>
            </a:r>
            <a:r>
              <a:rPr lang="en-US" dirty="0"/>
              <a:t> </a:t>
            </a:r>
            <a:endParaRPr lang="id-ID" dirty="0"/>
          </a:p>
        </p:txBody>
      </p:sp>
      <p:sp>
        <p:nvSpPr>
          <p:cNvPr id="5" name="Rectangle 4"/>
          <p:cNvSpPr/>
          <p:nvPr/>
        </p:nvSpPr>
        <p:spPr>
          <a:xfrm>
            <a:off x="1144318" y="1471094"/>
            <a:ext cx="2861481"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4" name="TextBox 3"/>
          <p:cNvSpPr txBox="1"/>
          <p:nvPr/>
        </p:nvSpPr>
        <p:spPr>
          <a:xfrm>
            <a:off x="5462337" y="4199021"/>
            <a:ext cx="6485021" cy="1815882"/>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(Sumarni, 2008 dalam Sumpena, 2014) menyatakan bahwa semakin banyak buah yang dipelihara pada setiap tanaman maka hasil fotosintesis berupa asimilat juga akan terbagi otomatis setiap buah hanya mendapatkan bagian yang semkin </a:t>
            </a:r>
            <a:r>
              <a:rPr lang="id-ID" sz="1400" dirty="0" smtClean="0">
                <a:latin typeface="Times New Roman" panose="02020603050405020304" pitchFamily="18" charset="0"/>
                <a:cs typeface="Times New Roman" panose="02020603050405020304" pitchFamily="18" charset="0"/>
              </a:rPr>
              <a:t>sedikit</a:t>
            </a:r>
            <a:r>
              <a:rPr lang="en-US" sz="1400" dirty="0" smtClean="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id-ID" sz="1400" dirty="0">
                <a:latin typeface="Times New Roman" panose="02020603050405020304" pitchFamily="18" charset="0"/>
                <a:cs typeface="Times New Roman" panose="02020603050405020304" pitchFamily="18" charset="0"/>
              </a:rPr>
              <a:t>Abdi dkk., (2013) yang berpendapat bahwa tingkat kerapatan tanaman sangat berkorelasi terhadap hasil produksi, semkain lebar jarak antar tanaman maka persaingan penyerapan unsur hara semkin optimal, namun jika semakin sempit jarak antar tanaman maka persaingan penyerapan unsur hara antar tanaman juga akan semakin ketat.</a:t>
            </a:r>
            <a:endParaRPr lang="en-US" sz="1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74434477"/>
              </p:ext>
            </p:extLst>
          </p:nvPr>
        </p:nvGraphicFramePr>
        <p:xfrm>
          <a:off x="5606805" y="791991"/>
          <a:ext cx="6196084" cy="2743200"/>
        </p:xfrm>
        <a:graphic>
          <a:graphicData uri="http://schemas.openxmlformats.org/drawingml/2006/table">
            <a:tbl>
              <a:tblPr firstRow="1" firstCol="1" bandRow="1">
                <a:tableStyleId>{5C22544A-7EE6-4342-B048-85BDC9FD1C3A}</a:tableStyleId>
              </a:tblPr>
              <a:tblGrid>
                <a:gridCol w="2766304"/>
                <a:gridCol w="3429780"/>
              </a:tblGrid>
              <a:tr h="0">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Jumlah Benih per Buah</a:t>
                      </a:r>
                      <a:endParaRPr lang="en-US"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22,10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22,37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22,48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22,56 ab</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22,87 abc</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22,94 abc</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23,47 abc</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23,70 bc</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26,08 c</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2198" y="3639283"/>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err="1" smtClean="0"/>
              <a:t>Berat</a:t>
            </a:r>
            <a:r>
              <a:rPr lang="en-US" dirty="0" smtClean="0"/>
              <a:t> </a:t>
            </a:r>
            <a:r>
              <a:rPr lang="en-US" dirty="0" err="1"/>
              <a:t>Benih</a:t>
            </a:r>
            <a:r>
              <a:rPr lang="en-US" dirty="0"/>
              <a:t> per </a:t>
            </a:r>
            <a:r>
              <a:rPr lang="en-US" dirty="0" err="1"/>
              <a:t>Buah</a:t>
            </a:r>
            <a:r>
              <a:rPr lang="en-US" dirty="0"/>
              <a:t> </a:t>
            </a:r>
            <a:endParaRPr lang="id-ID" dirty="0"/>
          </a:p>
        </p:txBody>
      </p:sp>
      <p:sp>
        <p:nvSpPr>
          <p:cNvPr id="5" name="Rectangle 4"/>
          <p:cNvSpPr/>
          <p:nvPr/>
        </p:nvSpPr>
        <p:spPr>
          <a:xfrm>
            <a:off x="1144318" y="1471094"/>
            <a:ext cx="2861481"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4" name="TextBox 3"/>
          <p:cNvSpPr txBox="1"/>
          <p:nvPr/>
        </p:nvSpPr>
        <p:spPr>
          <a:xfrm>
            <a:off x="5462337" y="4199021"/>
            <a:ext cx="6485021" cy="1815882"/>
          </a:xfrm>
          <a:prstGeom prst="rect">
            <a:avLst/>
          </a:prstGeom>
          <a:noFill/>
        </p:spPr>
        <p:txBody>
          <a:bodyPr wrap="square" rtlCol="0">
            <a:spAutoFit/>
          </a:bodyPr>
          <a:lstStyle/>
          <a:p>
            <a:r>
              <a:rPr lang="en-US" sz="1400" dirty="0" err="1">
                <a:latin typeface="Times New Roman" pitchFamily="18" charset="0"/>
                <a:cs typeface="Times New Roman" pitchFamily="18" charset="0"/>
              </a:rPr>
              <a:t>Yuwono</a:t>
            </a:r>
            <a:r>
              <a:rPr lang="en-US" sz="1400" dirty="0">
                <a:latin typeface="Times New Roman" pitchFamily="18" charset="0"/>
                <a:cs typeface="Times New Roman" pitchFamily="18" charset="0"/>
              </a:rPr>
              <a:t>, (2006) </a:t>
            </a:r>
            <a:r>
              <a:rPr lang="en-US" sz="1400" i="1" dirty="0" err="1">
                <a:latin typeface="Times New Roman" pitchFamily="18" charset="0"/>
                <a:cs typeface="Times New Roman" pitchFamily="18" charset="0"/>
              </a:rPr>
              <a:t>dalam</a:t>
            </a:r>
            <a:r>
              <a:rPr lang="en-US" sz="1400" i="1" dirty="0">
                <a:latin typeface="Times New Roman" pitchFamily="18" charset="0"/>
                <a:cs typeface="Times New Roman" pitchFamily="18" charset="0"/>
              </a:rPr>
              <a:t> </a:t>
            </a:r>
            <a:r>
              <a:rPr lang="en-US" sz="1400" dirty="0" err="1">
                <a:latin typeface="Times New Roman" pitchFamily="18" charset="0"/>
                <a:cs typeface="Times New Roman" pitchFamily="18" charset="0"/>
              </a:rPr>
              <a:t>Tarigan</a:t>
            </a:r>
            <a:r>
              <a:rPr lang="en-US" sz="1400" dirty="0">
                <a:latin typeface="Times New Roman" pitchFamily="18" charset="0"/>
                <a:cs typeface="Times New Roman" pitchFamily="18" charset="0"/>
              </a:rPr>
              <a:t>, (2004) </a:t>
            </a:r>
            <a:r>
              <a:rPr lang="en-US" sz="1400" dirty="0" err="1">
                <a:latin typeface="Times New Roman" pitchFamily="18" charset="0"/>
                <a:cs typeface="Times New Roman" pitchFamily="18" charset="0"/>
              </a:rPr>
              <a:t>disampaikan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bahwa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keberhasilan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budidaya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tanaman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tidak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dipengaruhi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oleh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nutrisi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hara</a:t>
            </a:r>
            <a:r>
              <a:rPr lang="en-US" sz="1400" dirty="0">
                <a:latin typeface="Times New Roman" pitchFamily="18" charset="0"/>
                <a:cs typeface="Times New Roman" pitchFamily="18" charset="0"/>
              </a:rPr>
              <a:t> yang optimal </a:t>
            </a:r>
            <a:r>
              <a:rPr lang="en-US" sz="1400" dirty="0" err="1">
                <a:latin typeface="Times New Roman" pitchFamily="18" charset="0"/>
                <a:cs typeface="Times New Roman" pitchFamily="18" charset="0"/>
              </a:rPr>
              <a:t>namun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juga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harus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didukung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oleh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keadaan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sesuai</a:t>
            </a:r>
            <a:r>
              <a:rPr lang="en-US" sz="1400" dirty="0">
                <a:latin typeface="Times New Roman" pitchFamily="18" charset="0"/>
                <a:cs typeface="Times New Roman" pitchFamily="18" charset="0"/>
              </a:rPr>
              <a:t>. </a:t>
            </a:r>
          </a:p>
          <a:p>
            <a:pPr algn="just"/>
            <a:endParaRPr lang="en-US" sz="1400" dirty="0">
              <a:latin typeface="Times New Roman" pitchFamily="18" charset="0"/>
              <a:cs typeface="Times New Roman" pitchFamily="18" charset="0"/>
            </a:endParaRPr>
          </a:p>
          <a:p>
            <a:r>
              <a:rPr lang="en-US" sz="1400" dirty="0" err="1">
                <a:latin typeface="Times New Roman" pitchFamily="18" charset="0"/>
                <a:cs typeface="Times New Roman" pitchFamily="18" charset="0"/>
              </a:rPr>
              <a:t>Sumarni</a:t>
            </a:r>
            <a:r>
              <a:rPr lang="en-US" sz="1400" dirty="0">
                <a:latin typeface="Times New Roman" pitchFamily="18" charset="0"/>
                <a:cs typeface="Times New Roman" pitchFamily="18" charset="0"/>
              </a:rPr>
              <a:t>, (2008) </a:t>
            </a:r>
            <a:r>
              <a:rPr lang="en-US" sz="1400" dirty="0" err="1">
                <a:latin typeface="Times New Roman" pitchFamily="18" charset="0"/>
                <a:cs typeface="Times New Roman" pitchFamily="18" charset="0"/>
              </a:rPr>
              <a:t>menyatakan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bahwa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pemberlakuan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pembatasan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per </a:t>
            </a:r>
            <a:r>
              <a:rPr lang="en-US" sz="1400" dirty="0" err="1">
                <a:latin typeface="Times New Roman" pitchFamily="18" charset="0"/>
                <a:cs typeface="Times New Roman" pitchFamily="18" charset="0"/>
              </a:rPr>
              <a:t>tanaman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harus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dilakukan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memaksimalkan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hasil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asimilat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pada</a:t>
            </a:r>
            <a:r>
              <a:rPr lang="en-US" sz="1400" dirty="0">
                <a:latin typeface="Times New Roman" pitchFamily="18" charset="0"/>
                <a:cs typeface="Times New Roman" pitchFamily="18" charset="0"/>
              </a:rPr>
              <a:t> proses </a:t>
            </a:r>
            <a:r>
              <a:rPr lang="en-US" sz="1400" dirty="0" err="1">
                <a:latin typeface="Times New Roman" pitchFamily="18" charset="0"/>
                <a:cs typeface="Times New Roman" pitchFamily="18" charset="0"/>
              </a:rPr>
              <a:t>pembesaran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pengisian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biji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Permadi</a:t>
            </a:r>
            <a:r>
              <a:rPr lang="en-US" sz="1400" dirty="0">
                <a:latin typeface="Times New Roman" pitchFamily="18" charset="0"/>
                <a:cs typeface="Times New Roman" pitchFamily="18" charset="0"/>
              </a:rPr>
              <a:t> (1999), </a:t>
            </a:r>
            <a:r>
              <a:rPr lang="en-US" sz="1400" dirty="0" err="1">
                <a:latin typeface="Times New Roman" pitchFamily="18" charset="0"/>
                <a:cs typeface="Times New Roman" pitchFamily="18" charset="0"/>
              </a:rPr>
              <a:t>juga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menyatakan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bahwa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pembatasan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jumlah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per </a:t>
            </a:r>
            <a:r>
              <a:rPr lang="en-US" sz="1400" dirty="0" err="1">
                <a:latin typeface="Times New Roman" pitchFamily="18" charset="0"/>
                <a:cs typeface="Times New Roman" pitchFamily="18" charset="0"/>
              </a:rPr>
              <a:t>tanaman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itu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berdampak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pada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perkembangan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nantinya</a:t>
            </a:r>
            <a:r>
              <a:rPr lang="en-US" sz="1400" dirty="0">
                <a:latin typeface="Times New Roman" pitchFamily="18" charset="0"/>
                <a:cs typeface="Times New Roman"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1901401092"/>
              </p:ext>
            </p:extLst>
          </p:nvPr>
        </p:nvGraphicFramePr>
        <p:xfrm>
          <a:off x="5595581" y="957406"/>
          <a:ext cx="6223379" cy="2743200"/>
        </p:xfrm>
        <a:graphic>
          <a:graphicData uri="http://schemas.openxmlformats.org/drawingml/2006/table">
            <a:tbl>
              <a:tblPr firstRow="1" firstCol="1" bandRow="1">
                <a:tableStyleId>{5C22544A-7EE6-4342-B048-85BDC9FD1C3A}</a:tableStyleId>
              </a:tblPr>
              <a:tblGrid>
                <a:gridCol w="2778491"/>
                <a:gridCol w="3444888"/>
              </a:tblGrid>
              <a:tr h="0">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Jumlah Benih per Buah</a:t>
                      </a:r>
                      <a:endParaRPr lang="en-US"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1,47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1,48 b</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1,50 b</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1,67 b</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1,74 c</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1,76 cd</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1,76 cd</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1,82 de</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1,87 e</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4144838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2198" y="3639283"/>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err="1" smtClean="0"/>
              <a:t>Berat</a:t>
            </a:r>
            <a:r>
              <a:rPr lang="en-US" dirty="0" smtClean="0"/>
              <a:t> </a:t>
            </a:r>
            <a:r>
              <a:rPr lang="en-US" dirty="0" err="1"/>
              <a:t>Benih</a:t>
            </a:r>
            <a:r>
              <a:rPr lang="en-US" dirty="0"/>
              <a:t> per </a:t>
            </a:r>
            <a:r>
              <a:rPr lang="en-US" dirty="0" err="1" smtClean="0"/>
              <a:t>Tanaman</a:t>
            </a:r>
            <a:r>
              <a:rPr lang="en-US" dirty="0" smtClean="0"/>
              <a:t> </a:t>
            </a:r>
            <a:endParaRPr lang="id-ID" dirty="0"/>
          </a:p>
        </p:txBody>
      </p:sp>
      <p:sp>
        <p:nvSpPr>
          <p:cNvPr id="5" name="Rectangle 4"/>
          <p:cNvSpPr/>
          <p:nvPr/>
        </p:nvSpPr>
        <p:spPr>
          <a:xfrm>
            <a:off x="1144318" y="1471094"/>
            <a:ext cx="2861481"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4" name="TextBox 3"/>
          <p:cNvSpPr txBox="1"/>
          <p:nvPr/>
        </p:nvSpPr>
        <p:spPr>
          <a:xfrm>
            <a:off x="5462337" y="4199021"/>
            <a:ext cx="6485021" cy="1815882"/>
          </a:xfrm>
          <a:prstGeom prst="rect">
            <a:avLst/>
          </a:prstGeom>
          <a:noFill/>
        </p:spPr>
        <p:txBody>
          <a:bodyPr wrap="square" rtlCol="0">
            <a:spAutoFit/>
          </a:bodyPr>
          <a:lstStyle/>
          <a:p>
            <a:r>
              <a:rPr lang="en-US" sz="1400" dirty="0" err="1">
                <a:latin typeface="Times New Roman" pitchFamily="18" charset="0"/>
                <a:cs typeface="Times New Roman" pitchFamily="18" charset="0"/>
              </a:rPr>
              <a:t>Abdi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dkk</a:t>
            </a:r>
            <a:r>
              <a:rPr lang="en-US" sz="1400" dirty="0">
                <a:latin typeface="Times New Roman" pitchFamily="18" charset="0"/>
                <a:cs typeface="Times New Roman" pitchFamily="18" charset="0"/>
              </a:rPr>
              <a:t>., (2013) </a:t>
            </a:r>
            <a:r>
              <a:rPr lang="en-US" sz="1400" dirty="0" err="1">
                <a:latin typeface="Times New Roman" pitchFamily="18" charset="0"/>
                <a:cs typeface="Times New Roman" pitchFamily="18" charset="0"/>
              </a:rPr>
              <a:t>menyatakan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didalam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jurnalnya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bahwa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jarak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tanam</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semakin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renggang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maka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menjadikan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ruang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tumbuh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tanaman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serta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daun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menjadi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lebih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leluasa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menyerap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cahaya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matahari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sebagai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bahan</a:t>
            </a:r>
            <a:r>
              <a:rPr lang="en-US" sz="1400" dirty="0">
                <a:latin typeface="Times New Roman" pitchFamily="18" charset="0"/>
                <a:cs typeface="Times New Roman" pitchFamily="18" charset="0"/>
              </a:rPr>
              <a:t> proses </a:t>
            </a:r>
            <a:r>
              <a:rPr lang="en-US" sz="1400" dirty="0" err="1">
                <a:latin typeface="Times New Roman" pitchFamily="18" charset="0"/>
                <a:cs typeface="Times New Roman" pitchFamily="18" charset="0"/>
              </a:rPr>
              <a:t>fotosintesis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sehingga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menjadikan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asimilat</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dihasilkan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menjadi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lebih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banyak</a:t>
            </a:r>
            <a:r>
              <a:rPr lang="en-US" sz="1400" dirty="0"/>
              <a:t>. </a:t>
            </a:r>
          </a:p>
          <a:p>
            <a:pPr algn="just"/>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itchFamily="18" charset="0"/>
                <a:cs typeface="Times New Roman" pitchFamily="18" charset="0"/>
              </a:rPr>
              <a:t>Sumpena</a:t>
            </a:r>
            <a:r>
              <a:rPr lang="en-US" sz="1400" dirty="0">
                <a:latin typeface="Times New Roman" pitchFamily="18" charset="0"/>
                <a:cs typeface="Times New Roman" pitchFamily="18" charset="0"/>
              </a:rPr>
              <a:t>, (2014</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M</a:t>
            </a:r>
            <a:r>
              <a:rPr lang="en-US" sz="1400" dirty="0" err="1" smtClean="0">
                <a:latin typeface="Times New Roman" pitchFamily="18" charset="0"/>
                <a:cs typeface="Times New Roman" pitchFamily="18" charset="0"/>
              </a:rPr>
              <a:t>engemukakan</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bahwa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semakin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banyak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dipelihara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pertanaman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maka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semakin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sedikit</a:t>
            </a:r>
            <a:r>
              <a:rPr lang="en-US" sz="1400" dirty="0">
                <a:latin typeface="Times New Roman" pitchFamily="18" charset="0"/>
                <a:cs typeface="Times New Roman" pitchFamily="18" charset="0"/>
              </a:rPr>
              <a:t> pula </a:t>
            </a:r>
            <a:r>
              <a:rPr lang="en-US" sz="1400" dirty="0" err="1">
                <a:latin typeface="Times New Roman" pitchFamily="18" charset="0"/>
                <a:cs typeface="Times New Roman" pitchFamily="18" charset="0"/>
              </a:rPr>
              <a:t>hasil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asimilat</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didapatkan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oleh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setiap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buah</a:t>
            </a:r>
            <a:r>
              <a:rPr lang="en-US" sz="1400" dirty="0">
                <a:latin typeface="Times New Roman" pitchFamily="18" charset="0"/>
                <a:cs typeface="Times New Roman" pitchFamily="18" charset="0"/>
              </a:rPr>
              <a:t>. Hal </a:t>
            </a:r>
            <a:r>
              <a:rPr lang="en-US" sz="1400" dirty="0" err="1">
                <a:latin typeface="Times New Roman" pitchFamily="18" charset="0"/>
                <a:cs typeface="Times New Roman" pitchFamily="18" charset="0"/>
              </a:rPr>
              <a:t>ini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menjadikan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benih</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dihasilkan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menjadi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kurang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maksimal</a:t>
            </a:r>
            <a:r>
              <a:rPr lang="en-US" sz="1400" dirty="0">
                <a:latin typeface="Times New Roman" pitchFamily="18" charset="0"/>
                <a:cs typeface="Times New Roman"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631332934"/>
              </p:ext>
            </p:extLst>
          </p:nvPr>
        </p:nvGraphicFramePr>
        <p:xfrm>
          <a:off x="5622877" y="464026"/>
          <a:ext cx="6182435" cy="3236580"/>
        </p:xfrm>
        <a:graphic>
          <a:graphicData uri="http://schemas.openxmlformats.org/drawingml/2006/table">
            <a:tbl>
              <a:tblPr firstRow="1" firstCol="1" bandRow="1">
                <a:tableStyleId>{5C22544A-7EE6-4342-B048-85BDC9FD1C3A}</a:tableStyleId>
              </a:tblPr>
              <a:tblGrid>
                <a:gridCol w="2760210"/>
                <a:gridCol w="3422225"/>
              </a:tblGrid>
              <a:tr h="323658">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Berat Benih per Tanaman</a:t>
                      </a:r>
                      <a:endParaRPr lang="en-US" sz="1200">
                        <a:effectLst/>
                        <a:latin typeface="Times New Roman"/>
                        <a:ea typeface="Calibri"/>
                      </a:endParaRPr>
                    </a:p>
                  </a:txBody>
                  <a:tcPr marL="68580" marR="68580" marT="0" marB="0" anchor="ctr"/>
                </a:tc>
              </a:tr>
              <a:tr h="323658">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6,68 a</a:t>
                      </a:r>
                      <a:endParaRPr lang="en-US" sz="1200">
                        <a:effectLst/>
                        <a:latin typeface="Times New Roman"/>
                        <a:ea typeface="Calibri"/>
                      </a:endParaRPr>
                    </a:p>
                  </a:txBody>
                  <a:tcPr marL="68580" marR="68580" marT="0" marB="0" anchor="b"/>
                </a:tc>
              </a:tr>
              <a:tr h="323658">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6,97 ab</a:t>
                      </a:r>
                      <a:endParaRPr lang="en-US" sz="1200">
                        <a:effectLst/>
                        <a:latin typeface="Times New Roman"/>
                        <a:ea typeface="Calibri"/>
                      </a:endParaRPr>
                    </a:p>
                  </a:txBody>
                  <a:tcPr marL="68580" marR="68580" marT="0" marB="0" anchor="b"/>
                </a:tc>
              </a:tr>
              <a:tr h="323658">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  7,26 b</a:t>
                      </a:r>
                      <a:endParaRPr lang="en-US" sz="1200">
                        <a:effectLst/>
                        <a:latin typeface="Times New Roman"/>
                        <a:ea typeface="Calibri"/>
                      </a:endParaRPr>
                    </a:p>
                  </a:txBody>
                  <a:tcPr marL="68580" marR="68580" marT="0" marB="0" anchor="b"/>
                </a:tc>
              </a:tr>
              <a:tr h="323658">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10,55 c</a:t>
                      </a:r>
                      <a:endParaRPr lang="en-US" sz="1200">
                        <a:effectLst/>
                        <a:latin typeface="Times New Roman"/>
                        <a:ea typeface="Calibri"/>
                      </a:endParaRPr>
                    </a:p>
                  </a:txBody>
                  <a:tcPr marL="68580" marR="68580" marT="0" marB="0" anchor="b"/>
                </a:tc>
              </a:tr>
              <a:tr h="323658">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10,58 c</a:t>
                      </a:r>
                      <a:endParaRPr lang="en-US" sz="1200">
                        <a:effectLst/>
                        <a:latin typeface="Times New Roman"/>
                        <a:ea typeface="Calibri"/>
                      </a:endParaRPr>
                    </a:p>
                  </a:txBody>
                  <a:tcPr marL="68580" marR="68580" marT="0" marB="0" anchor="b"/>
                </a:tc>
              </a:tr>
              <a:tr h="323658">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11,36 d</a:t>
                      </a:r>
                      <a:endParaRPr lang="en-US" sz="1200">
                        <a:effectLst/>
                        <a:latin typeface="Times New Roman"/>
                        <a:ea typeface="Calibri"/>
                      </a:endParaRPr>
                    </a:p>
                  </a:txBody>
                  <a:tcPr marL="68580" marR="68580" marT="0" marB="0" anchor="b"/>
                </a:tc>
              </a:tr>
              <a:tr h="323658">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11,74 e</a:t>
                      </a:r>
                      <a:endParaRPr lang="en-US" sz="1200">
                        <a:effectLst/>
                        <a:latin typeface="Times New Roman"/>
                        <a:ea typeface="Calibri"/>
                      </a:endParaRPr>
                    </a:p>
                  </a:txBody>
                  <a:tcPr marL="68580" marR="68580" marT="0" marB="0" anchor="b"/>
                </a:tc>
              </a:tr>
              <a:tr h="323658">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11,83 e</a:t>
                      </a:r>
                      <a:endParaRPr lang="en-US" sz="1200">
                        <a:effectLst/>
                        <a:latin typeface="Times New Roman"/>
                        <a:ea typeface="Calibri"/>
                      </a:endParaRPr>
                    </a:p>
                  </a:txBody>
                  <a:tcPr marL="68580" marR="68580" marT="0" marB="0" anchor="b"/>
                </a:tc>
              </a:tr>
              <a:tr h="323658">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11,97 e</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2552014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2569" y="3567813"/>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err="1"/>
              <a:t>Berat</a:t>
            </a:r>
            <a:r>
              <a:rPr lang="en-US" dirty="0"/>
              <a:t> </a:t>
            </a:r>
            <a:r>
              <a:rPr lang="en-US" dirty="0" err="1"/>
              <a:t>Benih</a:t>
            </a:r>
            <a:r>
              <a:rPr lang="en-US" dirty="0"/>
              <a:t> Per Plot </a:t>
            </a:r>
            <a:endParaRPr lang="id-ID" dirty="0"/>
          </a:p>
        </p:txBody>
      </p:sp>
      <p:sp>
        <p:nvSpPr>
          <p:cNvPr id="5" name="Rectangle 4"/>
          <p:cNvSpPr/>
          <p:nvPr/>
        </p:nvSpPr>
        <p:spPr>
          <a:xfrm>
            <a:off x="1238535" y="1560225"/>
            <a:ext cx="2688609"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4" name="TextBox 3"/>
          <p:cNvSpPr txBox="1"/>
          <p:nvPr/>
        </p:nvSpPr>
        <p:spPr>
          <a:xfrm>
            <a:off x="5498432" y="3937145"/>
            <a:ext cx="6160168" cy="2031325"/>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Abdi dkk., (2013) menuturkan bahwa semakin lebar jarak tanam, maka semakin luas ruang daun guna menyerap sinar matahari sebagai bahan fotosintesis sehingga dapat dikatakan pertumbuhan tanaman akan semakin </a:t>
            </a:r>
            <a:r>
              <a:rPr lang="en-US" sz="1400" dirty="0" err="1" smtClean="0">
                <a:latin typeface="Times New Roman" panose="02020603050405020304" pitchFamily="18" charset="0"/>
                <a:cs typeface="Times New Roman" panose="02020603050405020304" pitchFamily="18" charset="0"/>
              </a:rPr>
              <a:t>baik</a:t>
            </a:r>
            <a:r>
              <a:rPr lang="id-ID" sz="1400" dirty="0" smtClean="0">
                <a:latin typeface="Times New Roman" panose="02020603050405020304" pitchFamily="18" charset="0"/>
                <a:cs typeface="Times New Roman" panose="02020603050405020304" pitchFamily="18" charset="0"/>
              </a:rPr>
              <a:t> </a:t>
            </a:r>
            <a:r>
              <a:rPr lang="id-ID" sz="1400" dirty="0">
                <a:latin typeface="Times New Roman" panose="02020603050405020304" pitchFamily="18" charset="0"/>
                <a:cs typeface="Times New Roman" panose="02020603050405020304" pitchFamily="18" charset="0"/>
              </a:rPr>
              <a:t>pula pada fase vegetatif dan asimilat yang dihasilkan juga akan semakin </a:t>
            </a:r>
            <a:r>
              <a:rPr lang="en-US" sz="1400" dirty="0" err="1" smtClean="0">
                <a:latin typeface="Times New Roman" panose="02020603050405020304" pitchFamily="18" charset="0"/>
                <a:cs typeface="Times New Roman" panose="02020603050405020304" pitchFamily="18" charset="0"/>
              </a:rPr>
              <a:t>baik</a:t>
            </a:r>
            <a:r>
              <a:rPr lang="en-US" sz="1400" dirty="0" smtClean="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id-ID" sz="1400" dirty="0">
                <a:latin typeface="Times New Roman" panose="02020603050405020304" pitchFamily="18" charset="0"/>
                <a:cs typeface="Times New Roman" panose="02020603050405020304" pitchFamily="18" charset="0"/>
              </a:rPr>
              <a:t>(Sumarni, 2008 dalam Sumpena, 2014) mengemukakan semakin banyak buah yang dipelihara dalam satu tanaman, dapat meningkatkan perebutan nutrisi yang sering kali ditunjukkan dengan peristiwa gugurnya bunga dan buah yang tak memperoleh cukup nutrisi. </a:t>
            </a:r>
            <a:endParaRPr lang="en-US" sz="1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61555608"/>
              </p:ext>
            </p:extLst>
          </p:nvPr>
        </p:nvGraphicFramePr>
        <p:xfrm>
          <a:off x="5581126" y="609808"/>
          <a:ext cx="5994779" cy="2743200"/>
        </p:xfrm>
        <a:graphic>
          <a:graphicData uri="http://schemas.openxmlformats.org/drawingml/2006/table">
            <a:tbl>
              <a:tblPr firstRow="1" firstCol="1" bandRow="1">
                <a:tableStyleId>{5C22544A-7EE6-4342-B048-85BDC9FD1C3A}</a:tableStyleId>
              </a:tblPr>
              <a:tblGrid>
                <a:gridCol w="2572429"/>
                <a:gridCol w="3422350"/>
              </a:tblGrid>
              <a:tr h="0">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Rerata Berat Benih per Plot (gr)</a:t>
                      </a:r>
                      <a:endParaRPr lang="en-US"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42,46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43,14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44,88 a</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57,99 b</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63,58 c</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65,38 c</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70,53 d</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70,72 d</a:t>
                      </a:r>
                      <a:endParaRPr lang="en-US" sz="1200">
                        <a:effectLst/>
                        <a:latin typeface="Times New Roman"/>
                        <a:ea typeface="Calibri"/>
                      </a:endParaRPr>
                    </a:p>
                  </a:txBody>
                  <a:tcPr marL="68580" marR="68580" marT="0" marB="0" anchor="b"/>
                </a:tc>
              </a:tr>
              <a:tr h="0">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dirty="0">
                          <a:effectLst/>
                        </a:rPr>
                        <a:t>71,77 d</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6263" y="3653649"/>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err="1"/>
              <a:t>Produksi</a:t>
            </a:r>
            <a:r>
              <a:rPr lang="en-US" dirty="0"/>
              <a:t> per </a:t>
            </a:r>
            <a:r>
              <a:rPr lang="en-US" dirty="0" err="1"/>
              <a:t>Hektar</a:t>
            </a:r>
            <a:endParaRPr lang="id-ID" dirty="0"/>
          </a:p>
        </p:txBody>
      </p:sp>
      <p:sp>
        <p:nvSpPr>
          <p:cNvPr id="5" name="Rectangle 4"/>
          <p:cNvSpPr/>
          <p:nvPr/>
        </p:nvSpPr>
        <p:spPr>
          <a:xfrm>
            <a:off x="1102056" y="1389207"/>
            <a:ext cx="2947917"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4" name="TextBox 3"/>
          <p:cNvSpPr txBox="1"/>
          <p:nvPr/>
        </p:nvSpPr>
        <p:spPr>
          <a:xfrm>
            <a:off x="5534526" y="4387575"/>
            <a:ext cx="6292516" cy="1231106"/>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Pane dkk, (2017) menyatakan bahwa masing- masing tanaman membutuhkan jumlah nutrisi yang berbeda sesuai fase pertumbuhan. Apabila pada populasi tanaman tinggi dan ditunjang dengan pemenuhan kebutuhan nutrisi secara tepat dapat meningkatkan nilai produksi benih paria.</a:t>
            </a:r>
            <a:endParaRPr lang="en-US" sz="1400" dirty="0">
              <a:latin typeface="Times New Roman" panose="02020603050405020304" pitchFamily="18" charset="0"/>
              <a:cs typeface="Times New Roman" panose="02020603050405020304" pitchFamily="18" charset="0"/>
            </a:endParaRP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09101618"/>
              </p:ext>
            </p:extLst>
          </p:nvPr>
        </p:nvGraphicFramePr>
        <p:xfrm>
          <a:off x="5534526" y="710100"/>
          <a:ext cx="6018663" cy="3312880"/>
        </p:xfrm>
        <a:graphic>
          <a:graphicData uri="http://schemas.openxmlformats.org/drawingml/2006/table">
            <a:tbl>
              <a:tblPr firstRow="1" firstCol="1" bandRow="1">
                <a:tableStyleId>{5C22544A-7EE6-4342-B048-85BDC9FD1C3A}</a:tableStyleId>
              </a:tblPr>
              <a:tblGrid>
                <a:gridCol w="2472519"/>
                <a:gridCol w="3546144"/>
              </a:tblGrid>
              <a:tr h="331288">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Produksi Benih Per Hektar (Kwintal)</a:t>
                      </a:r>
                      <a:endParaRPr lang="en-US" sz="1200">
                        <a:effectLst/>
                        <a:latin typeface="Times New Roman"/>
                        <a:ea typeface="Calibri"/>
                      </a:endParaRPr>
                    </a:p>
                  </a:txBody>
                  <a:tcPr marL="68580" marR="68580" marT="0" marB="0" anchor="ctr"/>
                </a:tc>
              </a:tr>
              <a:tr h="331288">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1,45 a</a:t>
                      </a:r>
                      <a:endParaRPr lang="en-US" sz="1200">
                        <a:effectLst/>
                        <a:latin typeface="Times New Roman"/>
                        <a:ea typeface="Calibri"/>
                      </a:endParaRPr>
                    </a:p>
                  </a:txBody>
                  <a:tcPr marL="68580" marR="68580" marT="0" marB="0" anchor="b"/>
                </a:tc>
              </a:tr>
              <a:tr h="331288">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1,47 a</a:t>
                      </a:r>
                      <a:endParaRPr lang="en-US" sz="1200">
                        <a:effectLst/>
                        <a:latin typeface="Times New Roman"/>
                        <a:ea typeface="Calibri"/>
                      </a:endParaRPr>
                    </a:p>
                  </a:txBody>
                  <a:tcPr marL="68580" marR="68580" marT="0" marB="0" anchor="b"/>
                </a:tc>
              </a:tr>
              <a:tr h="331288">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2,23 b</a:t>
                      </a:r>
                      <a:endParaRPr lang="en-US" sz="1200">
                        <a:effectLst/>
                        <a:latin typeface="Times New Roman"/>
                        <a:ea typeface="Calibri"/>
                      </a:endParaRPr>
                    </a:p>
                  </a:txBody>
                  <a:tcPr marL="68580" marR="68580" marT="0" marB="0" anchor="b"/>
                </a:tc>
              </a:tr>
              <a:tr h="331288">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2,27 b</a:t>
                      </a:r>
                      <a:endParaRPr lang="en-US" sz="1200">
                        <a:effectLst/>
                        <a:latin typeface="Times New Roman"/>
                        <a:ea typeface="Calibri"/>
                      </a:endParaRPr>
                    </a:p>
                  </a:txBody>
                  <a:tcPr marL="68580" marR="68580" marT="0" marB="0" anchor="b"/>
                </a:tc>
              </a:tr>
              <a:tr h="331288">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2,39 c</a:t>
                      </a:r>
                      <a:endParaRPr lang="en-US" sz="1200">
                        <a:effectLst/>
                        <a:latin typeface="Times New Roman"/>
                        <a:ea typeface="Calibri"/>
                      </a:endParaRPr>
                    </a:p>
                  </a:txBody>
                  <a:tcPr marL="68580" marR="68580" marT="0" marB="0" anchor="b"/>
                </a:tc>
              </a:tr>
              <a:tr h="331288">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2,65 d</a:t>
                      </a:r>
                      <a:endParaRPr lang="en-US" sz="1200">
                        <a:effectLst/>
                        <a:latin typeface="Times New Roman"/>
                        <a:ea typeface="Calibri"/>
                      </a:endParaRPr>
                    </a:p>
                  </a:txBody>
                  <a:tcPr marL="68580" marR="68580" marT="0" marB="0" anchor="b"/>
                </a:tc>
              </a:tr>
              <a:tr h="331288">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2,93 e</a:t>
                      </a:r>
                      <a:endParaRPr lang="en-US" sz="1200">
                        <a:effectLst/>
                        <a:latin typeface="Times New Roman"/>
                        <a:ea typeface="Calibri"/>
                      </a:endParaRPr>
                    </a:p>
                  </a:txBody>
                  <a:tcPr marL="68580" marR="68580" marT="0" marB="0" anchor="b"/>
                </a:tc>
              </a:tr>
              <a:tr h="331288">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3,53 f</a:t>
                      </a:r>
                      <a:endParaRPr lang="en-US" sz="1200">
                        <a:effectLst/>
                        <a:latin typeface="Times New Roman"/>
                        <a:ea typeface="Calibri"/>
                      </a:endParaRPr>
                    </a:p>
                  </a:txBody>
                  <a:tcPr marL="68580" marR="68580" marT="0" marB="0" anchor="b"/>
                </a:tc>
              </a:tr>
              <a:tr h="331288">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dirty="0">
                          <a:effectLst/>
                        </a:rPr>
                        <a:t>3,94 g</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id-ID" dirty="0" smtClean="0"/>
              <a:t>LATAR BELAKANG</a:t>
            </a:r>
            <a:endParaRPr lang="en-US" dirty="0"/>
          </a:p>
        </p:txBody>
      </p:sp>
      <p:sp>
        <p:nvSpPr>
          <p:cNvPr id="3" name="Freeform 87">
            <a:extLst>
              <a:ext uri="{FF2B5EF4-FFF2-40B4-BE49-F238E27FC236}">
                <a16:creationId xmlns="" xmlns:a16="http://schemas.microsoft.com/office/drawing/2014/main" id="{C571BA80-D6FD-40C8-84E0-89B44F16A8C9}"/>
              </a:ext>
            </a:extLst>
          </p:cNvPr>
          <p:cNvSpPr/>
          <p:nvPr/>
        </p:nvSpPr>
        <p:spPr>
          <a:xfrm>
            <a:off x="5164550" y="3653563"/>
            <a:ext cx="1748966" cy="3208136"/>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38429 w 3650621"/>
              <a:gd name="connsiteY0" fmla="*/ 6169762 h 6702638"/>
              <a:gd name="connsiteX1" fmla="*/ 3650621 w 3650621"/>
              <a:gd name="connsiteY1" fmla="*/ 6702635 h 6702638"/>
              <a:gd name="connsiteX2" fmla="*/ 2640971 w 3650621"/>
              <a:gd name="connsiteY2" fmla="*/ 3878472 h 6702638"/>
              <a:gd name="connsiteX3" fmla="*/ 2539547 w 3650621"/>
              <a:gd name="connsiteY3" fmla="*/ 3373073 h 6702638"/>
              <a:gd name="connsiteX4" fmla="*/ 2755270 w 3650621"/>
              <a:gd name="connsiteY4" fmla="*/ 2811673 h 6702638"/>
              <a:gd name="connsiteX5" fmla="*/ 2864809 w 3650621"/>
              <a:gd name="connsiteY5" fmla="*/ 2192548 h 6702638"/>
              <a:gd name="connsiteX6" fmla="*/ 3512509 w 3650621"/>
              <a:gd name="connsiteY6" fmla="*/ 1301960 h 6702638"/>
              <a:gd name="connsiteX7" fmla="*/ 3298197 w 3650621"/>
              <a:gd name="connsiteY7" fmla="*/ 1178135 h 6702638"/>
              <a:gd name="connsiteX8" fmla="*/ 2607634 w 3650621"/>
              <a:gd name="connsiteY8" fmla="*/ 1878222 h 6702638"/>
              <a:gd name="connsiteX9" fmla="*/ 2531434 w 3650621"/>
              <a:gd name="connsiteY9" fmla="*/ 1821072 h 6702638"/>
              <a:gd name="connsiteX10" fmla="*/ 2874334 w 3650621"/>
              <a:gd name="connsiteY10" fmla="*/ 563772 h 6702638"/>
              <a:gd name="connsiteX11" fmla="*/ 2598109 w 3650621"/>
              <a:gd name="connsiteY11" fmla="*/ 397084 h 6702638"/>
              <a:gd name="connsiteX12" fmla="*/ 2207584 w 3650621"/>
              <a:gd name="connsiteY12" fmla="*/ 1659147 h 6702638"/>
              <a:gd name="connsiteX13" fmla="*/ 2131384 w 3650621"/>
              <a:gd name="connsiteY13" fmla="*/ 1597235 h 6702638"/>
              <a:gd name="connsiteX14" fmla="*/ 2193297 w 3650621"/>
              <a:gd name="connsiteY14" fmla="*/ 154197 h 6702638"/>
              <a:gd name="connsiteX15" fmla="*/ 1878971 w 3650621"/>
              <a:gd name="connsiteY15" fmla="*/ 163723 h 6702638"/>
              <a:gd name="connsiteX16" fmla="*/ 1798009 w 3650621"/>
              <a:gd name="connsiteY16" fmla="*/ 1554373 h 6702638"/>
              <a:gd name="connsiteX17" fmla="*/ 1674184 w 3650621"/>
              <a:gd name="connsiteY17" fmla="*/ 1559134 h 6702638"/>
              <a:gd name="connsiteX18" fmla="*/ 1593221 w 3650621"/>
              <a:gd name="connsiteY18" fmla="*/ 378035 h 6702638"/>
              <a:gd name="connsiteX19" fmla="*/ 1307472 w 3650621"/>
              <a:gd name="connsiteY19" fmla="*/ 368510 h 6702638"/>
              <a:gd name="connsiteX20" fmla="*/ 1312234 w 3650621"/>
              <a:gd name="connsiteY20" fmla="*/ 1635335 h 6702638"/>
              <a:gd name="connsiteX21" fmla="*/ 1259846 w 3650621"/>
              <a:gd name="connsiteY21" fmla="*/ 2025860 h 6702638"/>
              <a:gd name="connsiteX22" fmla="*/ 902659 w 3650621"/>
              <a:gd name="connsiteY22" fmla="*/ 2302085 h 6702638"/>
              <a:gd name="connsiteX23" fmla="*/ 207334 w 3650621"/>
              <a:gd name="connsiteY23" fmla="*/ 1787735 h 6702638"/>
              <a:gd name="connsiteX24" fmla="*/ 173996 w 3650621"/>
              <a:gd name="connsiteY24" fmla="*/ 2092535 h 6702638"/>
              <a:gd name="connsiteX25" fmla="*/ 745496 w 3650621"/>
              <a:gd name="connsiteY25" fmla="*/ 2806910 h 6702638"/>
              <a:gd name="connsiteX26" fmla="*/ 1440822 w 3650621"/>
              <a:gd name="connsiteY26" fmla="*/ 3583198 h 6702638"/>
              <a:gd name="connsiteX27" fmla="*/ 1617034 w 3650621"/>
              <a:gd name="connsiteY27" fmla="*/ 4107073 h 6702638"/>
              <a:gd name="connsiteX28" fmla="*/ 1938429 w 3650621"/>
              <a:gd name="connsiteY28" fmla="*/ 6169762 h 6702638"/>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226614 h 6226614"/>
              <a:gd name="connsiteX1" fmla="*/ 3478578 w 3560732"/>
              <a:gd name="connsiteY1" fmla="*/ 6186505 h 6226614"/>
              <a:gd name="connsiteX2" fmla="*/ 2640971 w 3560732"/>
              <a:gd name="connsiteY2" fmla="*/ 3878472 h 6226614"/>
              <a:gd name="connsiteX3" fmla="*/ 2539547 w 3560732"/>
              <a:gd name="connsiteY3" fmla="*/ 3373073 h 6226614"/>
              <a:gd name="connsiteX4" fmla="*/ 2755270 w 3560732"/>
              <a:gd name="connsiteY4" fmla="*/ 2811673 h 6226614"/>
              <a:gd name="connsiteX5" fmla="*/ 2864809 w 3560732"/>
              <a:gd name="connsiteY5" fmla="*/ 2192548 h 6226614"/>
              <a:gd name="connsiteX6" fmla="*/ 3512509 w 3560732"/>
              <a:gd name="connsiteY6" fmla="*/ 1301960 h 6226614"/>
              <a:gd name="connsiteX7" fmla="*/ 3298197 w 3560732"/>
              <a:gd name="connsiteY7" fmla="*/ 1178135 h 6226614"/>
              <a:gd name="connsiteX8" fmla="*/ 2607634 w 3560732"/>
              <a:gd name="connsiteY8" fmla="*/ 1878222 h 6226614"/>
              <a:gd name="connsiteX9" fmla="*/ 2531434 w 3560732"/>
              <a:gd name="connsiteY9" fmla="*/ 1821072 h 6226614"/>
              <a:gd name="connsiteX10" fmla="*/ 2874334 w 3560732"/>
              <a:gd name="connsiteY10" fmla="*/ 563772 h 6226614"/>
              <a:gd name="connsiteX11" fmla="*/ 2598109 w 3560732"/>
              <a:gd name="connsiteY11" fmla="*/ 397084 h 6226614"/>
              <a:gd name="connsiteX12" fmla="*/ 2207584 w 3560732"/>
              <a:gd name="connsiteY12" fmla="*/ 1659147 h 6226614"/>
              <a:gd name="connsiteX13" fmla="*/ 2131384 w 3560732"/>
              <a:gd name="connsiteY13" fmla="*/ 1597235 h 6226614"/>
              <a:gd name="connsiteX14" fmla="*/ 2193297 w 3560732"/>
              <a:gd name="connsiteY14" fmla="*/ 154197 h 6226614"/>
              <a:gd name="connsiteX15" fmla="*/ 1878971 w 3560732"/>
              <a:gd name="connsiteY15" fmla="*/ 163723 h 6226614"/>
              <a:gd name="connsiteX16" fmla="*/ 1798009 w 3560732"/>
              <a:gd name="connsiteY16" fmla="*/ 1554373 h 6226614"/>
              <a:gd name="connsiteX17" fmla="*/ 1674184 w 3560732"/>
              <a:gd name="connsiteY17" fmla="*/ 1559134 h 6226614"/>
              <a:gd name="connsiteX18" fmla="*/ 1593221 w 3560732"/>
              <a:gd name="connsiteY18" fmla="*/ 378035 h 6226614"/>
              <a:gd name="connsiteX19" fmla="*/ 1307472 w 3560732"/>
              <a:gd name="connsiteY19" fmla="*/ 368510 h 6226614"/>
              <a:gd name="connsiteX20" fmla="*/ 1312234 w 3560732"/>
              <a:gd name="connsiteY20" fmla="*/ 1635335 h 6226614"/>
              <a:gd name="connsiteX21" fmla="*/ 1259846 w 3560732"/>
              <a:gd name="connsiteY21" fmla="*/ 2025860 h 6226614"/>
              <a:gd name="connsiteX22" fmla="*/ 902659 w 3560732"/>
              <a:gd name="connsiteY22" fmla="*/ 2302085 h 6226614"/>
              <a:gd name="connsiteX23" fmla="*/ 207334 w 3560732"/>
              <a:gd name="connsiteY23" fmla="*/ 1787735 h 6226614"/>
              <a:gd name="connsiteX24" fmla="*/ 173996 w 3560732"/>
              <a:gd name="connsiteY24" fmla="*/ 2092535 h 6226614"/>
              <a:gd name="connsiteX25" fmla="*/ 745496 w 3560732"/>
              <a:gd name="connsiteY25" fmla="*/ 2806910 h 6226614"/>
              <a:gd name="connsiteX26" fmla="*/ 1440822 w 3560732"/>
              <a:gd name="connsiteY26" fmla="*/ 3583198 h 6226614"/>
              <a:gd name="connsiteX27" fmla="*/ 1617034 w 3560732"/>
              <a:gd name="connsiteY27" fmla="*/ 4107073 h 6226614"/>
              <a:gd name="connsiteX28" fmla="*/ 1938429 w 3560732"/>
              <a:gd name="connsiteY28" fmla="*/ 6226614 h 6226614"/>
              <a:gd name="connsiteX0" fmla="*/ 1938429 w 3560732"/>
              <a:gd name="connsiteY0" fmla="*/ 6189377 h 6189377"/>
              <a:gd name="connsiteX1" fmla="*/ 3478578 w 3560732"/>
              <a:gd name="connsiteY1" fmla="*/ 6186505 h 6189377"/>
              <a:gd name="connsiteX2" fmla="*/ 2640971 w 3560732"/>
              <a:gd name="connsiteY2" fmla="*/ 3878472 h 6189377"/>
              <a:gd name="connsiteX3" fmla="*/ 2539547 w 3560732"/>
              <a:gd name="connsiteY3" fmla="*/ 3373073 h 6189377"/>
              <a:gd name="connsiteX4" fmla="*/ 2755270 w 3560732"/>
              <a:gd name="connsiteY4" fmla="*/ 2811673 h 6189377"/>
              <a:gd name="connsiteX5" fmla="*/ 2864809 w 3560732"/>
              <a:gd name="connsiteY5" fmla="*/ 2192548 h 6189377"/>
              <a:gd name="connsiteX6" fmla="*/ 3512509 w 3560732"/>
              <a:gd name="connsiteY6" fmla="*/ 1301960 h 6189377"/>
              <a:gd name="connsiteX7" fmla="*/ 3298197 w 3560732"/>
              <a:gd name="connsiteY7" fmla="*/ 1178135 h 6189377"/>
              <a:gd name="connsiteX8" fmla="*/ 2607634 w 3560732"/>
              <a:gd name="connsiteY8" fmla="*/ 1878222 h 6189377"/>
              <a:gd name="connsiteX9" fmla="*/ 2531434 w 3560732"/>
              <a:gd name="connsiteY9" fmla="*/ 1821072 h 6189377"/>
              <a:gd name="connsiteX10" fmla="*/ 2874334 w 3560732"/>
              <a:gd name="connsiteY10" fmla="*/ 563772 h 6189377"/>
              <a:gd name="connsiteX11" fmla="*/ 2598109 w 3560732"/>
              <a:gd name="connsiteY11" fmla="*/ 397084 h 6189377"/>
              <a:gd name="connsiteX12" fmla="*/ 2207584 w 3560732"/>
              <a:gd name="connsiteY12" fmla="*/ 1659147 h 6189377"/>
              <a:gd name="connsiteX13" fmla="*/ 2131384 w 3560732"/>
              <a:gd name="connsiteY13" fmla="*/ 1597235 h 6189377"/>
              <a:gd name="connsiteX14" fmla="*/ 2193297 w 3560732"/>
              <a:gd name="connsiteY14" fmla="*/ 154197 h 6189377"/>
              <a:gd name="connsiteX15" fmla="*/ 1878971 w 3560732"/>
              <a:gd name="connsiteY15" fmla="*/ 163723 h 6189377"/>
              <a:gd name="connsiteX16" fmla="*/ 1798009 w 3560732"/>
              <a:gd name="connsiteY16" fmla="*/ 1554373 h 6189377"/>
              <a:gd name="connsiteX17" fmla="*/ 1674184 w 3560732"/>
              <a:gd name="connsiteY17" fmla="*/ 1559134 h 6189377"/>
              <a:gd name="connsiteX18" fmla="*/ 1593221 w 3560732"/>
              <a:gd name="connsiteY18" fmla="*/ 378035 h 6189377"/>
              <a:gd name="connsiteX19" fmla="*/ 1307472 w 3560732"/>
              <a:gd name="connsiteY19" fmla="*/ 368510 h 6189377"/>
              <a:gd name="connsiteX20" fmla="*/ 1312234 w 3560732"/>
              <a:gd name="connsiteY20" fmla="*/ 1635335 h 6189377"/>
              <a:gd name="connsiteX21" fmla="*/ 1259846 w 3560732"/>
              <a:gd name="connsiteY21" fmla="*/ 2025860 h 6189377"/>
              <a:gd name="connsiteX22" fmla="*/ 902659 w 3560732"/>
              <a:gd name="connsiteY22" fmla="*/ 2302085 h 6189377"/>
              <a:gd name="connsiteX23" fmla="*/ 207334 w 3560732"/>
              <a:gd name="connsiteY23" fmla="*/ 1787735 h 6189377"/>
              <a:gd name="connsiteX24" fmla="*/ 173996 w 3560732"/>
              <a:gd name="connsiteY24" fmla="*/ 2092535 h 6189377"/>
              <a:gd name="connsiteX25" fmla="*/ 745496 w 3560732"/>
              <a:gd name="connsiteY25" fmla="*/ 2806910 h 6189377"/>
              <a:gd name="connsiteX26" fmla="*/ 1440822 w 3560732"/>
              <a:gd name="connsiteY26" fmla="*/ 3583198 h 6189377"/>
              <a:gd name="connsiteX27" fmla="*/ 1617034 w 3560732"/>
              <a:gd name="connsiteY27" fmla="*/ 4107073 h 6189377"/>
              <a:gd name="connsiteX28" fmla="*/ 1938429 w 3560732"/>
              <a:gd name="connsiteY28" fmla="*/ 6189377 h 6189377"/>
              <a:gd name="connsiteX0" fmla="*/ 1938429 w 3560732"/>
              <a:gd name="connsiteY0" fmla="*/ 6699772 h 6699772"/>
              <a:gd name="connsiteX1" fmla="*/ 3478578 w 3560732"/>
              <a:gd name="connsiteY1" fmla="*/ 6186505 h 6699772"/>
              <a:gd name="connsiteX2" fmla="*/ 2640971 w 3560732"/>
              <a:gd name="connsiteY2" fmla="*/ 3878472 h 6699772"/>
              <a:gd name="connsiteX3" fmla="*/ 2539547 w 3560732"/>
              <a:gd name="connsiteY3" fmla="*/ 3373073 h 6699772"/>
              <a:gd name="connsiteX4" fmla="*/ 2755270 w 3560732"/>
              <a:gd name="connsiteY4" fmla="*/ 2811673 h 6699772"/>
              <a:gd name="connsiteX5" fmla="*/ 2864809 w 3560732"/>
              <a:gd name="connsiteY5" fmla="*/ 2192548 h 6699772"/>
              <a:gd name="connsiteX6" fmla="*/ 3512509 w 3560732"/>
              <a:gd name="connsiteY6" fmla="*/ 1301960 h 6699772"/>
              <a:gd name="connsiteX7" fmla="*/ 3298197 w 3560732"/>
              <a:gd name="connsiteY7" fmla="*/ 1178135 h 6699772"/>
              <a:gd name="connsiteX8" fmla="*/ 2607634 w 3560732"/>
              <a:gd name="connsiteY8" fmla="*/ 1878222 h 6699772"/>
              <a:gd name="connsiteX9" fmla="*/ 2531434 w 3560732"/>
              <a:gd name="connsiteY9" fmla="*/ 1821072 h 6699772"/>
              <a:gd name="connsiteX10" fmla="*/ 2874334 w 3560732"/>
              <a:gd name="connsiteY10" fmla="*/ 563772 h 6699772"/>
              <a:gd name="connsiteX11" fmla="*/ 2598109 w 3560732"/>
              <a:gd name="connsiteY11" fmla="*/ 397084 h 6699772"/>
              <a:gd name="connsiteX12" fmla="*/ 2207584 w 3560732"/>
              <a:gd name="connsiteY12" fmla="*/ 1659147 h 6699772"/>
              <a:gd name="connsiteX13" fmla="*/ 2131384 w 3560732"/>
              <a:gd name="connsiteY13" fmla="*/ 1597235 h 6699772"/>
              <a:gd name="connsiteX14" fmla="*/ 2193297 w 3560732"/>
              <a:gd name="connsiteY14" fmla="*/ 154197 h 6699772"/>
              <a:gd name="connsiteX15" fmla="*/ 1878971 w 3560732"/>
              <a:gd name="connsiteY15" fmla="*/ 163723 h 6699772"/>
              <a:gd name="connsiteX16" fmla="*/ 1798009 w 3560732"/>
              <a:gd name="connsiteY16" fmla="*/ 1554373 h 6699772"/>
              <a:gd name="connsiteX17" fmla="*/ 1674184 w 3560732"/>
              <a:gd name="connsiteY17" fmla="*/ 1559134 h 6699772"/>
              <a:gd name="connsiteX18" fmla="*/ 1593221 w 3560732"/>
              <a:gd name="connsiteY18" fmla="*/ 378035 h 6699772"/>
              <a:gd name="connsiteX19" fmla="*/ 1307472 w 3560732"/>
              <a:gd name="connsiteY19" fmla="*/ 368510 h 6699772"/>
              <a:gd name="connsiteX20" fmla="*/ 1312234 w 3560732"/>
              <a:gd name="connsiteY20" fmla="*/ 1635335 h 6699772"/>
              <a:gd name="connsiteX21" fmla="*/ 1259846 w 3560732"/>
              <a:gd name="connsiteY21" fmla="*/ 2025860 h 6699772"/>
              <a:gd name="connsiteX22" fmla="*/ 902659 w 3560732"/>
              <a:gd name="connsiteY22" fmla="*/ 2302085 h 6699772"/>
              <a:gd name="connsiteX23" fmla="*/ 207334 w 3560732"/>
              <a:gd name="connsiteY23" fmla="*/ 1787735 h 6699772"/>
              <a:gd name="connsiteX24" fmla="*/ 173996 w 3560732"/>
              <a:gd name="connsiteY24" fmla="*/ 2092535 h 6699772"/>
              <a:gd name="connsiteX25" fmla="*/ 745496 w 3560732"/>
              <a:gd name="connsiteY25" fmla="*/ 2806910 h 6699772"/>
              <a:gd name="connsiteX26" fmla="*/ 1440822 w 3560732"/>
              <a:gd name="connsiteY26" fmla="*/ 3583198 h 6699772"/>
              <a:gd name="connsiteX27" fmla="*/ 1617034 w 3560732"/>
              <a:gd name="connsiteY27" fmla="*/ 4107073 h 6699772"/>
              <a:gd name="connsiteX28" fmla="*/ 1938429 w 3560732"/>
              <a:gd name="connsiteY28" fmla="*/ 6699772 h 6699772"/>
              <a:gd name="connsiteX0" fmla="*/ 1938429 w 3660860"/>
              <a:gd name="connsiteY0" fmla="*/ 6699772 h 6715129"/>
              <a:gd name="connsiteX1" fmla="*/ 3660860 w 3660860"/>
              <a:gd name="connsiteY1" fmla="*/ 6715129 h 6715129"/>
              <a:gd name="connsiteX2" fmla="*/ 2640971 w 3660860"/>
              <a:gd name="connsiteY2" fmla="*/ 3878472 h 6715129"/>
              <a:gd name="connsiteX3" fmla="*/ 2539547 w 3660860"/>
              <a:gd name="connsiteY3" fmla="*/ 3373073 h 6715129"/>
              <a:gd name="connsiteX4" fmla="*/ 2755270 w 3660860"/>
              <a:gd name="connsiteY4" fmla="*/ 2811673 h 6715129"/>
              <a:gd name="connsiteX5" fmla="*/ 2864809 w 3660860"/>
              <a:gd name="connsiteY5" fmla="*/ 2192548 h 6715129"/>
              <a:gd name="connsiteX6" fmla="*/ 3512509 w 3660860"/>
              <a:gd name="connsiteY6" fmla="*/ 1301960 h 6715129"/>
              <a:gd name="connsiteX7" fmla="*/ 3298197 w 3660860"/>
              <a:gd name="connsiteY7" fmla="*/ 1178135 h 6715129"/>
              <a:gd name="connsiteX8" fmla="*/ 2607634 w 3660860"/>
              <a:gd name="connsiteY8" fmla="*/ 1878222 h 6715129"/>
              <a:gd name="connsiteX9" fmla="*/ 2531434 w 3660860"/>
              <a:gd name="connsiteY9" fmla="*/ 1821072 h 6715129"/>
              <a:gd name="connsiteX10" fmla="*/ 2874334 w 3660860"/>
              <a:gd name="connsiteY10" fmla="*/ 563772 h 6715129"/>
              <a:gd name="connsiteX11" fmla="*/ 2598109 w 3660860"/>
              <a:gd name="connsiteY11" fmla="*/ 397084 h 6715129"/>
              <a:gd name="connsiteX12" fmla="*/ 2207584 w 3660860"/>
              <a:gd name="connsiteY12" fmla="*/ 1659147 h 6715129"/>
              <a:gd name="connsiteX13" fmla="*/ 2131384 w 3660860"/>
              <a:gd name="connsiteY13" fmla="*/ 1597235 h 6715129"/>
              <a:gd name="connsiteX14" fmla="*/ 2193297 w 3660860"/>
              <a:gd name="connsiteY14" fmla="*/ 154197 h 6715129"/>
              <a:gd name="connsiteX15" fmla="*/ 1878971 w 3660860"/>
              <a:gd name="connsiteY15" fmla="*/ 163723 h 6715129"/>
              <a:gd name="connsiteX16" fmla="*/ 1798009 w 3660860"/>
              <a:gd name="connsiteY16" fmla="*/ 1554373 h 6715129"/>
              <a:gd name="connsiteX17" fmla="*/ 1674184 w 3660860"/>
              <a:gd name="connsiteY17" fmla="*/ 1559134 h 6715129"/>
              <a:gd name="connsiteX18" fmla="*/ 1593221 w 3660860"/>
              <a:gd name="connsiteY18" fmla="*/ 378035 h 6715129"/>
              <a:gd name="connsiteX19" fmla="*/ 1307472 w 3660860"/>
              <a:gd name="connsiteY19" fmla="*/ 368510 h 6715129"/>
              <a:gd name="connsiteX20" fmla="*/ 1312234 w 3660860"/>
              <a:gd name="connsiteY20" fmla="*/ 1635335 h 6715129"/>
              <a:gd name="connsiteX21" fmla="*/ 1259846 w 3660860"/>
              <a:gd name="connsiteY21" fmla="*/ 2025860 h 6715129"/>
              <a:gd name="connsiteX22" fmla="*/ 902659 w 3660860"/>
              <a:gd name="connsiteY22" fmla="*/ 2302085 h 6715129"/>
              <a:gd name="connsiteX23" fmla="*/ 207334 w 3660860"/>
              <a:gd name="connsiteY23" fmla="*/ 1787735 h 6715129"/>
              <a:gd name="connsiteX24" fmla="*/ 173996 w 3660860"/>
              <a:gd name="connsiteY24" fmla="*/ 2092535 h 6715129"/>
              <a:gd name="connsiteX25" fmla="*/ 745496 w 3660860"/>
              <a:gd name="connsiteY25" fmla="*/ 2806910 h 6715129"/>
              <a:gd name="connsiteX26" fmla="*/ 1440822 w 3660860"/>
              <a:gd name="connsiteY26" fmla="*/ 3583198 h 6715129"/>
              <a:gd name="connsiteX27" fmla="*/ 1617034 w 3660860"/>
              <a:gd name="connsiteY27" fmla="*/ 4107073 h 6715129"/>
              <a:gd name="connsiteX28" fmla="*/ 1938429 w 3660860"/>
              <a:gd name="connsiteY28" fmla="*/ 6699772 h 671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60860" h="6715129">
                <a:moveTo>
                  <a:pt x="1938429" y="6699772"/>
                </a:moveTo>
                <a:lnTo>
                  <a:pt x="3660860" y="6715129"/>
                </a:lnTo>
                <a:cubicBezTo>
                  <a:pt x="3310022" y="5729291"/>
                  <a:pt x="2915609" y="4930985"/>
                  <a:pt x="2640971" y="3878472"/>
                </a:cubicBezTo>
                <a:cubicBezTo>
                  <a:pt x="2607163" y="3710006"/>
                  <a:pt x="2567756" y="3575139"/>
                  <a:pt x="2539547" y="3373073"/>
                </a:cubicBezTo>
                <a:cubicBezTo>
                  <a:pt x="2626772" y="3150473"/>
                  <a:pt x="2694946" y="3073610"/>
                  <a:pt x="2755270" y="2811673"/>
                </a:cubicBezTo>
                <a:cubicBezTo>
                  <a:pt x="2820357" y="2578311"/>
                  <a:pt x="2807658" y="2538622"/>
                  <a:pt x="2864809" y="2192548"/>
                </a:cubicBezTo>
                <a:cubicBezTo>
                  <a:pt x="3048959" y="1868698"/>
                  <a:pt x="3314071" y="1630573"/>
                  <a:pt x="3512509" y="1301960"/>
                </a:cubicBezTo>
                <a:cubicBezTo>
                  <a:pt x="3645859" y="1165436"/>
                  <a:pt x="3479171" y="928897"/>
                  <a:pt x="3298197" y="1178135"/>
                </a:cubicBezTo>
                <a:cubicBezTo>
                  <a:pt x="3096584" y="1449597"/>
                  <a:pt x="2837822" y="1644860"/>
                  <a:pt x="2607634" y="1878222"/>
                </a:cubicBezTo>
                <a:cubicBezTo>
                  <a:pt x="2525084" y="1873460"/>
                  <a:pt x="2556834" y="1840122"/>
                  <a:pt x="2531434" y="1821072"/>
                </a:cubicBezTo>
                <a:cubicBezTo>
                  <a:pt x="2658434" y="1401971"/>
                  <a:pt x="2775909" y="992397"/>
                  <a:pt x="2874334" y="563772"/>
                </a:cubicBezTo>
                <a:cubicBezTo>
                  <a:pt x="2923546" y="314534"/>
                  <a:pt x="2706059" y="208171"/>
                  <a:pt x="2598109" y="397084"/>
                </a:cubicBezTo>
                <a:cubicBezTo>
                  <a:pt x="2464759" y="833646"/>
                  <a:pt x="2340934" y="1155910"/>
                  <a:pt x="2207584" y="1659147"/>
                </a:cubicBezTo>
                <a:cubicBezTo>
                  <a:pt x="2182184" y="1638510"/>
                  <a:pt x="2118684" y="1660735"/>
                  <a:pt x="2131384" y="1597235"/>
                </a:cubicBezTo>
                <a:cubicBezTo>
                  <a:pt x="2188534" y="1146384"/>
                  <a:pt x="2188534" y="628860"/>
                  <a:pt x="2193297" y="154197"/>
                </a:cubicBezTo>
                <a:cubicBezTo>
                  <a:pt x="2193297" y="38309"/>
                  <a:pt x="1945646" y="-129965"/>
                  <a:pt x="1878971" y="163723"/>
                </a:cubicBezTo>
                <a:cubicBezTo>
                  <a:pt x="1821821" y="641561"/>
                  <a:pt x="1802771" y="943185"/>
                  <a:pt x="1798009" y="1554373"/>
                </a:cubicBezTo>
                <a:cubicBezTo>
                  <a:pt x="1802772" y="1606761"/>
                  <a:pt x="1678946" y="1644859"/>
                  <a:pt x="1674184" y="1559134"/>
                </a:cubicBezTo>
                <a:cubicBezTo>
                  <a:pt x="1647195" y="1136859"/>
                  <a:pt x="1615446" y="766972"/>
                  <a:pt x="1593221" y="378035"/>
                </a:cubicBezTo>
                <a:cubicBezTo>
                  <a:pt x="1564646" y="84347"/>
                  <a:pt x="1331284" y="133560"/>
                  <a:pt x="1307472" y="368510"/>
                </a:cubicBezTo>
                <a:cubicBezTo>
                  <a:pt x="1247147" y="844760"/>
                  <a:pt x="1286834" y="1182897"/>
                  <a:pt x="1312234" y="1635335"/>
                </a:cubicBezTo>
                <a:cubicBezTo>
                  <a:pt x="1305883" y="1801229"/>
                  <a:pt x="1290008" y="1900448"/>
                  <a:pt x="1259846" y="2025860"/>
                </a:cubicBezTo>
                <a:cubicBezTo>
                  <a:pt x="1163009" y="2332247"/>
                  <a:pt x="1082046" y="2337804"/>
                  <a:pt x="902659" y="2302085"/>
                </a:cubicBezTo>
                <a:cubicBezTo>
                  <a:pt x="712159" y="2102060"/>
                  <a:pt x="597859" y="1868697"/>
                  <a:pt x="207334" y="1787735"/>
                </a:cubicBezTo>
                <a:cubicBezTo>
                  <a:pt x="-35554" y="1760748"/>
                  <a:pt x="-87942" y="1948073"/>
                  <a:pt x="173996" y="2092535"/>
                </a:cubicBezTo>
                <a:cubicBezTo>
                  <a:pt x="359734" y="2327485"/>
                  <a:pt x="640468" y="2556506"/>
                  <a:pt x="745496" y="2806910"/>
                </a:cubicBezTo>
                <a:cubicBezTo>
                  <a:pt x="914565" y="3070435"/>
                  <a:pt x="1268579" y="3402223"/>
                  <a:pt x="1440822" y="3583198"/>
                </a:cubicBezTo>
                <a:lnTo>
                  <a:pt x="1617034" y="4107073"/>
                </a:lnTo>
                <a:cubicBezTo>
                  <a:pt x="1829759" y="4896060"/>
                  <a:pt x="1820954" y="5786960"/>
                  <a:pt x="1938429" y="6699772"/>
                </a:cubicBezTo>
                <a:close/>
              </a:path>
            </a:pathLst>
          </a:custGeom>
          <a:solidFill>
            <a:srgbClr val="FDCBA3"/>
          </a:solidFill>
          <a:ln w="9525" cap="flat">
            <a:noFill/>
            <a:prstDash val="solid"/>
            <a:miter/>
          </a:ln>
        </p:spPr>
        <p:txBody>
          <a:bodyPr rtlCol="0" anchor="ctr"/>
          <a:lstStyle/>
          <a:p>
            <a:endParaRPr lang="ko-KR" altLang="en-US">
              <a:solidFill>
                <a:schemeClr val="tx1"/>
              </a:solidFill>
            </a:endParaRPr>
          </a:p>
        </p:txBody>
      </p:sp>
      <p:grpSp>
        <p:nvGrpSpPr>
          <p:cNvPr id="4" name="Group 88">
            <a:extLst>
              <a:ext uri="{FF2B5EF4-FFF2-40B4-BE49-F238E27FC236}">
                <a16:creationId xmlns="" xmlns:a16="http://schemas.microsoft.com/office/drawing/2014/main" id="{9536FB2F-929D-4AC1-A830-C56811406AB9}"/>
              </a:ext>
            </a:extLst>
          </p:cNvPr>
          <p:cNvGrpSpPr/>
          <p:nvPr/>
        </p:nvGrpSpPr>
        <p:grpSpPr>
          <a:xfrm>
            <a:off x="3929569" y="2354864"/>
            <a:ext cx="4376131" cy="3594419"/>
            <a:chOff x="2241333" y="2017415"/>
            <a:chExt cx="4653973" cy="3822630"/>
          </a:xfrm>
        </p:grpSpPr>
        <p:sp>
          <p:nvSpPr>
            <p:cNvPr id="5" name="Teardrop 3">
              <a:extLst>
                <a:ext uri="{FF2B5EF4-FFF2-40B4-BE49-F238E27FC236}">
                  <a16:creationId xmlns="" xmlns:a16="http://schemas.microsoft.com/office/drawing/2014/main" id="{18B3C9F5-A860-4586-9A18-53A5AAB73D7D}"/>
                </a:ext>
              </a:extLst>
            </p:cNvPr>
            <p:cNvSpPr/>
            <p:nvPr/>
          </p:nvSpPr>
          <p:spPr>
            <a:xfrm rot="20980906">
              <a:off x="4835322"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Teardrop 3">
              <a:extLst>
                <a:ext uri="{FF2B5EF4-FFF2-40B4-BE49-F238E27FC236}">
                  <a16:creationId xmlns="" xmlns:a16="http://schemas.microsoft.com/office/drawing/2014/main" id="{30E2B3FA-4A34-4E58-BF5B-4EB3FAD4D4FF}"/>
                </a:ext>
              </a:extLst>
            </p:cNvPr>
            <p:cNvSpPr/>
            <p:nvPr/>
          </p:nvSpPr>
          <p:spPr>
            <a:xfrm rot="2236334">
              <a:off x="5707174"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Teardrop 3">
              <a:extLst>
                <a:ext uri="{FF2B5EF4-FFF2-40B4-BE49-F238E27FC236}">
                  <a16:creationId xmlns="" xmlns:a16="http://schemas.microsoft.com/office/drawing/2014/main" id="{97EF964A-BF5B-4E24-B958-30A71C682AC9}"/>
                </a:ext>
              </a:extLst>
            </p:cNvPr>
            <p:cNvSpPr/>
            <p:nvPr/>
          </p:nvSpPr>
          <p:spPr>
            <a:xfrm rot="4500000">
              <a:off x="5494959"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Teardrop 3">
              <a:extLst>
                <a:ext uri="{FF2B5EF4-FFF2-40B4-BE49-F238E27FC236}">
                  <a16:creationId xmlns="" xmlns:a16="http://schemas.microsoft.com/office/drawing/2014/main" id="{8BC47900-8AF1-4815-907C-14A7DCF4A688}"/>
                </a:ext>
              </a:extLst>
            </p:cNvPr>
            <p:cNvSpPr/>
            <p:nvPr/>
          </p:nvSpPr>
          <p:spPr>
            <a:xfrm rot="619094" flipH="1">
              <a:off x="3113185"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9" name="Teardrop 3">
              <a:extLst>
                <a:ext uri="{FF2B5EF4-FFF2-40B4-BE49-F238E27FC236}">
                  <a16:creationId xmlns="" xmlns:a16="http://schemas.microsoft.com/office/drawing/2014/main" id="{6A1A1FC8-16ED-4BBB-BE6E-F2E768D36828}"/>
                </a:ext>
              </a:extLst>
            </p:cNvPr>
            <p:cNvSpPr/>
            <p:nvPr/>
          </p:nvSpPr>
          <p:spPr>
            <a:xfrm rot="19363666" flipH="1">
              <a:off x="2241333"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Teardrop 3">
              <a:extLst>
                <a:ext uri="{FF2B5EF4-FFF2-40B4-BE49-F238E27FC236}">
                  <a16:creationId xmlns="" xmlns:a16="http://schemas.microsoft.com/office/drawing/2014/main" id="{784CA36B-3E30-4A3E-9BD8-3A9F55CA0679}"/>
                </a:ext>
              </a:extLst>
            </p:cNvPr>
            <p:cNvSpPr/>
            <p:nvPr/>
          </p:nvSpPr>
          <p:spPr>
            <a:xfrm rot="17100000" flipH="1">
              <a:off x="2453548"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1" name="Isosceles Triangle 33">
            <a:extLst>
              <a:ext uri="{FF2B5EF4-FFF2-40B4-BE49-F238E27FC236}">
                <a16:creationId xmlns="" xmlns:a16="http://schemas.microsoft.com/office/drawing/2014/main" id="{AB6D1497-7F4D-4AAB-8542-504B1F8ABBEE}"/>
              </a:ext>
            </a:extLst>
          </p:cNvPr>
          <p:cNvSpPr>
            <a:spLocks/>
          </p:cNvSpPr>
          <p:nvPr/>
        </p:nvSpPr>
        <p:spPr>
          <a:xfrm rot="10800000">
            <a:off x="6725184" y="2746750"/>
            <a:ext cx="404221" cy="404221"/>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Round Same Side Corner Rectangle 24">
            <a:extLst>
              <a:ext uri="{FF2B5EF4-FFF2-40B4-BE49-F238E27FC236}">
                <a16:creationId xmlns="" xmlns:a16="http://schemas.microsoft.com/office/drawing/2014/main" id="{26FCF1CB-BEBF-43E9-A743-272CC2AF015E}"/>
              </a:ext>
            </a:extLst>
          </p:cNvPr>
          <p:cNvSpPr>
            <a:spLocks noChangeAspect="1"/>
          </p:cNvSpPr>
          <p:nvPr/>
        </p:nvSpPr>
        <p:spPr>
          <a:xfrm rot="16200000">
            <a:off x="7397228" y="5161048"/>
            <a:ext cx="404221" cy="380406"/>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Isosceles Triangle 22">
            <a:extLst>
              <a:ext uri="{FF2B5EF4-FFF2-40B4-BE49-F238E27FC236}">
                <a16:creationId xmlns="" xmlns:a16="http://schemas.microsoft.com/office/drawing/2014/main" id="{2304A6CB-358F-4087-9C9B-0439959322E0}"/>
              </a:ext>
            </a:extLst>
          </p:cNvPr>
          <p:cNvSpPr>
            <a:spLocks noChangeAspect="1"/>
          </p:cNvSpPr>
          <p:nvPr/>
        </p:nvSpPr>
        <p:spPr>
          <a:xfrm rot="19800000">
            <a:off x="4466384" y="5180542"/>
            <a:ext cx="464930" cy="464853"/>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Rectangle 1">
            <a:extLst>
              <a:ext uri="{FF2B5EF4-FFF2-40B4-BE49-F238E27FC236}">
                <a16:creationId xmlns="" xmlns:a16="http://schemas.microsoft.com/office/drawing/2014/main" id="{2229590F-B949-4CF6-BB16-3CD39C6882CB}"/>
              </a:ext>
            </a:extLst>
          </p:cNvPr>
          <p:cNvSpPr>
            <a:spLocks noChangeAspect="1"/>
          </p:cNvSpPr>
          <p:nvPr/>
        </p:nvSpPr>
        <p:spPr>
          <a:xfrm>
            <a:off x="7594386" y="3821036"/>
            <a:ext cx="390314" cy="389565"/>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15" name="Rounded Rectangle 24">
            <a:extLst>
              <a:ext uri="{FF2B5EF4-FFF2-40B4-BE49-F238E27FC236}">
                <a16:creationId xmlns="" xmlns:a16="http://schemas.microsoft.com/office/drawing/2014/main" id="{E4473DEF-D031-468B-A0E0-4820F8D0DEDA}"/>
              </a:ext>
            </a:extLst>
          </p:cNvPr>
          <p:cNvSpPr>
            <a:spLocks noChangeAspect="1"/>
          </p:cNvSpPr>
          <p:nvPr/>
        </p:nvSpPr>
        <p:spPr>
          <a:xfrm>
            <a:off x="4328974" y="3843674"/>
            <a:ext cx="380829" cy="294664"/>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16" name="Freeform 100">
            <a:extLst>
              <a:ext uri="{FF2B5EF4-FFF2-40B4-BE49-F238E27FC236}">
                <a16:creationId xmlns="" xmlns:a16="http://schemas.microsoft.com/office/drawing/2014/main" id="{0D137ADC-3374-49EF-840B-90011FB19308}"/>
              </a:ext>
            </a:extLst>
          </p:cNvPr>
          <p:cNvSpPr>
            <a:spLocks noChangeAspect="1"/>
          </p:cNvSpPr>
          <p:nvPr/>
        </p:nvSpPr>
        <p:spPr>
          <a:xfrm rot="8580000">
            <a:off x="5162579" y="2737606"/>
            <a:ext cx="352651" cy="35171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23" name="Group 107">
            <a:extLst>
              <a:ext uri="{FF2B5EF4-FFF2-40B4-BE49-F238E27FC236}">
                <a16:creationId xmlns="" xmlns:a16="http://schemas.microsoft.com/office/drawing/2014/main" id="{04F2B46D-E492-468C-A030-C00B472EE02F}"/>
              </a:ext>
            </a:extLst>
          </p:cNvPr>
          <p:cNvGrpSpPr/>
          <p:nvPr/>
        </p:nvGrpSpPr>
        <p:grpSpPr>
          <a:xfrm>
            <a:off x="7594386" y="1016244"/>
            <a:ext cx="4150217" cy="2095354"/>
            <a:chOff x="2079598" y="4257726"/>
            <a:chExt cx="2262901" cy="3481545"/>
          </a:xfrm>
        </p:grpSpPr>
        <p:sp>
          <p:nvSpPr>
            <p:cNvPr id="24" name="TextBox 23">
              <a:extLst>
                <a:ext uri="{FF2B5EF4-FFF2-40B4-BE49-F238E27FC236}">
                  <a16:creationId xmlns="" xmlns:a16="http://schemas.microsoft.com/office/drawing/2014/main" id="{B54541B3-9750-463F-B8A3-835FF3931D7F}"/>
                </a:ext>
              </a:extLst>
            </p:cNvPr>
            <p:cNvSpPr txBox="1"/>
            <p:nvPr/>
          </p:nvSpPr>
          <p:spPr>
            <a:xfrm>
              <a:off x="2079598" y="4619807"/>
              <a:ext cx="2262901" cy="3119464"/>
            </a:xfrm>
            <a:prstGeom prst="rect">
              <a:avLst/>
            </a:prstGeom>
            <a:noFill/>
          </p:spPr>
          <p:txBody>
            <a:bodyPr wrap="square" rtlCol="0">
              <a:spAutoFit/>
            </a:bodyPr>
            <a:lstStyle/>
            <a:p>
              <a:pPr marL="285750" indent="-285750" algn="just">
                <a:buFont typeface="Arial" panose="020B0604020202020204" pitchFamily="34" charset="0"/>
                <a:buChar char="•"/>
              </a:pPr>
              <a:r>
                <a:rPr lang="en-US" sz="1300" dirty="0" err="1" smtClean="0">
                  <a:latin typeface="Times New Roman" panose="02020603050405020304" pitchFamily="18" charset="0"/>
                  <a:cs typeface="Times New Roman" panose="02020603050405020304" pitchFamily="18" charset="0"/>
                </a:rPr>
                <a:t>Pengaturan</a:t>
              </a:r>
              <a:r>
                <a:rPr lang="en-US" sz="1300" dirty="0" smtClean="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jarak</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tanam</a:t>
              </a:r>
              <a:r>
                <a:rPr lang="en-US" sz="1300" dirty="0">
                  <a:latin typeface="Times New Roman" panose="02020603050405020304" pitchFamily="18" charset="0"/>
                  <a:cs typeface="Times New Roman" panose="02020603050405020304" pitchFamily="18" charset="0"/>
                </a:rPr>
                <a:t> yang </a:t>
              </a:r>
              <a:r>
                <a:rPr lang="en-US" sz="1300" dirty="0" err="1">
                  <a:latin typeface="Times New Roman" panose="02020603050405020304" pitchFamily="18" charset="0"/>
                  <a:cs typeface="Times New Roman" panose="02020603050405020304" pitchFamily="18" charset="0"/>
                </a:rPr>
                <a:t>sesuai</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diharapkan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buah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dapat</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lebih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maksimal</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dalam</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memperoleh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asimilat</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dibandingkan</a:t>
              </a:r>
              <a:r>
                <a:rPr lang="en-US" sz="1300" dirty="0">
                  <a:latin typeface="Times New Roman" panose="02020603050405020304" pitchFamily="18" charset="0"/>
                  <a:cs typeface="Times New Roman" panose="02020603050405020304" pitchFamily="18" charset="0"/>
                </a:rPr>
                <a:t> organ </a:t>
              </a:r>
              <a:r>
                <a:rPr lang="en-US" sz="1300" dirty="0" err="1">
                  <a:latin typeface="Times New Roman" panose="02020603050405020304" pitchFamily="18" charset="0"/>
                  <a:cs typeface="Times New Roman" panose="02020603050405020304" pitchFamily="18" charset="0"/>
                </a:rPr>
                <a:t>tanaman</a:t>
              </a:r>
              <a:r>
                <a:rPr lang="en-US" sz="1300" dirty="0">
                  <a:latin typeface="Times New Roman" panose="02020603050405020304" pitchFamily="18" charset="0"/>
                  <a:cs typeface="Times New Roman" panose="02020603050405020304" pitchFamily="18" charset="0"/>
                </a:rPr>
                <a:t> yang </a:t>
              </a:r>
              <a:r>
                <a:rPr lang="en-US" sz="1300" dirty="0" smtClean="0">
                  <a:latin typeface="Times New Roman" panose="02020603050405020304" pitchFamily="18" charset="0"/>
                  <a:cs typeface="Times New Roman" panose="02020603050405020304" pitchFamily="18" charset="0"/>
                </a:rPr>
                <a:t>lain </a:t>
              </a:r>
              <a:r>
                <a:rPr lang="en-US" sz="1300" dirty="0">
                  <a:latin typeface="Times New Roman" panose="02020603050405020304" pitchFamily="18" charset="0"/>
                  <a:cs typeface="Times New Roman" panose="02020603050405020304" pitchFamily="18" charset="0"/>
                </a:rPr>
                <a:t>(</a:t>
              </a:r>
              <a:r>
                <a:rPr lang="en-US" sz="1300" dirty="0" err="1">
                  <a:latin typeface="Times New Roman" panose="02020603050405020304" pitchFamily="18" charset="0"/>
                  <a:cs typeface="Times New Roman" panose="02020603050405020304" pitchFamily="18" charset="0"/>
                </a:rPr>
                <a:t>Poerwanto</a:t>
              </a:r>
              <a:r>
                <a:rPr lang="en-US" sz="1300" dirty="0">
                  <a:latin typeface="Times New Roman" panose="02020603050405020304" pitchFamily="18" charset="0"/>
                  <a:cs typeface="Times New Roman" panose="02020603050405020304" pitchFamily="18" charset="0"/>
                </a:rPr>
                <a:t>, 2003</a:t>
              </a:r>
              <a:r>
                <a:rPr lang="en-US" sz="1300" dirty="0" smtClean="0">
                  <a:latin typeface="Times New Roman" panose="02020603050405020304" pitchFamily="18" charset="0"/>
                  <a:cs typeface="Times New Roman" panose="02020603050405020304" pitchFamily="18" charset="0"/>
                </a:rPr>
                <a:t>).</a:t>
              </a:r>
              <a:endParaRPr lang="en-US" sz="13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300" dirty="0" err="1">
                  <a:latin typeface="Times New Roman" panose="02020603050405020304" pitchFamily="18" charset="0"/>
                  <a:cs typeface="Times New Roman" panose="02020603050405020304" pitchFamily="18" charset="0"/>
                </a:rPr>
                <a:t>Abdurrazak</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dkk</a:t>
              </a:r>
              <a:r>
                <a:rPr lang="en-US" sz="1300" dirty="0">
                  <a:latin typeface="Times New Roman" panose="02020603050405020304" pitchFamily="18" charset="0"/>
                  <a:cs typeface="Times New Roman" panose="02020603050405020304" pitchFamily="18" charset="0"/>
                </a:rPr>
                <a:t>., (2013) </a:t>
              </a:r>
              <a:r>
                <a:rPr lang="en-US" sz="1300" dirty="0" err="1">
                  <a:latin typeface="Times New Roman" panose="02020603050405020304" pitchFamily="18" charset="0"/>
                  <a:cs typeface="Times New Roman" panose="02020603050405020304" pitchFamily="18" charset="0"/>
                </a:rPr>
                <a:t>berpendapat</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bahwa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perlakuan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jarak</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tanam</a:t>
              </a:r>
              <a:r>
                <a:rPr lang="en-US" sz="1300" dirty="0">
                  <a:latin typeface="Times New Roman" panose="02020603050405020304" pitchFamily="18" charset="0"/>
                  <a:cs typeface="Times New Roman" panose="02020603050405020304" pitchFamily="18" charset="0"/>
                </a:rPr>
                <a:t> 40cm x </a:t>
              </a:r>
              <a:r>
                <a:rPr lang="en-US" sz="1300" dirty="0" smtClean="0">
                  <a:latin typeface="Times New Roman" panose="02020603050405020304" pitchFamily="18" charset="0"/>
                  <a:cs typeface="Times New Roman" panose="02020603050405020304" pitchFamily="18" charset="0"/>
                </a:rPr>
                <a:t>80cm </a:t>
              </a:r>
              <a:r>
                <a:rPr lang="en-US" sz="1300" dirty="0" err="1">
                  <a:latin typeface="Times New Roman" panose="02020603050405020304" pitchFamily="18" charset="0"/>
                  <a:cs typeface="Times New Roman" panose="02020603050405020304" pitchFamily="18" charset="0"/>
                </a:rPr>
                <a:t>memberikan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hasil</a:t>
              </a:r>
              <a:r>
                <a:rPr lang="en-US" sz="1300" dirty="0">
                  <a:latin typeface="Times New Roman" panose="02020603050405020304" pitchFamily="18" charset="0"/>
                  <a:cs typeface="Times New Roman" panose="02020603050405020304" pitchFamily="18" charset="0"/>
                </a:rPr>
                <a:t> yang </a:t>
              </a:r>
              <a:r>
                <a:rPr lang="en-US" sz="1300" dirty="0" err="1">
                  <a:latin typeface="Times New Roman" panose="02020603050405020304" pitchFamily="18" charset="0"/>
                  <a:cs typeface="Times New Roman" panose="02020603050405020304" pitchFamily="18" charset="0"/>
                </a:rPr>
                <a:t>lebih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baik</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dibandingkan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dengan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jarak</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tanaman</a:t>
              </a:r>
              <a:r>
                <a:rPr lang="en-US" sz="1300" dirty="0">
                  <a:latin typeface="Times New Roman" panose="02020603050405020304" pitchFamily="18" charset="0"/>
                  <a:cs typeface="Times New Roman" panose="02020603050405020304" pitchFamily="18" charset="0"/>
                </a:rPr>
                <a:t> yang </a:t>
              </a:r>
              <a:r>
                <a:rPr lang="en-US" sz="1300" dirty="0" err="1">
                  <a:latin typeface="Times New Roman" panose="02020603050405020304" pitchFamily="18" charset="0"/>
                  <a:cs typeface="Times New Roman" panose="02020603050405020304" pitchFamily="18" charset="0"/>
                </a:rPr>
                <a:t>lebih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rapat</a:t>
              </a:r>
              <a:r>
                <a:rPr lang="en-US" sz="1300" dirty="0">
                  <a:latin typeface="Times New Roman" panose="02020603050405020304" pitchFamily="18" charset="0"/>
                  <a:cs typeface="Times New Roman" panose="02020603050405020304" pitchFamily="18" charset="0"/>
                </a:rPr>
                <a:t>.</a:t>
              </a:r>
              <a:endParaRPr lang="id-ID" altLang="ko-KR" sz="13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US" altLang="ko-KR" sz="1200" dirty="0">
                <a:solidFill>
                  <a:schemeClr val="tx1">
                    <a:lumMod val="75000"/>
                    <a:lumOff val="25000"/>
                  </a:schemeClr>
                </a:solidFill>
                <a:latin typeface="Arial" pitchFamily="34" charset="0"/>
                <a:cs typeface="Arial" pitchFamily="34" charset="0"/>
              </a:endParaRPr>
            </a:p>
          </p:txBody>
        </p:sp>
        <p:sp>
          <p:nvSpPr>
            <p:cNvPr id="25" name="TextBox 24">
              <a:extLst>
                <a:ext uri="{FF2B5EF4-FFF2-40B4-BE49-F238E27FC236}">
                  <a16:creationId xmlns="" xmlns:a16="http://schemas.microsoft.com/office/drawing/2014/main" id="{54DA730E-003B-443F-93DD-713EF7910FE8}"/>
                </a:ext>
              </a:extLst>
            </p:cNvPr>
            <p:cNvSpPr txBox="1"/>
            <p:nvPr/>
          </p:nvSpPr>
          <p:spPr>
            <a:xfrm>
              <a:off x="2079598" y="4257726"/>
              <a:ext cx="2262901" cy="511388"/>
            </a:xfrm>
            <a:prstGeom prst="rect">
              <a:avLst/>
            </a:prstGeom>
            <a:noFill/>
          </p:spPr>
          <p:txBody>
            <a:bodyPr wrap="square" rtlCol="0">
              <a:spAutoFit/>
            </a:bodyPr>
            <a:lstStyle/>
            <a:p>
              <a:r>
                <a:rPr lang="en-US" altLang="ko-KR" sz="1400" b="1" dirty="0" smtClean="0">
                  <a:solidFill>
                    <a:schemeClr val="tx1">
                      <a:lumMod val="75000"/>
                      <a:lumOff val="25000"/>
                    </a:schemeClr>
                  </a:solidFill>
                  <a:latin typeface="Arial" pitchFamily="34" charset="0"/>
                  <a:cs typeface="Arial" pitchFamily="34" charset="0"/>
                </a:rPr>
                <a:t>JARAK TANAM</a:t>
              </a:r>
              <a:endParaRPr lang="ko-KR" altLang="en-US" sz="1400" b="1" dirty="0">
                <a:solidFill>
                  <a:schemeClr val="tx1">
                    <a:lumMod val="75000"/>
                    <a:lumOff val="25000"/>
                  </a:schemeClr>
                </a:solidFill>
                <a:latin typeface="Arial" pitchFamily="34" charset="0"/>
                <a:cs typeface="Arial" pitchFamily="34" charset="0"/>
              </a:endParaRPr>
            </a:p>
          </p:txBody>
        </p:sp>
      </p:grpSp>
      <p:grpSp>
        <p:nvGrpSpPr>
          <p:cNvPr id="26" name="Group 110">
            <a:extLst>
              <a:ext uri="{FF2B5EF4-FFF2-40B4-BE49-F238E27FC236}">
                <a16:creationId xmlns="" xmlns:a16="http://schemas.microsoft.com/office/drawing/2014/main" id="{9EE0BFCE-2899-4DA0-B292-D7A528484984}"/>
              </a:ext>
            </a:extLst>
          </p:cNvPr>
          <p:cNvGrpSpPr/>
          <p:nvPr/>
        </p:nvGrpSpPr>
        <p:grpSpPr>
          <a:xfrm>
            <a:off x="32654" y="3029178"/>
            <a:ext cx="3672709" cy="1628991"/>
            <a:chOff x="1674042" y="4257726"/>
            <a:chExt cx="2668457" cy="1628991"/>
          </a:xfrm>
        </p:grpSpPr>
        <p:sp>
          <p:nvSpPr>
            <p:cNvPr id="27" name="TextBox 26">
              <a:extLst>
                <a:ext uri="{FF2B5EF4-FFF2-40B4-BE49-F238E27FC236}">
                  <a16:creationId xmlns="" xmlns:a16="http://schemas.microsoft.com/office/drawing/2014/main" id="{2140481C-B250-402C-85FE-B7472CEC61B8}"/>
                </a:ext>
              </a:extLst>
            </p:cNvPr>
            <p:cNvSpPr txBox="1"/>
            <p:nvPr/>
          </p:nvSpPr>
          <p:spPr>
            <a:xfrm>
              <a:off x="1674042" y="4501722"/>
              <a:ext cx="2668457" cy="1384995"/>
            </a:xfrm>
            <a:prstGeom prst="rect">
              <a:avLst/>
            </a:prstGeom>
            <a:noFill/>
          </p:spPr>
          <p:txBody>
            <a:bodyPr wrap="square" rtlCol="0">
              <a:spAutoFit/>
            </a:bodyPr>
            <a:lstStyle/>
            <a:p>
              <a:pPr algn="just"/>
              <a:r>
                <a:rPr lang="en-US" sz="1400" dirty="0" err="1">
                  <a:latin typeface="Times New Roman" panose="02020603050405020304" pitchFamily="18" charset="0"/>
                  <a:cs typeface="Times New Roman" panose="02020603050405020304" pitchFamily="18" charset="0"/>
                </a:rPr>
                <a:t>merupakan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jenis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sayuran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dataran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rendah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Tanaman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merupakan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keluarga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tanaman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cucurbiatceae</a:t>
              </a: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n-US"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dan</a:t>
              </a:r>
              <a:r>
                <a:rPr lang="en-US"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juga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memiliki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khas</a:t>
              </a:r>
              <a:r>
                <a:rPr lang="en-US" sz="1400" dirty="0">
                  <a:latin typeface="Times New Roman" panose="02020603050405020304" pitchFamily="18" charset="0"/>
                  <a:cs typeface="Times New Roman" panose="02020603050405020304" pitchFamily="18" charset="0"/>
                </a:rPr>
                <a:t> yang lain </a:t>
              </a:r>
              <a:r>
                <a:rPr lang="en-US" sz="1400" dirty="0" err="1">
                  <a:latin typeface="Times New Roman" panose="02020603050405020304" pitchFamily="18" charset="0"/>
                  <a:cs typeface="Times New Roman" panose="02020603050405020304" pitchFamily="18" charset="0"/>
                </a:rPr>
                <a:t>yaitu</a:t>
              </a:r>
              <a:r>
                <a:rPr lang="en-US" sz="1400" dirty="0">
                  <a:latin typeface="Times New Roman" panose="02020603050405020304" pitchFamily="18" charset="0"/>
                  <a:cs typeface="Times New Roman" panose="02020603050405020304" pitchFamily="18" charset="0"/>
                </a:rPr>
                <a:t> rasa </a:t>
              </a:r>
              <a:r>
                <a:rPr lang="en-US" sz="1400" dirty="0" err="1">
                  <a:latin typeface="Times New Roman" panose="02020603050405020304" pitchFamily="18" charset="0"/>
                  <a:cs typeface="Times New Roman" panose="02020603050405020304" pitchFamily="18" charset="0"/>
                </a:rPr>
                <a:t>dari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buahnya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pahit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namun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sedap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sehingga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hanya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masyarakat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tertentu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saja</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menyukainya</a:t>
              </a:r>
              <a:r>
                <a:rPr lang="en-US" sz="1400" dirty="0">
                  <a:latin typeface="Times New Roman" panose="02020603050405020304" pitchFamily="18" charset="0"/>
                  <a:cs typeface="Times New Roman" panose="02020603050405020304" pitchFamily="18" charset="0"/>
                </a:rPr>
                <a:t>.</a:t>
              </a:r>
              <a:endParaRPr lang="en-US" altLang="ko-KR"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BD1F68E5-6806-4EF7-999B-4D662210CFBD}"/>
                </a:ext>
              </a:extLst>
            </p:cNvPr>
            <p:cNvSpPr txBox="1"/>
            <p:nvPr/>
          </p:nvSpPr>
          <p:spPr>
            <a:xfrm>
              <a:off x="2079598" y="4257726"/>
              <a:ext cx="2262901" cy="307777"/>
            </a:xfrm>
            <a:prstGeom prst="rect">
              <a:avLst/>
            </a:prstGeom>
            <a:noFill/>
          </p:spPr>
          <p:txBody>
            <a:bodyPr wrap="square" rtlCol="0">
              <a:spAutoFit/>
            </a:bodyPr>
            <a:lstStyle/>
            <a:p>
              <a:pPr algn="r"/>
              <a:r>
                <a:rPr lang="id-ID" altLang="ko-KR" sz="1400" b="1" dirty="0" smtClean="0">
                  <a:solidFill>
                    <a:schemeClr val="tx1">
                      <a:lumMod val="75000"/>
                      <a:lumOff val="25000"/>
                    </a:schemeClr>
                  </a:solidFill>
                  <a:latin typeface="Arial" pitchFamily="34" charset="0"/>
                  <a:cs typeface="Arial" pitchFamily="34" charset="0"/>
                </a:rPr>
                <a:t>TANAMAN </a:t>
              </a:r>
              <a:r>
                <a:rPr lang="en-US" altLang="ko-KR" sz="1400" b="1" dirty="0">
                  <a:solidFill>
                    <a:schemeClr val="tx1">
                      <a:lumMod val="75000"/>
                      <a:lumOff val="25000"/>
                    </a:schemeClr>
                  </a:solidFill>
                  <a:latin typeface="Arial" pitchFamily="34" charset="0"/>
                  <a:cs typeface="Arial" pitchFamily="34" charset="0"/>
                </a:rPr>
                <a:t>PARIA</a:t>
              </a:r>
              <a:endParaRPr lang="ko-KR" altLang="en-US" sz="1400" b="1" dirty="0">
                <a:solidFill>
                  <a:schemeClr val="tx1">
                    <a:lumMod val="75000"/>
                    <a:lumOff val="25000"/>
                  </a:schemeClr>
                </a:solidFill>
                <a:latin typeface="Arial" pitchFamily="34" charset="0"/>
                <a:cs typeface="Arial" pitchFamily="34" charset="0"/>
              </a:endParaRPr>
            </a:p>
          </p:txBody>
        </p:sp>
      </p:grpSp>
      <p:grpSp>
        <p:nvGrpSpPr>
          <p:cNvPr id="32" name="Group 116">
            <a:extLst>
              <a:ext uri="{FF2B5EF4-FFF2-40B4-BE49-F238E27FC236}">
                <a16:creationId xmlns="" xmlns:a16="http://schemas.microsoft.com/office/drawing/2014/main" id="{4B2572E0-B180-49CA-A717-3C4728245102}"/>
              </a:ext>
            </a:extLst>
          </p:cNvPr>
          <p:cNvGrpSpPr/>
          <p:nvPr/>
        </p:nvGrpSpPr>
        <p:grpSpPr>
          <a:xfrm>
            <a:off x="1584740" y="1356022"/>
            <a:ext cx="2818781" cy="1228216"/>
            <a:chOff x="2024174" y="3860975"/>
            <a:chExt cx="2274542" cy="1228216"/>
          </a:xfrm>
        </p:grpSpPr>
        <p:sp>
          <p:nvSpPr>
            <p:cNvPr id="33" name="TextBox 32">
              <a:extLst>
                <a:ext uri="{FF2B5EF4-FFF2-40B4-BE49-F238E27FC236}">
                  <a16:creationId xmlns="" xmlns:a16="http://schemas.microsoft.com/office/drawing/2014/main" id="{AB8C9153-0CED-4847-923A-6F57BEAED293}"/>
                </a:ext>
              </a:extLst>
            </p:cNvPr>
            <p:cNvSpPr txBox="1"/>
            <p:nvPr/>
          </p:nvSpPr>
          <p:spPr>
            <a:xfrm>
              <a:off x="2035815" y="4135084"/>
              <a:ext cx="2262901" cy="954107"/>
            </a:xfrm>
            <a:prstGeom prst="rect">
              <a:avLst/>
            </a:prstGeom>
            <a:noFill/>
          </p:spPr>
          <p:txBody>
            <a:bodyPr wrap="square" rtlCol="0">
              <a:spAutoFit/>
            </a:bodyPr>
            <a:lstStyle/>
            <a:p>
              <a:pPr algn="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Badan Pusat Statistik (201</a:t>
              </a:r>
              <a:r>
                <a:rPr lang="en-US"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8</a:t>
              </a: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p>
            <a:p>
              <a:pPr>
                <a:buFont typeface="Arial" pitchFamily="34" charset="0"/>
                <a:buChar char="•"/>
              </a:pP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201</a:t>
              </a:r>
              <a:r>
                <a:rPr lang="en-US"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6</a:t>
              </a: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 </a:t>
              </a:r>
              <a:r>
                <a:rPr lang="en-US" sz="1400" dirty="0">
                  <a:latin typeface="Times New Roman" panose="02020603050405020304" pitchFamily="18" charset="0"/>
                  <a:cs typeface="Times New Roman" panose="02020603050405020304" pitchFamily="18" charset="0"/>
                </a:rPr>
                <a:t>430.218 ton</a:t>
              </a:r>
              <a:endPar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buFont typeface="Arial" pitchFamily="34" charset="0"/>
                <a:buChar char="•"/>
              </a:pP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201</a:t>
              </a:r>
              <a:r>
                <a:rPr lang="en-US"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7</a:t>
              </a: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 </a:t>
              </a:r>
              <a:r>
                <a:rPr lang="en-US" sz="1400" dirty="0">
                  <a:latin typeface="Times New Roman" panose="02020603050405020304" pitchFamily="18" charset="0"/>
                  <a:cs typeface="Times New Roman" panose="02020603050405020304" pitchFamily="18" charset="0"/>
                </a:rPr>
                <a:t>424.917 ton</a:t>
              </a:r>
              <a:endPar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buFont typeface="Arial" pitchFamily="34" charset="0"/>
                <a:buChar char="•"/>
              </a:pP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201</a:t>
              </a:r>
              <a:r>
                <a:rPr lang="en-US"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8</a:t>
              </a:r>
              <a:r>
                <a:rPr lang="id-ID" altLang="ko-KR" sz="1400" dirty="0" smtClean="0">
                  <a:solidFill>
                    <a:schemeClr val="tx1">
                      <a:lumMod val="75000"/>
                      <a:lumOff val="25000"/>
                    </a:schemeClr>
                  </a:solidFill>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rPr>
                <a:t>433.931 </a:t>
              </a:r>
              <a:r>
                <a:rPr lang="en-US" sz="1400" dirty="0">
                  <a:latin typeface="Times New Roman" panose="02020603050405020304" pitchFamily="18" charset="0"/>
                  <a:cs typeface="Times New Roman" panose="02020603050405020304" pitchFamily="18" charset="0"/>
                </a:rPr>
                <a:t>ton</a:t>
              </a:r>
              <a:endParaRPr lang="en-US" altLang="ko-KR"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 xmlns:a16="http://schemas.microsoft.com/office/drawing/2014/main" id="{F7E05D76-000C-45B0-8558-B2C3C678E242}"/>
                </a:ext>
              </a:extLst>
            </p:cNvPr>
            <p:cNvSpPr txBox="1"/>
            <p:nvPr/>
          </p:nvSpPr>
          <p:spPr>
            <a:xfrm>
              <a:off x="2024174" y="3860975"/>
              <a:ext cx="2262901" cy="307777"/>
            </a:xfrm>
            <a:prstGeom prst="rect">
              <a:avLst/>
            </a:prstGeom>
            <a:noFill/>
          </p:spPr>
          <p:txBody>
            <a:bodyPr wrap="square" rtlCol="0">
              <a:spAutoFit/>
            </a:bodyPr>
            <a:lstStyle/>
            <a:p>
              <a:pPr algn="r"/>
              <a:r>
                <a:rPr lang="id-ID" altLang="ko-KR" sz="1400" b="1" dirty="0" smtClean="0">
                  <a:solidFill>
                    <a:schemeClr val="tx1">
                      <a:lumMod val="75000"/>
                      <a:lumOff val="25000"/>
                    </a:schemeClr>
                  </a:solidFill>
                  <a:latin typeface="Arial" pitchFamily="34" charset="0"/>
                  <a:cs typeface="Arial" pitchFamily="34" charset="0"/>
                </a:rPr>
                <a:t>DATA PRODUKSI </a:t>
              </a:r>
              <a:r>
                <a:rPr lang="en-US" altLang="ko-KR" sz="1400" b="1" dirty="0" smtClean="0">
                  <a:solidFill>
                    <a:schemeClr val="tx1">
                      <a:lumMod val="75000"/>
                      <a:lumOff val="25000"/>
                    </a:schemeClr>
                  </a:solidFill>
                  <a:latin typeface="Arial" pitchFamily="34" charset="0"/>
                  <a:cs typeface="Arial" pitchFamily="34" charset="0"/>
                </a:rPr>
                <a:t>PARIA</a:t>
              </a:r>
              <a:endParaRPr lang="ko-KR" altLang="en-US" sz="1400" b="1" dirty="0">
                <a:solidFill>
                  <a:schemeClr val="tx1">
                    <a:lumMod val="75000"/>
                    <a:lumOff val="25000"/>
                  </a:schemeClr>
                </a:solidFill>
                <a:latin typeface="Arial" pitchFamily="34" charset="0"/>
                <a:cs typeface="Arial" pitchFamily="34" charset="0"/>
              </a:endParaRPr>
            </a:p>
          </p:txBody>
        </p:sp>
      </p:grpSp>
      <p:sp>
        <p:nvSpPr>
          <p:cNvPr id="35" name="TextBox 34"/>
          <p:cNvSpPr txBox="1"/>
          <p:nvPr/>
        </p:nvSpPr>
        <p:spPr>
          <a:xfrm>
            <a:off x="9148458" y="2774171"/>
            <a:ext cx="3056851" cy="307777"/>
          </a:xfrm>
          <a:prstGeom prst="rect">
            <a:avLst/>
          </a:prstGeom>
          <a:noFill/>
        </p:spPr>
        <p:txBody>
          <a:bodyPr wrap="square" rtlCol="0">
            <a:spAutoFit/>
          </a:bodyPr>
          <a:lstStyle/>
          <a:p>
            <a:r>
              <a:rPr lang="en-US" sz="1400" b="1" dirty="0" smtClean="0"/>
              <a:t>JUMLAH BUAH</a:t>
            </a:r>
          </a:p>
        </p:txBody>
      </p:sp>
      <p:sp>
        <p:nvSpPr>
          <p:cNvPr id="36" name="TextBox 35"/>
          <p:cNvSpPr txBox="1"/>
          <p:nvPr/>
        </p:nvSpPr>
        <p:spPr>
          <a:xfrm>
            <a:off x="8475211" y="3037444"/>
            <a:ext cx="2899610" cy="2693045"/>
          </a:xfrm>
          <a:prstGeom prst="rect">
            <a:avLst/>
          </a:prstGeom>
          <a:noFill/>
        </p:spPr>
        <p:txBody>
          <a:bodyPr wrap="square" rtlCol="0">
            <a:spAutoFit/>
          </a:bodyPr>
          <a:lstStyle/>
          <a:p>
            <a:pPr marL="285750" indent="-285750" algn="just">
              <a:buFont typeface="Arial" panose="020B0604020202020204" pitchFamily="34" charset="0"/>
              <a:buChar char="•"/>
            </a:pPr>
            <a:r>
              <a:rPr lang="en-US" sz="1300" dirty="0" err="1">
                <a:latin typeface="Times New Roman" panose="02020603050405020304" pitchFamily="18" charset="0"/>
                <a:cs typeface="Times New Roman" panose="02020603050405020304" pitchFamily="18" charset="0"/>
              </a:rPr>
              <a:t>pengaturan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jumlah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buah</a:t>
            </a:r>
            <a:r>
              <a:rPr lang="en-US" sz="1300" dirty="0">
                <a:latin typeface="Times New Roman" panose="02020603050405020304" pitchFamily="18" charset="0"/>
                <a:cs typeface="Times New Roman" panose="02020603050405020304" pitchFamily="18" charset="0"/>
              </a:rPr>
              <a:t> per </a:t>
            </a:r>
            <a:r>
              <a:rPr lang="en-US" sz="1300" dirty="0" err="1">
                <a:latin typeface="Times New Roman" panose="02020603050405020304" pitchFamily="18" charset="0"/>
                <a:cs typeface="Times New Roman" panose="02020603050405020304" pitchFamily="18" charset="0"/>
              </a:rPr>
              <a:t>pohon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karena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banyaknya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buah</a:t>
            </a:r>
            <a:r>
              <a:rPr lang="en-US" sz="1300" dirty="0">
                <a:latin typeface="Times New Roman" panose="02020603050405020304" pitchFamily="18" charset="0"/>
                <a:cs typeface="Times New Roman" panose="02020603050405020304" pitchFamily="18" charset="0"/>
              </a:rPr>
              <a:t> yang </a:t>
            </a:r>
            <a:r>
              <a:rPr lang="en-US" sz="1300" dirty="0" err="1">
                <a:latin typeface="Times New Roman" panose="02020603050405020304" pitchFamily="18" charset="0"/>
                <a:cs typeface="Times New Roman" panose="02020603050405020304" pitchFamily="18" charset="0"/>
              </a:rPr>
              <a:t>dipelihara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pertanaman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juga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diharapkan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dapat</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meningkatkan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kualitas</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buah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benih</a:t>
            </a:r>
            <a:r>
              <a:rPr lang="en-US" sz="1300" dirty="0">
                <a:latin typeface="Times New Roman" panose="02020603050405020304" pitchFamily="18" charset="0"/>
                <a:cs typeface="Times New Roman" panose="02020603050405020304" pitchFamily="18" charset="0"/>
              </a:rPr>
              <a:t> yang </a:t>
            </a:r>
            <a:r>
              <a:rPr lang="en-US" sz="1300" dirty="0" err="1">
                <a:latin typeface="Times New Roman" panose="02020603050405020304" pitchFamily="18" charset="0"/>
                <a:cs typeface="Times New Roman" panose="02020603050405020304" pitchFamily="18" charset="0"/>
              </a:rPr>
              <a:t>dihasilkan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Poerwanto</a:t>
            </a:r>
            <a:r>
              <a:rPr lang="en-US" sz="1300" dirty="0">
                <a:latin typeface="Times New Roman" panose="02020603050405020304" pitchFamily="18" charset="0"/>
                <a:cs typeface="Times New Roman" panose="02020603050405020304" pitchFamily="18" charset="0"/>
              </a:rPr>
              <a:t>, 2003</a:t>
            </a:r>
            <a:r>
              <a:rPr lang="en-US" sz="13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a:t>
            </a:r>
            <a:r>
              <a:rPr lang="en-US" sz="1300" dirty="0" err="1">
                <a:latin typeface="Times New Roman" panose="02020603050405020304" pitchFamily="18" charset="0"/>
                <a:cs typeface="Times New Roman" panose="02020603050405020304" pitchFamily="18" charset="0"/>
              </a:rPr>
              <a:t>Sumpena</a:t>
            </a:r>
            <a:r>
              <a:rPr lang="en-US" sz="1300" dirty="0">
                <a:latin typeface="Times New Roman" panose="02020603050405020304" pitchFamily="18" charset="0"/>
                <a:cs typeface="Times New Roman" panose="02020603050405020304" pitchFamily="18" charset="0"/>
              </a:rPr>
              <a:t>, 1998 </a:t>
            </a:r>
            <a:r>
              <a:rPr lang="en-US" sz="1300" dirty="0" err="1">
                <a:latin typeface="Times New Roman" panose="02020603050405020304" pitchFamily="18" charset="0"/>
                <a:cs typeface="Times New Roman" panose="02020603050405020304" pitchFamily="18" charset="0"/>
              </a:rPr>
              <a:t>dalam</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Sumpena</a:t>
            </a:r>
            <a:r>
              <a:rPr lang="en-US" sz="1300" dirty="0">
                <a:latin typeface="Times New Roman" panose="02020603050405020304" pitchFamily="18" charset="0"/>
                <a:cs typeface="Times New Roman" panose="02020603050405020304" pitchFamily="18" charset="0"/>
              </a:rPr>
              <a:t>. U, 2014) </a:t>
            </a:r>
            <a:r>
              <a:rPr lang="en-US" sz="1300" dirty="0" err="1">
                <a:latin typeface="Times New Roman" panose="02020603050405020304" pitchFamily="18" charset="0"/>
                <a:cs typeface="Times New Roman" panose="02020603050405020304" pitchFamily="18" charset="0"/>
              </a:rPr>
              <a:t>menegaskan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bahwa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salah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satu</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teknik</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budidaya</a:t>
            </a:r>
            <a:r>
              <a:rPr lang="en-US" sz="1300" dirty="0">
                <a:latin typeface="Times New Roman" panose="02020603050405020304" pitchFamily="18" charset="0"/>
                <a:cs typeface="Times New Roman" panose="02020603050405020304" pitchFamily="18" charset="0"/>
              </a:rPr>
              <a:t> yang </a:t>
            </a:r>
            <a:r>
              <a:rPr lang="en-US" sz="1300" dirty="0" err="1">
                <a:latin typeface="Times New Roman" panose="02020603050405020304" pitchFamily="18" charset="0"/>
                <a:cs typeface="Times New Roman" panose="02020603050405020304" pitchFamily="18" charset="0"/>
              </a:rPr>
              <a:t>menghasilkan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benih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bermutu</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adalah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dengan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pembatasan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jumlah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buah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pada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setiap</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pohon</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sebanyak</a:t>
            </a:r>
            <a:r>
              <a:rPr lang="en-US" sz="1300" dirty="0">
                <a:latin typeface="Times New Roman" panose="02020603050405020304" pitchFamily="18" charset="0"/>
                <a:cs typeface="Times New Roman" panose="02020603050405020304" pitchFamily="18" charset="0"/>
              </a:rPr>
              <a:t> 3 </a:t>
            </a:r>
            <a:r>
              <a:rPr lang="en-US" sz="1300" dirty="0" err="1">
                <a:latin typeface="Times New Roman" panose="02020603050405020304" pitchFamily="18" charset="0"/>
                <a:cs typeface="Times New Roman" panose="02020603050405020304" pitchFamily="18" charset="0"/>
              </a:rPr>
              <a:t>buah</a:t>
            </a:r>
            <a:r>
              <a:rPr lang="en-US" sz="1300" dirty="0">
                <a:latin typeface="Times New Roman" panose="02020603050405020304" pitchFamily="18" charset="0"/>
                <a:cs typeface="Times New Roman" panose="02020603050405020304" pitchFamily="18" charset="0"/>
              </a:rPr>
              <a:t>, 6 </a:t>
            </a:r>
            <a:r>
              <a:rPr lang="en-US" sz="1300" dirty="0" err="1">
                <a:latin typeface="Times New Roman" panose="02020603050405020304" pitchFamily="18" charset="0"/>
                <a:cs typeface="Times New Roman" panose="02020603050405020304" pitchFamily="18" charset="0"/>
              </a:rPr>
              <a:t>buah</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dan</a:t>
            </a:r>
            <a:r>
              <a:rPr lang="en-US" sz="1300" dirty="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9 </a:t>
            </a:r>
            <a:r>
              <a:rPr lang="en-US" sz="1300" dirty="0" err="1" smtClean="0">
                <a:latin typeface="Times New Roman" panose="02020603050405020304" pitchFamily="18" charset="0"/>
                <a:cs typeface="Times New Roman" panose="02020603050405020304" pitchFamily="18" charset="0"/>
              </a:rPr>
              <a:t>buah</a:t>
            </a:r>
            <a:r>
              <a:rPr lang="en-US" sz="1300" dirty="0">
                <a:latin typeface="Times New Roman" panose="02020603050405020304" pitchFamily="18" charset="0"/>
                <a:cs typeface="Times New Roman" panose="02020603050405020304" pitchFamily="18" charset="0"/>
              </a:rPr>
              <a:t>. </a:t>
            </a:r>
          </a:p>
        </p:txBody>
      </p:sp>
      <p:sp>
        <p:nvSpPr>
          <p:cNvPr id="37" name="TextBox 36"/>
          <p:cNvSpPr txBox="1"/>
          <p:nvPr/>
        </p:nvSpPr>
        <p:spPr>
          <a:xfrm>
            <a:off x="8405066" y="5723873"/>
            <a:ext cx="3421515" cy="907941"/>
          </a:xfrm>
          <a:prstGeom prst="rect">
            <a:avLst/>
          </a:prstGeom>
          <a:noFill/>
        </p:spPr>
        <p:txBody>
          <a:bodyPr wrap="square" rtlCol="0">
            <a:spAutoFit/>
          </a:bodyPr>
          <a:lstStyle/>
          <a:p>
            <a:r>
              <a:rPr lang="en-US" sz="1400" b="1" dirty="0" smtClean="0"/>
              <a:t>INTERAKSI 2 PERLAKUAN</a:t>
            </a:r>
          </a:p>
          <a:p>
            <a:pPr algn="just"/>
            <a:r>
              <a:rPr lang="en-US" sz="1300" dirty="0" err="1" smtClean="0">
                <a:latin typeface="Times New Roman" panose="02020603050405020304" pitchFamily="18" charset="0"/>
                <a:cs typeface="Times New Roman" panose="02020603050405020304" pitchFamily="18" charset="0"/>
              </a:rPr>
              <a:t>Semakin</a:t>
            </a:r>
            <a:r>
              <a:rPr lang="en-US" sz="1300" dirty="0" smtClean="0">
                <a:latin typeface="Times New Roman" panose="02020603050405020304" pitchFamily="18" charset="0"/>
                <a:cs typeface="Times New Roman" panose="02020603050405020304" pitchFamily="18" charset="0"/>
              </a:rPr>
              <a:t> ideal </a:t>
            </a:r>
            <a:r>
              <a:rPr lang="en-US" sz="1300" dirty="0" err="1" smtClean="0">
                <a:latin typeface="Times New Roman" panose="02020603050405020304" pitchFamily="18" charset="0"/>
                <a:cs typeface="Times New Roman" panose="02020603050405020304" pitchFamily="18" charset="0"/>
              </a:rPr>
              <a:t>jarak</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tanam</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dan</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jumlah</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buah</a:t>
            </a:r>
            <a:r>
              <a:rPr lang="en-US" sz="1300" dirty="0" smtClean="0">
                <a:latin typeface="Times New Roman" panose="02020603050405020304" pitchFamily="18" charset="0"/>
                <a:cs typeface="Times New Roman" panose="02020603050405020304" pitchFamily="18" charset="0"/>
              </a:rPr>
              <a:t> yang </a:t>
            </a:r>
            <a:r>
              <a:rPr lang="en-US" sz="1300" dirty="0" err="1" smtClean="0">
                <a:latin typeface="Times New Roman" panose="02020603050405020304" pitchFamily="18" charset="0"/>
                <a:cs typeface="Times New Roman" panose="02020603050405020304" pitchFamily="18" charset="0"/>
              </a:rPr>
              <a:t>dipelihara</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diharapkan</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berkorelasi</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positif</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terhadap</a:t>
            </a:r>
            <a:r>
              <a:rPr lang="en-US" sz="1300" dirty="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produksi</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dan</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mutu</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benih</a:t>
            </a:r>
            <a:r>
              <a:rPr lang="en-US" sz="1300" dirty="0" smtClean="0">
                <a:latin typeface="Times New Roman" panose="02020603050405020304" pitchFamily="18" charset="0"/>
                <a:cs typeface="Times New Roman" panose="02020603050405020304" pitchFamily="18" charset="0"/>
              </a:rPr>
              <a:t>.</a:t>
            </a:r>
            <a:endParaRPr lang="en-US"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403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4511" y="3413376"/>
            <a:ext cx="312533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id-ID" dirty="0" smtClean="0"/>
              <a:t> </a:t>
            </a:r>
            <a:r>
              <a:rPr lang="en-US" dirty="0" err="1"/>
              <a:t>Berat</a:t>
            </a:r>
            <a:r>
              <a:rPr lang="en-US" dirty="0"/>
              <a:t> 1000 </a:t>
            </a:r>
            <a:r>
              <a:rPr lang="en-US" dirty="0" err="1"/>
              <a:t>Butir</a:t>
            </a:r>
            <a:r>
              <a:rPr lang="en-US" dirty="0"/>
              <a:t> </a:t>
            </a:r>
            <a:r>
              <a:rPr lang="en-US" dirty="0" err="1" smtClean="0"/>
              <a:t>benih</a:t>
            </a:r>
            <a:r>
              <a:rPr lang="en-US" dirty="0" smtClean="0"/>
              <a:t> </a:t>
            </a:r>
            <a:r>
              <a:rPr lang="id-ID" dirty="0" smtClean="0"/>
              <a:t>(g) </a:t>
            </a:r>
            <a:endParaRPr lang="id-ID" dirty="0"/>
          </a:p>
        </p:txBody>
      </p:sp>
      <p:sp>
        <p:nvSpPr>
          <p:cNvPr id="5" name="Rectangle 4"/>
          <p:cNvSpPr/>
          <p:nvPr/>
        </p:nvSpPr>
        <p:spPr>
          <a:xfrm>
            <a:off x="1224888" y="1392071"/>
            <a:ext cx="2674961"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6" name="TextBox 5"/>
          <p:cNvSpPr txBox="1"/>
          <p:nvPr/>
        </p:nvSpPr>
        <p:spPr>
          <a:xfrm>
            <a:off x="5414211" y="4644190"/>
            <a:ext cx="6448926" cy="1169551"/>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Sumpena (2013</a:t>
            </a:r>
            <a:r>
              <a:rPr lang="id-ID"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menyatakan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bahwa</a:t>
            </a:r>
            <a:r>
              <a:rPr lang="id-ID" sz="1400" dirty="0" smtClean="0">
                <a:latin typeface="Times New Roman" panose="02020603050405020304" pitchFamily="18" charset="0"/>
                <a:cs typeface="Times New Roman" panose="02020603050405020304" pitchFamily="18" charset="0"/>
              </a:rPr>
              <a:t> </a:t>
            </a:r>
            <a:r>
              <a:rPr lang="id-ID" sz="1400" dirty="0">
                <a:latin typeface="Times New Roman" panose="02020603050405020304" pitchFamily="18" charset="0"/>
                <a:cs typeface="Times New Roman" panose="02020603050405020304" pitchFamily="18" charset="0"/>
              </a:rPr>
              <a:t>pada komoditi tanaman famili </a:t>
            </a:r>
            <a:r>
              <a:rPr lang="id-ID" sz="1400" i="1" dirty="0">
                <a:latin typeface="Times New Roman" panose="02020603050405020304" pitchFamily="18" charset="0"/>
                <a:cs typeface="Times New Roman" panose="02020603050405020304" pitchFamily="18" charset="0"/>
              </a:rPr>
              <a:t>cucurbitaceae, </a:t>
            </a:r>
            <a:r>
              <a:rPr lang="id-ID" sz="1400" dirty="0">
                <a:latin typeface="Times New Roman" panose="02020603050405020304" pitchFamily="18" charset="0"/>
                <a:cs typeface="Times New Roman" panose="02020603050405020304" pitchFamily="18" charset="0"/>
              </a:rPr>
              <a:t>bobot 1000 butir dengan berat buah memiliki korelasi </a:t>
            </a:r>
            <a:r>
              <a:rPr lang="id-ID" sz="1400" dirty="0" smtClean="0">
                <a:latin typeface="Times New Roman" panose="02020603050405020304" pitchFamily="18" charset="0"/>
                <a:cs typeface="Times New Roman" panose="02020603050405020304" pitchFamily="18" charset="0"/>
              </a:rPr>
              <a:t>positi</a:t>
            </a:r>
            <a:r>
              <a:rPr lang="en-US" sz="1400" dirty="0" smtClean="0">
                <a:latin typeface="Times New Roman" panose="02020603050405020304" pitchFamily="18" charset="0"/>
                <a:cs typeface="Times New Roman" panose="02020603050405020304" pitchFamily="18" charset="0"/>
              </a:rPr>
              <a:t>f</a:t>
            </a:r>
            <a:r>
              <a:rPr lang="en-US" sz="1400" dirty="0">
                <a:latin typeface="Times New Roman" panose="02020603050405020304" pitchFamily="18" charset="0"/>
                <a:cs typeface="Times New Roman" panose="02020603050405020304" pitchFamily="18" charset="0"/>
              </a:rPr>
              <a:t> </a:t>
            </a:r>
            <a:r>
              <a:rPr lang="id-ID" sz="1400" dirty="0" smtClean="0">
                <a:latin typeface="Times New Roman" panose="02020603050405020304" pitchFamily="18" charset="0"/>
                <a:cs typeface="Times New Roman" panose="02020603050405020304" pitchFamily="18" charset="0"/>
              </a:rPr>
              <a:t>dimana </a:t>
            </a:r>
            <a:r>
              <a:rPr lang="id-ID" sz="1400" dirty="0">
                <a:latin typeface="Times New Roman" panose="02020603050405020304" pitchFamily="18" charset="0"/>
                <a:cs typeface="Times New Roman" panose="02020603050405020304" pitchFamily="18" charset="0"/>
              </a:rPr>
              <a:t>semakin besar bobot buah semakin besar pula bobot benih 1000 </a:t>
            </a:r>
            <a:r>
              <a:rPr lang="id-ID" sz="1400" dirty="0" smtClean="0">
                <a:latin typeface="Times New Roman" panose="02020603050405020304" pitchFamily="18" charset="0"/>
                <a:cs typeface="Times New Roman" panose="02020603050405020304" pitchFamily="18" charset="0"/>
              </a:rPr>
              <a:t>butir</a:t>
            </a:r>
            <a:r>
              <a:rPr lang="en-US" sz="1400" dirty="0" smtClean="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89572306"/>
              </p:ext>
            </p:extLst>
          </p:nvPr>
        </p:nvGraphicFramePr>
        <p:xfrm>
          <a:off x="5609201" y="614148"/>
          <a:ext cx="6114225" cy="3753140"/>
        </p:xfrm>
        <a:graphic>
          <a:graphicData uri="http://schemas.openxmlformats.org/drawingml/2006/table">
            <a:tbl>
              <a:tblPr firstRow="1" firstCol="1" bandRow="1">
                <a:tableStyleId>{5C22544A-7EE6-4342-B048-85BDC9FD1C3A}</a:tableStyleId>
              </a:tblPr>
              <a:tblGrid>
                <a:gridCol w="2948508"/>
                <a:gridCol w="3165717"/>
              </a:tblGrid>
              <a:tr h="375314">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Rerata Berat 1000 Butir (gr)</a:t>
                      </a:r>
                      <a:endParaRPr lang="en-US" sz="1200">
                        <a:effectLst/>
                        <a:latin typeface="Times New Roman"/>
                        <a:ea typeface="Calibri"/>
                      </a:endParaRPr>
                    </a:p>
                  </a:txBody>
                  <a:tcPr marL="68580" marR="68580" marT="0" marB="0" anchor="ctr"/>
                </a:tc>
              </a:tr>
              <a:tr h="375314">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162,75 a</a:t>
                      </a:r>
                      <a:endParaRPr lang="en-US" sz="1200">
                        <a:effectLst/>
                        <a:latin typeface="Times New Roman"/>
                        <a:ea typeface="Calibri"/>
                      </a:endParaRPr>
                    </a:p>
                  </a:txBody>
                  <a:tcPr marL="68580" marR="68580" marT="0" marB="0" anchor="b"/>
                </a:tc>
              </a:tr>
              <a:tr h="375314">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164,28 b</a:t>
                      </a:r>
                      <a:endParaRPr lang="en-US" sz="1200">
                        <a:effectLst/>
                        <a:latin typeface="Times New Roman"/>
                        <a:ea typeface="Calibri"/>
                      </a:endParaRPr>
                    </a:p>
                  </a:txBody>
                  <a:tcPr marL="68580" marR="68580" marT="0" marB="0" anchor="b"/>
                </a:tc>
              </a:tr>
              <a:tr h="375314">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  165,37 bc</a:t>
                      </a:r>
                      <a:endParaRPr lang="en-US" sz="1200">
                        <a:effectLst/>
                        <a:latin typeface="Times New Roman"/>
                        <a:ea typeface="Calibri"/>
                      </a:endParaRPr>
                    </a:p>
                  </a:txBody>
                  <a:tcPr marL="68580" marR="68580" marT="0" marB="0" anchor="b"/>
                </a:tc>
              </a:tr>
              <a:tr h="375314">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165,48 c</a:t>
                      </a:r>
                      <a:endParaRPr lang="en-US" sz="1200">
                        <a:effectLst/>
                        <a:latin typeface="Times New Roman"/>
                        <a:ea typeface="Calibri"/>
                      </a:endParaRPr>
                    </a:p>
                  </a:txBody>
                  <a:tcPr marL="68580" marR="68580" marT="0" marB="0" anchor="b"/>
                </a:tc>
              </a:tr>
              <a:tr h="375314">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  166,24 cd</a:t>
                      </a:r>
                      <a:endParaRPr lang="en-US" sz="1200">
                        <a:effectLst/>
                        <a:latin typeface="Times New Roman"/>
                        <a:ea typeface="Calibri"/>
                      </a:endParaRPr>
                    </a:p>
                  </a:txBody>
                  <a:tcPr marL="68580" marR="68580" marT="0" marB="0" anchor="b"/>
                </a:tc>
              </a:tr>
              <a:tr h="375314">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  166,69 de</a:t>
                      </a:r>
                      <a:endParaRPr lang="en-US" sz="1200">
                        <a:effectLst/>
                        <a:latin typeface="Times New Roman"/>
                        <a:ea typeface="Calibri"/>
                      </a:endParaRPr>
                    </a:p>
                  </a:txBody>
                  <a:tcPr marL="68580" marR="68580" marT="0" marB="0" anchor="b"/>
                </a:tc>
              </a:tr>
              <a:tr h="375314">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167,59 e</a:t>
                      </a:r>
                      <a:endParaRPr lang="en-US" sz="1200">
                        <a:effectLst/>
                        <a:latin typeface="Times New Roman"/>
                        <a:ea typeface="Calibri"/>
                      </a:endParaRPr>
                    </a:p>
                  </a:txBody>
                  <a:tcPr marL="68580" marR="68580" marT="0" marB="0" anchor="b"/>
                </a:tc>
              </a:tr>
              <a:tr h="375314">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169,06 f</a:t>
                      </a:r>
                      <a:endParaRPr lang="en-US" sz="1200">
                        <a:effectLst/>
                        <a:latin typeface="Times New Roman"/>
                        <a:ea typeface="Calibri"/>
                      </a:endParaRPr>
                    </a:p>
                  </a:txBody>
                  <a:tcPr marL="68580" marR="68580" marT="0" marB="0" anchor="b"/>
                </a:tc>
              </a:tr>
              <a:tr h="375314">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dirty="0">
                          <a:effectLst/>
                        </a:rPr>
                        <a:t>170,12 f</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3983" y="3524175"/>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id-ID" dirty="0" smtClean="0"/>
              <a:t>Daya Berkecambah</a:t>
            </a:r>
            <a:r>
              <a:rPr lang="en-US" dirty="0" smtClean="0"/>
              <a:t> %</a:t>
            </a:r>
            <a:endParaRPr lang="id-ID" dirty="0"/>
          </a:p>
        </p:txBody>
      </p:sp>
      <p:sp>
        <p:nvSpPr>
          <p:cNvPr id="4" name="Rectangle 3"/>
          <p:cNvSpPr/>
          <p:nvPr/>
        </p:nvSpPr>
        <p:spPr>
          <a:xfrm>
            <a:off x="5572836" y="1325560"/>
            <a:ext cx="6096000" cy="646331"/>
          </a:xfrm>
          <a:prstGeom prst="rect">
            <a:avLst/>
          </a:prstGeom>
        </p:spPr>
        <p:txBody>
          <a:bodyPr>
            <a:spAutoFit/>
          </a:bodyPr>
          <a:lstStyle/>
          <a:p>
            <a:endParaRPr lang="id-ID" dirty="0" smtClean="0"/>
          </a:p>
          <a:p>
            <a:endParaRPr lang="id-ID" dirty="0"/>
          </a:p>
        </p:txBody>
      </p:sp>
      <p:sp>
        <p:nvSpPr>
          <p:cNvPr id="5" name="Rectangle 4"/>
          <p:cNvSpPr/>
          <p:nvPr/>
        </p:nvSpPr>
        <p:spPr>
          <a:xfrm>
            <a:off x="1158264" y="1514901"/>
            <a:ext cx="2866030"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6" name="TextBox 5"/>
          <p:cNvSpPr txBox="1"/>
          <p:nvPr/>
        </p:nvSpPr>
        <p:spPr>
          <a:xfrm>
            <a:off x="5572836" y="4620127"/>
            <a:ext cx="5859379" cy="1015663"/>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Faktor lain yang mempengaruhi presentase (%) daya berkecambah adalah bobot 1000 butir benih yang lebih baik dari pada benih dengan ukuran kecil (Sumpena, 2014).</a:t>
            </a:r>
            <a:endParaRPr lang="en-US" sz="1400" dirty="0">
              <a:latin typeface="Times New Roman" panose="02020603050405020304" pitchFamily="18" charset="0"/>
              <a:cs typeface="Times New Roman" panose="02020603050405020304" pitchFamily="18" charset="0"/>
            </a:endParaRP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42721136"/>
              </p:ext>
            </p:extLst>
          </p:nvPr>
        </p:nvGraphicFramePr>
        <p:xfrm>
          <a:off x="5677469" y="1111805"/>
          <a:ext cx="5754746" cy="3296420"/>
        </p:xfrm>
        <a:graphic>
          <a:graphicData uri="http://schemas.openxmlformats.org/drawingml/2006/table">
            <a:tbl>
              <a:tblPr firstRow="1" firstCol="1" bandRow="1">
                <a:tableStyleId>{5C22544A-7EE6-4342-B048-85BDC9FD1C3A}</a:tableStyleId>
              </a:tblPr>
              <a:tblGrid>
                <a:gridCol w="2672209"/>
                <a:gridCol w="3082537"/>
              </a:tblGrid>
              <a:tr h="329642">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Rerata Daya berKecambah (%)</a:t>
                      </a:r>
                      <a:endParaRPr lang="en-US" sz="1200">
                        <a:effectLst/>
                        <a:latin typeface="Times New Roman"/>
                        <a:ea typeface="Calibri"/>
                      </a:endParaRPr>
                    </a:p>
                  </a:txBody>
                  <a:tcPr marL="68580" marR="68580" marT="0" marB="0" anchor="ctr"/>
                </a:tc>
              </a:tr>
              <a:tr h="329642">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90,50 a</a:t>
                      </a:r>
                      <a:endParaRPr lang="en-US" sz="1200">
                        <a:effectLst/>
                        <a:latin typeface="Times New Roman"/>
                        <a:ea typeface="Calibri"/>
                      </a:endParaRPr>
                    </a:p>
                  </a:txBody>
                  <a:tcPr marL="68580" marR="68580" marT="0" marB="0" anchor="b"/>
                </a:tc>
              </a:tr>
              <a:tr h="329642">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90,67 a</a:t>
                      </a:r>
                      <a:endParaRPr lang="en-US" sz="1200">
                        <a:effectLst/>
                        <a:latin typeface="Times New Roman"/>
                        <a:ea typeface="Calibri"/>
                      </a:endParaRPr>
                    </a:p>
                  </a:txBody>
                  <a:tcPr marL="68580" marR="68580" marT="0" marB="0" anchor="b"/>
                </a:tc>
              </a:tr>
              <a:tr h="329642">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91,33 a</a:t>
                      </a:r>
                      <a:endParaRPr lang="en-US" sz="1200">
                        <a:effectLst/>
                        <a:latin typeface="Times New Roman"/>
                        <a:ea typeface="Calibri"/>
                      </a:endParaRPr>
                    </a:p>
                  </a:txBody>
                  <a:tcPr marL="68580" marR="68580" marT="0" marB="0" anchor="b"/>
                </a:tc>
              </a:tr>
              <a:tr h="329642">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91,33 a</a:t>
                      </a:r>
                      <a:endParaRPr lang="en-US" sz="1200">
                        <a:effectLst/>
                        <a:latin typeface="Times New Roman"/>
                        <a:ea typeface="Calibri"/>
                      </a:endParaRPr>
                    </a:p>
                  </a:txBody>
                  <a:tcPr marL="68580" marR="68580" marT="0" marB="0" anchor="b"/>
                </a:tc>
              </a:tr>
              <a:tr h="329642">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91,67 a</a:t>
                      </a:r>
                      <a:endParaRPr lang="en-US" sz="1200">
                        <a:effectLst/>
                        <a:latin typeface="Times New Roman"/>
                        <a:ea typeface="Calibri"/>
                      </a:endParaRPr>
                    </a:p>
                  </a:txBody>
                  <a:tcPr marL="68580" marR="68580" marT="0" marB="0" anchor="b"/>
                </a:tc>
              </a:tr>
              <a:tr h="329642">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92,67 a</a:t>
                      </a:r>
                      <a:endParaRPr lang="en-US" sz="1200">
                        <a:effectLst/>
                        <a:latin typeface="Times New Roman"/>
                        <a:ea typeface="Calibri"/>
                      </a:endParaRPr>
                    </a:p>
                  </a:txBody>
                  <a:tcPr marL="68580" marR="68580" marT="0" marB="0" anchor="b"/>
                </a:tc>
              </a:tr>
              <a:tr h="329642">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  92,67 ab</a:t>
                      </a:r>
                      <a:endParaRPr lang="en-US" sz="1200">
                        <a:effectLst/>
                        <a:latin typeface="Times New Roman"/>
                        <a:ea typeface="Calibri"/>
                      </a:endParaRPr>
                    </a:p>
                  </a:txBody>
                  <a:tcPr marL="68580" marR="68580" marT="0" marB="0" anchor="b"/>
                </a:tc>
              </a:tr>
              <a:tr h="329642">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  92,83 ab</a:t>
                      </a:r>
                      <a:endParaRPr lang="en-US" sz="1200">
                        <a:effectLst/>
                        <a:latin typeface="Times New Roman"/>
                        <a:ea typeface="Calibri"/>
                      </a:endParaRPr>
                    </a:p>
                  </a:txBody>
                  <a:tcPr marL="68580" marR="68580" marT="0" marB="0" anchor="b"/>
                </a:tc>
              </a:tr>
              <a:tr h="329642">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dirty="0">
                          <a:effectLst/>
                        </a:rPr>
                        <a:t>95,33 b</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35230" y="3529741"/>
            <a:ext cx="296156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id-ID" dirty="0" smtClean="0"/>
              <a:t>Kecepatan Tumbuh (%)</a:t>
            </a:r>
            <a:endParaRPr lang="id-ID" dirty="0"/>
          </a:p>
        </p:txBody>
      </p:sp>
      <p:sp>
        <p:nvSpPr>
          <p:cNvPr id="5" name="Rectangle 4"/>
          <p:cNvSpPr/>
          <p:nvPr/>
        </p:nvSpPr>
        <p:spPr>
          <a:xfrm>
            <a:off x="1126118" y="1460310"/>
            <a:ext cx="3043451" cy="1384995"/>
          </a:xfrm>
          <a:prstGeom prst="rect">
            <a:avLst/>
          </a:prstGeom>
        </p:spPr>
        <p:txBody>
          <a:bodyPr wrap="square">
            <a:spAutoFit/>
          </a:bodyPr>
          <a:lstStyle/>
          <a:p>
            <a:pPr algn="ctr"/>
            <a:r>
              <a:rPr lang="id-ID" sz="2800" dirty="0" smtClean="0"/>
              <a:t>HASIL </a:t>
            </a:r>
          </a:p>
          <a:p>
            <a:pPr algn="ctr"/>
            <a:r>
              <a:rPr lang="id-ID" sz="2800" dirty="0" smtClean="0"/>
              <a:t>DAN</a:t>
            </a:r>
          </a:p>
          <a:p>
            <a:pPr algn="ctr"/>
            <a:r>
              <a:rPr lang="id-ID" sz="2800" dirty="0" smtClean="0"/>
              <a:t>PEMBAHASAN</a:t>
            </a:r>
            <a:endParaRPr lang="id-ID" sz="2800" dirty="0"/>
          </a:p>
        </p:txBody>
      </p:sp>
      <p:sp>
        <p:nvSpPr>
          <p:cNvPr id="4" name="TextBox 3"/>
          <p:cNvSpPr txBox="1"/>
          <p:nvPr/>
        </p:nvSpPr>
        <p:spPr>
          <a:xfrm>
            <a:off x="5654842" y="4283242"/>
            <a:ext cx="5582653" cy="2246769"/>
          </a:xfrm>
          <a:prstGeom prst="rect">
            <a:avLst/>
          </a:prstGeom>
          <a:noFill/>
        </p:spPr>
        <p:txBody>
          <a:bodyPr wrap="square" rtlCol="0">
            <a:spAutoFit/>
          </a:bodyPr>
          <a:lstStyle/>
          <a:p>
            <a:pPr algn="just"/>
            <a:r>
              <a:rPr lang="id-ID" sz="1400" dirty="0">
                <a:latin typeface="Times New Roman" panose="02020603050405020304" pitchFamily="18" charset="0"/>
                <a:cs typeface="Times New Roman" panose="02020603050405020304" pitchFamily="18" charset="0"/>
              </a:rPr>
              <a:t>Sutopo, (2004) di dalam jaringan penyimpanan benih memiliki karbohidrat, protein, lemak dan mineral yang diperlukan sebagai bahan baku dan energi embrio saat perkecambahan</a:t>
            </a:r>
            <a:r>
              <a:rPr lang="id-ID"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id-ID" sz="1400" dirty="0">
                <a:latin typeface="Times New Roman" panose="02020603050405020304" pitchFamily="18" charset="0"/>
                <a:cs typeface="Times New Roman" panose="02020603050405020304" pitchFamily="18" charset="0"/>
              </a:rPr>
              <a:t>Vigor benih yang tinggi dicirikan dengan pertumbuhan yang cepat dan merata serta mampu menghasilkan tanaman dewasa yang normal sehingga dapat tumbuh dengan baik dalam keadaan lingkungan sub optimal (Sadjad 1993 dalam Oktavia dkk, 2016).</a:t>
            </a:r>
            <a:endParaRPr lang="en-US" sz="1400" dirty="0">
              <a:latin typeface="Times New Roman" panose="02020603050405020304" pitchFamily="18" charset="0"/>
              <a:cs typeface="Times New Roman" panose="02020603050405020304" pitchFamily="18" charset="0"/>
            </a:endParaRPr>
          </a:p>
          <a:p>
            <a:r>
              <a:rPr lang="id-ID" sz="1400" dirty="0"/>
              <a:t/>
            </a:r>
            <a:br>
              <a:rPr lang="id-ID" sz="1400" dirty="0"/>
            </a:br>
            <a:endParaRPr lang="en-US" sz="1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68753961"/>
              </p:ext>
            </p:extLst>
          </p:nvPr>
        </p:nvGraphicFramePr>
        <p:xfrm>
          <a:off x="5800299" y="1050877"/>
          <a:ext cx="5166184" cy="2994360"/>
        </p:xfrm>
        <a:graphic>
          <a:graphicData uri="http://schemas.openxmlformats.org/drawingml/2006/table">
            <a:tbl>
              <a:tblPr firstRow="1" firstCol="1" bandRow="1">
                <a:tableStyleId>{5C22544A-7EE6-4342-B048-85BDC9FD1C3A}</a:tableStyleId>
              </a:tblPr>
              <a:tblGrid>
                <a:gridCol w="1937482"/>
                <a:gridCol w="3228702"/>
              </a:tblGrid>
              <a:tr h="299436">
                <a:tc>
                  <a:txBody>
                    <a:bodyPr/>
                    <a:lstStyle/>
                    <a:p>
                      <a:pPr algn="ctr">
                        <a:lnSpc>
                          <a:spcPct val="150000"/>
                        </a:lnSpc>
                        <a:spcAft>
                          <a:spcPts val="0"/>
                        </a:spcAft>
                      </a:pPr>
                      <a:r>
                        <a:rPr lang="en-US" sz="1200">
                          <a:effectLst/>
                        </a:rPr>
                        <a:t>Perlakuan</a:t>
                      </a:r>
                      <a:endParaRPr lang="en-US" sz="1200">
                        <a:effectLst/>
                        <a:latin typeface="Times New Roman"/>
                        <a:ea typeface="Calibri"/>
                      </a:endParaRPr>
                    </a:p>
                  </a:txBody>
                  <a:tcPr marL="68580" marR="68580" marT="0" marB="0" anchor="ctr"/>
                </a:tc>
                <a:tc>
                  <a:txBody>
                    <a:bodyPr/>
                    <a:lstStyle/>
                    <a:p>
                      <a:pPr algn="ctr">
                        <a:lnSpc>
                          <a:spcPct val="150000"/>
                        </a:lnSpc>
                        <a:spcAft>
                          <a:spcPts val="0"/>
                        </a:spcAft>
                      </a:pPr>
                      <a:r>
                        <a:rPr lang="en-US" sz="1200">
                          <a:effectLst/>
                        </a:rPr>
                        <a:t>Rerata Kecepatan Tumbuh </a:t>
                      </a:r>
                      <a:endParaRPr lang="en-US" sz="1200">
                        <a:effectLst/>
                        <a:latin typeface="Times New Roman"/>
                        <a:ea typeface="Calibri"/>
                      </a:endParaRPr>
                    </a:p>
                  </a:txBody>
                  <a:tcPr marL="68580" marR="68580" marT="0" marB="0" anchor="ctr"/>
                </a:tc>
              </a:tr>
              <a:tr h="299436">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15,52 a</a:t>
                      </a:r>
                      <a:endParaRPr lang="en-US" sz="1200">
                        <a:effectLst/>
                        <a:latin typeface="Times New Roman"/>
                        <a:ea typeface="Calibri"/>
                      </a:endParaRPr>
                    </a:p>
                  </a:txBody>
                  <a:tcPr marL="68580" marR="68580" marT="0" marB="0" anchor="b"/>
                </a:tc>
              </a:tr>
              <a:tr h="299436">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15,85 a</a:t>
                      </a:r>
                      <a:endParaRPr lang="en-US" sz="1200">
                        <a:effectLst/>
                        <a:latin typeface="Times New Roman"/>
                        <a:ea typeface="Calibri"/>
                      </a:endParaRPr>
                    </a:p>
                  </a:txBody>
                  <a:tcPr marL="68580" marR="68580" marT="0" marB="0" anchor="b"/>
                </a:tc>
              </a:tr>
              <a:tr h="299436">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15,88 a</a:t>
                      </a:r>
                      <a:endParaRPr lang="en-US" sz="1200">
                        <a:effectLst/>
                        <a:latin typeface="Times New Roman"/>
                        <a:ea typeface="Calibri"/>
                      </a:endParaRPr>
                    </a:p>
                  </a:txBody>
                  <a:tcPr marL="68580" marR="68580" marT="0" marB="0" anchor="b"/>
                </a:tc>
              </a:tr>
              <a:tr h="299436">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16,25 a</a:t>
                      </a:r>
                      <a:endParaRPr lang="en-US" sz="1200">
                        <a:effectLst/>
                        <a:latin typeface="Times New Roman"/>
                        <a:ea typeface="Calibri"/>
                      </a:endParaRPr>
                    </a:p>
                  </a:txBody>
                  <a:tcPr marL="68580" marR="68580" marT="0" marB="0" anchor="b"/>
                </a:tc>
              </a:tr>
              <a:tr h="299436">
                <a:tc>
                  <a:txBody>
                    <a:bodyPr/>
                    <a:lstStyle/>
                    <a:p>
                      <a:pPr algn="ctr">
                        <a:lnSpc>
                          <a:spcPct val="150000"/>
                        </a:lnSpc>
                        <a:spcAft>
                          <a:spcPts val="0"/>
                        </a:spcAft>
                      </a:pPr>
                      <a:r>
                        <a:rPr lang="en-US" sz="1200">
                          <a:effectLst/>
                        </a:rPr>
                        <a:t>J</a:t>
                      </a:r>
                      <a:r>
                        <a:rPr lang="en-US" sz="1200" baseline="-25000">
                          <a:effectLst/>
                        </a:rPr>
                        <a:t>2</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16,55 a</a:t>
                      </a:r>
                      <a:endParaRPr lang="en-US" sz="1200">
                        <a:effectLst/>
                        <a:latin typeface="Times New Roman"/>
                        <a:ea typeface="Calibri"/>
                      </a:endParaRPr>
                    </a:p>
                  </a:txBody>
                  <a:tcPr marL="68580" marR="68580" marT="0" marB="0" anchor="b"/>
                </a:tc>
              </a:tr>
              <a:tr h="299436">
                <a:tc>
                  <a:txBody>
                    <a:bodyPr/>
                    <a:lstStyle/>
                    <a:p>
                      <a:pPr algn="ctr">
                        <a:lnSpc>
                          <a:spcPct val="150000"/>
                        </a:lnSpc>
                        <a:spcAft>
                          <a:spcPts val="0"/>
                        </a:spcAft>
                      </a:pPr>
                      <a:r>
                        <a:rPr lang="en-US" sz="1200">
                          <a:effectLst/>
                        </a:rPr>
                        <a:t>J</a:t>
                      </a:r>
                      <a:r>
                        <a:rPr lang="en-US" sz="1200" baseline="-25000">
                          <a:effectLst/>
                        </a:rPr>
                        <a:t>1</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 16,82 ab</a:t>
                      </a:r>
                      <a:endParaRPr lang="en-US" sz="1200">
                        <a:effectLst/>
                        <a:latin typeface="Times New Roman"/>
                        <a:ea typeface="Calibri"/>
                      </a:endParaRPr>
                    </a:p>
                  </a:txBody>
                  <a:tcPr marL="68580" marR="68580" marT="0" marB="0" anchor="b"/>
                </a:tc>
              </a:tr>
              <a:tr h="299436">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1</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18,13 b</a:t>
                      </a:r>
                      <a:endParaRPr lang="en-US" sz="1200">
                        <a:effectLst/>
                        <a:latin typeface="Times New Roman"/>
                        <a:ea typeface="Calibri"/>
                      </a:endParaRPr>
                    </a:p>
                  </a:txBody>
                  <a:tcPr marL="68580" marR="68580" marT="0" marB="0" anchor="b"/>
                </a:tc>
              </a:tr>
              <a:tr h="299436">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3</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a:effectLst/>
                        </a:rPr>
                        <a:t>18,91 b</a:t>
                      </a:r>
                      <a:endParaRPr lang="en-US" sz="1200">
                        <a:effectLst/>
                        <a:latin typeface="Times New Roman"/>
                        <a:ea typeface="Calibri"/>
                      </a:endParaRPr>
                    </a:p>
                  </a:txBody>
                  <a:tcPr marL="68580" marR="68580" marT="0" marB="0" anchor="b"/>
                </a:tc>
              </a:tr>
              <a:tr h="299436">
                <a:tc>
                  <a:txBody>
                    <a:bodyPr/>
                    <a:lstStyle/>
                    <a:p>
                      <a:pPr algn="ctr">
                        <a:lnSpc>
                          <a:spcPct val="150000"/>
                        </a:lnSpc>
                        <a:spcAft>
                          <a:spcPts val="0"/>
                        </a:spcAft>
                      </a:pPr>
                      <a:r>
                        <a:rPr lang="en-US" sz="1200">
                          <a:effectLst/>
                        </a:rPr>
                        <a:t>J</a:t>
                      </a:r>
                      <a:r>
                        <a:rPr lang="en-US" sz="1200" baseline="-25000">
                          <a:effectLst/>
                        </a:rPr>
                        <a:t>3</a:t>
                      </a:r>
                      <a:r>
                        <a:rPr lang="en-US" sz="1200">
                          <a:effectLst/>
                        </a:rPr>
                        <a:t>B</a:t>
                      </a:r>
                      <a:r>
                        <a:rPr lang="en-US" sz="1200" baseline="-25000">
                          <a:effectLst/>
                        </a:rPr>
                        <a:t>2</a:t>
                      </a:r>
                      <a:endParaRPr lang="en-US" sz="1200">
                        <a:effectLst/>
                        <a:latin typeface="Times New Roman"/>
                        <a:ea typeface="Calibri"/>
                      </a:endParaRPr>
                    </a:p>
                  </a:txBody>
                  <a:tcPr marL="68580" marR="68580" marT="0" marB="0" anchor="b"/>
                </a:tc>
                <a:tc>
                  <a:txBody>
                    <a:bodyPr/>
                    <a:lstStyle/>
                    <a:p>
                      <a:pPr algn="ctr">
                        <a:lnSpc>
                          <a:spcPct val="150000"/>
                        </a:lnSpc>
                        <a:spcAft>
                          <a:spcPts val="0"/>
                        </a:spcAft>
                      </a:pPr>
                      <a:r>
                        <a:rPr lang="en-US" sz="1200" dirty="0">
                          <a:effectLst/>
                        </a:rPr>
                        <a:t>21,41 c</a:t>
                      </a:r>
                      <a:endParaRPr lang="en-US" sz="1200" dirty="0">
                        <a:effectLst/>
                        <a:latin typeface="Times New Roman"/>
                        <a:ea typeface="Calibri"/>
                      </a:endParaRPr>
                    </a:p>
                  </a:txBody>
                  <a:tcPr marL="68580" marR="68580" marT="0" marB="0" anchor="b"/>
                </a:tc>
              </a:tr>
            </a:tbl>
          </a:graphicData>
        </a:graphic>
      </p:graphicFrame>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4">
            <a:extLst>
              <a:ext uri="{FF2B5EF4-FFF2-40B4-BE49-F238E27FC236}">
                <a16:creationId xmlns="" xmlns:a16="http://schemas.microsoft.com/office/drawing/2014/main" id="{E67D0374-5C8F-4494-AC2E-787C5D1907CF}"/>
              </a:ext>
            </a:extLst>
          </p:cNvPr>
          <p:cNvSpPr/>
          <p:nvPr/>
        </p:nvSpPr>
        <p:spPr>
          <a:xfrm flipH="1">
            <a:off x="0" y="2566364"/>
            <a:ext cx="12192000" cy="461820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1098010 h 2234479"/>
              <a:gd name="connsiteX1" fmla="*/ 1478605 w 12192000"/>
              <a:gd name="connsiteY1" fmla="*/ 796366 h 2234479"/>
              <a:gd name="connsiteX2" fmla="*/ 3547759 w 12192000"/>
              <a:gd name="connsiteY2" fmla="*/ 592 h 2234479"/>
              <a:gd name="connsiteX3" fmla="*/ 6770451 w 12192000"/>
              <a:gd name="connsiteY3" fmla="*/ 983090 h 2234479"/>
              <a:gd name="connsiteX4" fmla="*/ 10204315 w 12192000"/>
              <a:gd name="connsiteY4" fmla="*/ 1364613 h 2234479"/>
              <a:gd name="connsiteX5" fmla="*/ 12182273 w 12192000"/>
              <a:gd name="connsiteY5" fmla="*/ 1784700 h 2234479"/>
              <a:gd name="connsiteX6" fmla="*/ 12192000 w 12192000"/>
              <a:gd name="connsiteY6" fmla="*/ 2234479 h 2234479"/>
              <a:gd name="connsiteX7" fmla="*/ 0 w 12192000"/>
              <a:gd name="connsiteY7" fmla="*/ 2234479 h 2234479"/>
              <a:gd name="connsiteX8" fmla="*/ 0 w 12192000"/>
              <a:gd name="connsiteY8" fmla="*/ 1098010 h 2234479"/>
              <a:gd name="connsiteX0" fmla="*/ 0 w 12192000"/>
              <a:gd name="connsiteY0" fmla="*/ 1098019 h 2234488"/>
              <a:gd name="connsiteX1" fmla="*/ 1373830 w 12192000"/>
              <a:gd name="connsiteY1" fmla="*/ 787158 h 2234488"/>
              <a:gd name="connsiteX2" fmla="*/ 3547759 w 12192000"/>
              <a:gd name="connsiteY2" fmla="*/ 601 h 2234488"/>
              <a:gd name="connsiteX3" fmla="*/ 6770451 w 12192000"/>
              <a:gd name="connsiteY3" fmla="*/ 983099 h 2234488"/>
              <a:gd name="connsiteX4" fmla="*/ 10204315 w 12192000"/>
              <a:gd name="connsiteY4" fmla="*/ 1364622 h 2234488"/>
              <a:gd name="connsiteX5" fmla="*/ 12182273 w 12192000"/>
              <a:gd name="connsiteY5" fmla="*/ 1784709 h 2234488"/>
              <a:gd name="connsiteX6" fmla="*/ 12192000 w 12192000"/>
              <a:gd name="connsiteY6" fmla="*/ 2234488 h 2234488"/>
              <a:gd name="connsiteX7" fmla="*/ 0 w 12192000"/>
              <a:gd name="connsiteY7" fmla="*/ 2234488 h 2234488"/>
              <a:gd name="connsiteX8" fmla="*/ 0 w 12192000"/>
              <a:gd name="connsiteY8" fmla="*/ 1098019 h 2234488"/>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34505">
                <a:moveTo>
                  <a:pt x="0" y="1098036"/>
                </a:moveTo>
                <a:cubicBezTo>
                  <a:pt x="418289" y="1099333"/>
                  <a:pt x="786969" y="983835"/>
                  <a:pt x="1373830" y="787175"/>
                </a:cubicBezTo>
                <a:cubicBezTo>
                  <a:pt x="1974648" y="585838"/>
                  <a:pt x="2296133" y="-22080"/>
                  <a:pt x="3547759" y="618"/>
                </a:cubicBezTo>
                <a:cubicBezTo>
                  <a:pt x="4604831" y="55435"/>
                  <a:pt x="5542334" y="926296"/>
                  <a:pt x="6770451" y="983116"/>
                </a:cubicBezTo>
                <a:cubicBezTo>
                  <a:pt x="7652426" y="1028512"/>
                  <a:pt x="9322340" y="1319243"/>
                  <a:pt x="10204315" y="1364639"/>
                </a:cubicBezTo>
                <a:lnTo>
                  <a:pt x="12182273" y="1784726"/>
                </a:lnTo>
                <a:lnTo>
                  <a:pt x="12192000" y="2234505"/>
                </a:lnTo>
                <a:lnTo>
                  <a:pt x="0" y="2234505"/>
                </a:lnTo>
                <a:lnTo>
                  <a:pt x="0" y="1098036"/>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직사각형 14">
            <a:extLst>
              <a:ext uri="{FF2B5EF4-FFF2-40B4-BE49-F238E27FC236}">
                <a16:creationId xmlns="" xmlns:a16="http://schemas.microsoft.com/office/drawing/2014/main" id="{60E22826-EFB7-4B04-AF0C-757A816E759C}"/>
              </a:ext>
            </a:extLst>
          </p:cNvPr>
          <p:cNvSpPr/>
          <p:nvPr/>
        </p:nvSpPr>
        <p:spPr>
          <a:xfrm flipH="1">
            <a:off x="0" y="4312685"/>
            <a:ext cx="12192000" cy="254531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 name="connsiteX0" fmla="*/ 0 w 12192000"/>
              <a:gd name="connsiteY0" fmla="*/ 1294558 h 2214944"/>
              <a:gd name="connsiteX1" fmla="*/ 2354093 w 12192000"/>
              <a:gd name="connsiteY1" fmla="*/ 1017102 h 2214944"/>
              <a:gd name="connsiteX2" fmla="*/ 5710136 w 12192000"/>
              <a:gd name="connsiteY2" fmla="*/ 212672 h 2214944"/>
              <a:gd name="connsiteX3" fmla="*/ 7500025 w 12192000"/>
              <a:gd name="connsiteY3" fmla="*/ 499112 h 2214944"/>
              <a:gd name="connsiteX4" fmla="*/ 9751167 w 12192000"/>
              <a:gd name="connsiteY4" fmla="*/ 0 h 2214944"/>
              <a:gd name="connsiteX5" fmla="*/ 12192000 w 12192000"/>
              <a:gd name="connsiteY5" fmla="*/ 1078475 h 2214944"/>
              <a:gd name="connsiteX6" fmla="*/ 12192000 w 12192000"/>
              <a:gd name="connsiteY6" fmla="*/ 2214944 h 2214944"/>
              <a:gd name="connsiteX7" fmla="*/ 0 w 12192000"/>
              <a:gd name="connsiteY7" fmla="*/ 2214944 h 2214944"/>
              <a:gd name="connsiteX8" fmla="*/ 0 w 12192000"/>
              <a:gd name="connsiteY8" fmla="*/ 1294558 h 22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14944">
                <a:moveTo>
                  <a:pt x="0" y="1294558"/>
                </a:moveTo>
                <a:cubicBezTo>
                  <a:pt x="418289" y="1295855"/>
                  <a:pt x="1935804" y="1015805"/>
                  <a:pt x="2354093" y="1017102"/>
                </a:cubicBezTo>
                <a:cubicBezTo>
                  <a:pt x="3605719" y="1039800"/>
                  <a:pt x="4458510" y="189974"/>
                  <a:pt x="5710136" y="212672"/>
                </a:cubicBezTo>
                <a:cubicBezTo>
                  <a:pt x="6747753" y="329404"/>
                  <a:pt x="6462408" y="382380"/>
                  <a:pt x="7500025" y="499112"/>
                </a:cubicBezTo>
                <a:cubicBezTo>
                  <a:pt x="8382000" y="544508"/>
                  <a:pt x="8888647" y="26632"/>
                  <a:pt x="9751167" y="0"/>
                </a:cubicBezTo>
                <a:cubicBezTo>
                  <a:pt x="10498035" y="21741"/>
                  <a:pt x="11659140" y="728607"/>
                  <a:pt x="12192000" y="1078475"/>
                </a:cubicBezTo>
                <a:lnTo>
                  <a:pt x="12192000" y="2214944"/>
                </a:lnTo>
                <a:lnTo>
                  <a:pt x="0" y="2214944"/>
                </a:lnTo>
                <a:lnTo>
                  <a:pt x="0" y="129455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53">
            <a:extLst>
              <a:ext uri="{FF2B5EF4-FFF2-40B4-BE49-F238E27FC236}">
                <a16:creationId xmlns="" xmlns:a16="http://schemas.microsoft.com/office/drawing/2014/main" id="{C8B8C67E-D154-474C-B166-841BC5B05F79}"/>
              </a:ext>
            </a:extLst>
          </p:cNvPr>
          <p:cNvGrpSpPr/>
          <p:nvPr/>
        </p:nvGrpSpPr>
        <p:grpSpPr>
          <a:xfrm>
            <a:off x="6098324" y="4234521"/>
            <a:ext cx="672277" cy="1316148"/>
            <a:chOff x="4070350" y="60326"/>
            <a:chExt cx="450850" cy="882650"/>
          </a:xfrm>
          <a:solidFill>
            <a:schemeClr val="accent1">
              <a:lumMod val="40000"/>
              <a:lumOff val="60000"/>
            </a:schemeClr>
          </a:solidFill>
        </p:grpSpPr>
        <p:sp>
          <p:nvSpPr>
            <p:cNvPr id="6" name="Rectangle 19">
              <a:extLst>
                <a:ext uri="{FF2B5EF4-FFF2-40B4-BE49-F238E27FC236}">
                  <a16:creationId xmlns="" xmlns:a16="http://schemas.microsoft.com/office/drawing/2014/main" id="{0C08423D-6570-4641-9567-44AF60024585}"/>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20">
              <a:extLst>
                <a:ext uri="{FF2B5EF4-FFF2-40B4-BE49-F238E27FC236}">
                  <a16:creationId xmlns="" xmlns:a16="http://schemas.microsoft.com/office/drawing/2014/main" id="{6D994477-CD55-47F9-8577-FB713276A995}"/>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21">
              <a:extLst>
                <a:ext uri="{FF2B5EF4-FFF2-40B4-BE49-F238E27FC236}">
                  <a16:creationId xmlns="" xmlns:a16="http://schemas.microsoft.com/office/drawing/2014/main" id="{3A2338B4-B5CF-456E-9458-3769DDB36A09}"/>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 name="그룹 57">
            <a:extLst>
              <a:ext uri="{FF2B5EF4-FFF2-40B4-BE49-F238E27FC236}">
                <a16:creationId xmlns="" xmlns:a16="http://schemas.microsoft.com/office/drawing/2014/main" id="{AE068FB1-4E69-47A0-AEC3-B5B85B80E752}"/>
              </a:ext>
            </a:extLst>
          </p:cNvPr>
          <p:cNvGrpSpPr/>
          <p:nvPr/>
        </p:nvGrpSpPr>
        <p:grpSpPr>
          <a:xfrm>
            <a:off x="10782462" y="4665663"/>
            <a:ext cx="1228563" cy="1335087"/>
            <a:chOff x="7986713" y="1112838"/>
            <a:chExt cx="823913" cy="895351"/>
          </a:xfrm>
          <a:solidFill>
            <a:schemeClr val="accent1">
              <a:lumMod val="40000"/>
              <a:lumOff val="60000"/>
            </a:schemeClr>
          </a:solidFill>
        </p:grpSpPr>
        <p:sp>
          <p:nvSpPr>
            <p:cNvPr id="10" name="Freeform 22">
              <a:extLst>
                <a:ext uri="{FF2B5EF4-FFF2-40B4-BE49-F238E27FC236}">
                  <a16:creationId xmlns="" xmlns:a16="http://schemas.microsoft.com/office/drawing/2014/main" id="{02B8D344-B1C1-45F5-A782-5F3E1E9B7AE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Oval 23">
              <a:extLst>
                <a:ext uri="{FF2B5EF4-FFF2-40B4-BE49-F238E27FC236}">
                  <a16:creationId xmlns="" xmlns:a16="http://schemas.microsoft.com/office/drawing/2014/main" id="{CEB5DB48-9EBF-4F16-8F32-121EA2B6B2C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4">
              <a:extLst>
                <a:ext uri="{FF2B5EF4-FFF2-40B4-BE49-F238E27FC236}">
                  <a16:creationId xmlns="" xmlns:a16="http://schemas.microsoft.com/office/drawing/2014/main" id="{BDF8B885-3D44-4D6C-B4F6-E1C3E1FA60AD}"/>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Oval 25">
              <a:extLst>
                <a:ext uri="{FF2B5EF4-FFF2-40B4-BE49-F238E27FC236}">
                  <a16:creationId xmlns="" xmlns:a16="http://schemas.microsoft.com/office/drawing/2014/main" id="{DC306C64-3FA0-4E07-B574-FC41CCDA7617}"/>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Oval 26">
              <a:extLst>
                <a:ext uri="{FF2B5EF4-FFF2-40B4-BE49-F238E27FC236}">
                  <a16:creationId xmlns="" xmlns:a16="http://schemas.microsoft.com/office/drawing/2014/main" id="{8BDC8C93-EB04-4BE8-A0BD-2B1C9AF91A2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 name="그룹 63">
            <a:extLst>
              <a:ext uri="{FF2B5EF4-FFF2-40B4-BE49-F238E27FC236}">
                <a16:creationId xmlns="" xmlns:a16="http://schemas.microsoft.com/office/drawing/2014/main" id="{2A6C82EA-F420-4199-8202-A9E005E1D774}"/>
              </a:ext>
            </a:extLst>
          </p:cNvPr>
          <p:cNvGrpSpPr/>
          <p:nvPr/>
        </p:nvGrpSpPr>
        <p:grpSpPr>
          <a:xfrm rot="20923597">
            <a:off x="4445812" y="5572272"/>
            <a:ext cx="485852" cy="262646"/>
            <a:chOff x="9777413" y="344488"/>
            <a:chExt cx="919163" cy="496888"/>
          </a:xfrm>
          <a:solidFill>
            <a:schemeClr val="accent1">
              <a:lumMod val="40000"/>
              <a:lumOff val="60000"/>
            </a:schemeClr>
          </a:solidFill>
        </p:grpSpPr>
        <p:sp>
          <p:nvSpPr>
            <p:cNvPr id="16" name="Freeform 27">
              <a:extLst>
                <a:ext uri="{FF2B5EF4-FFF2-40B4-BE49-F238E27FC236}">
                  <a16:creationId xmlns="" xmlns:a16="http://schemas.microsoft.com/office/drawing/2014/main" id="{40D74967-2CDD-4FB1-89F0-D42B04DDF8C2}"/>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28">
              <a:extLst>
                <a:ext uri="{FF2B5EF4-FFF2-40B4-BE49-F238E27FC236}">
                  <a16:creationId xmlns="" xmlns:a16="http://schemas.microsoft.com/office/drawing/2014/main" id="{CDF98136-08D2-4B67-8211-92F2781E688A}"/>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5" name="그룹 66">
            <a:extLst>
              <a:ext uri="{FF2B5EF4-FFF2-40B4-BE49-F238E27FC236}">
                <a16:creationId xmlns="" xmlns:a16="http://schemas.microsoft.com/office/drawing/2014/main" id="{B0927F69-B6B9-4980-9E57-28AE7A49AED7}"/>
              </a:ext>
            </a:extLst>
          </p:cNvPr>
          <p:cNvGrpSpPr/>
          <p:nvPr/>
        </p:nvGrpSpPr>
        <p:grpSpPr>
          <a:xfrm>
            <a:off x="9499889" y="5639114"/>
            <a:ext cx="485280" cy="279143"/>
            <a:chOff x="7121525" y="190501"/>
            <a:chExt cx="896938" cy="515937"/>
          </a:xfrm>
          <a:solidFill>
            <a:schemeClr val="accent1">
              <a:lumMod val="40000"/>
              <a:lumOff val="60000"/>
            </a:schemeClr>
          </a:solidFill>
        </p:grpSpPr>
        <p:sp>
          <p:nvSpPr>
            <p:cNvPr id="19" name="Freeform 41">
              <a:extLst>
                <a:ext uri="{FF2B5EF4-FFF2-40B4-BE49-F238E27FC236}">
                  <a16:creationId xmlns="" xmlns:a16="http://schemas.microsoft.com/office/drawing/2014/main" id="{7534BB6D-33CB-4E64-8FF3-3BD04B6D69B6}"/>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42">
              <a:extLst>
                <a:ext uri="{FF2B5EF4-FFF2-40B4-BE49-F238E27FC236}">
                  <a16:creationId xmlns="" xmlns:a16="http://schemas.microsoft.com/office/drawing/2014/main" id="{755F1794-FC2E-4911-8C25-C17EED55E47B}"/>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69">
            <a:extLst>
              <a:ext uri="{FF2B5EF4-FFF2-40B4-BE49-F238E27FC236}">
                <a16:creationId xmlns="" xmlns:a16="http://schemas.microsoft.com/office/drawing/2014/main" id="{B158859C-73C3-461B-92B2-0401777E13BF}"/>
              </a:ext>
            </a:extLst>
          </p:cNvPr>
          <p:cNvGrpSpPr/>
          <p:nvPr/>
        </p:nvGrpSpPr>
        <p:grpSpPr>
          <a:xfrm>
            <a:off x="9903311" y="4535846"/>
            <a:ext cx="921759" cy="1460837"/>
            <a:chOff x="4979988" y="223838"/>
            <a:chExt cx="439738" cy="696913"/>
          </a:xfrm>
          <a:solidFill>
            <a:schemeClr val="accent1">
              <a:lumMod val="40000"/>
              <a:lumOff val="60000"/>
            </a:schemeClr>
          </a:solidFill>
        </p:grpSpPr>
        <p:sp>
          <p:nvSpPr>
            <p:cNvPr id="22" name="Rectangle 43">
              <a:extLst>
                <a:ext uri="{FF2B5EF4-FFF2-40B4-BE49-F238E27FC236}">
                  <a16:creationId xmlns="" xmlns:a16="http://schemas.microsoft.com/office/drawing/2014/main" id="{C6754083-994C-4C32-8433-44DEBA2987B7}"/>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44">
              <a:extLst>
                <a:ext uri="{FF2B5EF4-FFF2-40B4-BE49-F238E27FC236}">
                  <a16:creationId xmlns="" xmlns:a16="http://schemas.microsoft.com/office/drawing/2014/main" id="{BD76D746-EDC2-4D57-82F6-9DBF65D9FAFE}"/>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45">
              <a:extLst>
                <a:ext uri="{FF2B5EF4-FFF2-40B4-BE49-F238E27FC236}">
                  <a16:creationId xmlns="" xmlns:a16="http://schemas.microsoft.com/office/drawing/2014/main" id="{FAE70D69-CAB9-4E21-BAFF-FEA3540EB86A}"/>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1" name="그룹 73">
            <a:extLst>
              <a:ext uri="{FF2B5EF4-FFF2-40B4-BE49-F238E27FC236}">
                <a16:creationId xmlns="" xmlns:a16="http://schemas.microsoft.com/office/drawing/2014/main" id="{03A00E83-FC5E-4FCE-9D97-A86937A2D544}"/>
              </a:ext>
            </a:extLst>
          </p:cNvPr>
          <p:cNvGrpSpPr/>
          <p:nvPr/>
        </p:nvGrpSpPr>
        <p:grpSpPr>
          <a:xfrm>
            <a:off x="7510088" y="4571639"/>
            <a:ext cx="663992" cy="955675"/>
            <a:chOff x="5413375" y="214313"/>
            <a:chExt cx="444500" cy="639763"/>
          </a:xfrm>
          <a:solidFill>
            <a:schemeClr val="accent1">
              <a:lumMod val="40000"/>
              <a:lumOff val="60000"/>
            </a:schemeClr>
          </a:solidFill>
        </p:grpSpPr>
        <p:sp>
          <p:nvSpPr>
            <p:cNvPr id="26" name="Rectangle 49">
              <a:extLst>
                <a:ext uri="{FF2B5EF4-FFF2-40B4-BE49-F238E27FC236}">
                  <a16:creationId xmlns="" xmlns:a16="http://schemas.microsoft.com/office/drawing/2014/main" id="{7048C9D9-6DF5-4D4D-B941-F32BFA77A186}"/>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50">
              <a:extLst>
                <a:ext uri="{FF2B5EF4-FFF2-40B4-BE49-F238E27FC236}">
                  <a16:creationId xmlns="" xmlns:a16="http://schemas.microsoft.com/office/drawing/2014/main" id="{5ABB3584-B030-4120-AAD3-6B5F8CE8223D}"/>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51">
              <a:extLst>
                <a:ext uri="{FF2B5EF4-FFF2-40B4-BE49-F238E27FC236}">
                  <a16:creationId xmlns="" xmlns:a16="http://schemas.microsoft.com/office/drawing/2014/main" id="{1FFF67AB-39FF-4995-9FE9-38317DB30BAE}"/>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그룹 77">
            <a:extLst>
              <a:ext uri="{FF2B5EF4-FFF2-40B4-BE49-F238E27FC236}">
                <a16:creationId xmlns="" xmlns:a16="http://schemas.microsoft.com/office/drawing/2014/main" id="{6BED55CA-20BE-4696-884C-61E8FE50A1C9}"/>
              </a:ext>
            </a:extLst>
          </p:cNvPr>
          <p:cNvGrpSpPr/>
          <p:nvPr/>
        </p:nvGrpSpPr>
        <p:grpSpPr>
          <a:xfrm>
            <a:off x="3306592" y="4383361"/>
            <a:ext cx="705418" cy="1550499"/>
            <a:chOff x="7313613" y="874713"/>
            <a:chExt cx="473075" cy="1039813"/>
          </a:xfrm>
          <a:solidFill>
            <a:schemeClr val="accent1">
              <a:lumMod val="40000"/>
              <a:lumOff val="60000"/>
            </a:schemeClr>
          </a:solidFill>
        </p:grpSpPr>
        <p:sp>
          <p:nvSpPr>
            <p:cNvPr id="30" name="Rectangle 68">
              <a:extLst>
                <a:ext uri="{FF2B5EF4-FFF2-40B4-BE49-F238E27FC236}">
                  <a16:creationId xmlns="" xmlns:a16="http://schemas.microsoft.com/office/drawing/2014/main" id="{638FD28A-DD81-4034-ACF5-E7AD587B5ECF}"/>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69">
              <a:extLst>
                <a:ext uri="{FF2B5EF4-FFF2-40B4-BE49-F238E27FC236}">
                  <a16:creationId xmlns="" xmlns:a16="http://schemas.microsoft.com/office/drawing/2014/main" id="{70B8F23E-274E-49FD-B318-1D2DD545A65E}"/>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
              <a:extLst>
                <a:ext uri="{FF2B5EF4-FFF2-40B4-BE49-F238E27FC236}">
                  <a16:creationId xmlns="" xmlns:a16="http://schemas.microsoft.com/office/drawing/2014/main" id="{F132DFD9-3C41-4349-83E8-E92A61BE9596}"/>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9" name="그룹 81">
            <a:extLst>
              <a:ext uri="{FF2B5EF4-FFF2-40B4-BE49-F238E27FC236}">
                <a16:creationId xmlns="" xmlns:a16="http://schemas.microsoft.com/office/drawing/2014/main" id="{26E90B53-52E0-4C39-A54B-7ED874D0A4B8}"/>
              </a:ext>
            </a:extLst>
          </p:cNvPr>
          <p:cNvGrpSpPr/>
          <p:nvPr/>
        </p:nvGrpSpPr>
        <p:grpSpPr>
          <a:xfrm>
            <a:off x="2593919" y="4943507"/>
            <a:ext cx="638764" cy="919365"/>
            <a:chOff x="5413375" y="214313"/>
            <a:chExt cx="444500" cy="639763"/>
          </a:xfrm>
          <a:solidFill>
            <a:schemeClr val="accent1">
              <a:lumMod val="40000"/>
              <a:lumOff val="60000"/>
            </a:schemeClr>
          </a:solidFill>
        </p:grpSpPr>
        <p:sp>
          <p:nvSpPr>
            <p:cNvPr id="34" name="Rectangle 49">
              <a:extLst>
                <a:ext uri="{FF2B5EF4-FFF2-40B4-BE49-F238E27FC236}">
                  <a16:creationId xmlns="" xmlns:a16="http://schemas.microsoft.com/office/drawing/2014/main" id="{A9B3948D-0986-4DFE-8234-5900647FF928}"/>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50">
              <a:extLst>
                <a:ext uri="{FF2B5EF4-FFF2-40B4-BE49-F238E27FC236}">
                  <a16:creationId xmlns="" xmlns:a16="http://schemas.microsoft.com/office/drawing/2014/main" id="{B4A88EB7-F40D-4E14-9DF0-9B4FA4FFCE75}"/>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51">
              <a:extLst>
                <a:ext uri="{FF2B5EF4-FFF2-40B4-BE49-F238E27FC236}">
                  <a16:creationId xmlns="" xmlns:a16="http://schemas.microsoft.com/office/drawing/2014/main" id="{17BB6E62-866C-4DFE-9F54-CA75A03620EC}"/>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85">
            <a:extLst>
              <a:ext uri="{FF2B5EF4-FFF2-40B4-BE49-F238E27FC236}">
                <a16:creationId xmlns="" xmlns:a16="http://schemas.microsoft.com/office/drawing/2014/main" id="{86E0C5ED-3811-4D35-8BA0-ACC605C1CDD9}"/>
              </a:ext>
            </a:extLst>
          </p:cNvPr>
          <p:cNvGrpSpPr/>
          <p:nvPr/>
        </p:nvGrpSpPr>
        <p:grpSpPr>
          <a:xfrm>
            <a:off x="569292" y="5221910"/>
            <a:ext cx="323970" cy="634252"/>
            <a:chOff x="4070350" y="60326"/>
            <a:chExt cx="450850" cy="882650"/>
          </a:xfrm>
          <a:solidFill>
            <a:schemeClr val="accent1">
              <a:lumMod val="40000"/>
              <a:lumOff val="60000"/>
            </a:schemeClr>
          </a:solidFill>
        </p:grpSpPr>
        <p:sp>
          <p:nvSpPr>
            <p:cNvPr id="38" name="Rectangle 19">
              <a:extLst>
                <a:ext uri="{FF2B5EF4-FFF2-40B4-BE49-F238E27FC236}">
                  <a16:creationId xmlns="" xmlns:a16="http://schemas.microsoft.com/office/drawing/2014/main" id="{DD2490C8-E687-42F4-AA7D-977572F20A72}"/>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20">
              <a:extLst>
                <a:ext uri="{FF2B5EF4-FFF2-40B4-BE49-F238E27FC236}">
                  <a16:creationId xmlns="" xmlns:a16="http://schemas.microsoft.com/office/drawing/2014/main" id="{5D6204CF-AFA5-4017-9A1C-205B8F1977FA}"/>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21">
              <a:extLst>
                <a:ext uri="{FF2B5EF4-FFF2-40B4-BE49-F238E27FC236}">
                  <a16:creationId xmlns="" xmlns:a16="http://schemas.microsoft.com/office/drawing/2014/main" id="{12A6FA7C-ABAE-4D11-B67C-91E7905A4B87}"/>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7" name="그룹 89">
            <a:extLst>
              <a:ext uri="{FF2B5EF4-FFF2-40B4-BE49-F238E27FC236}">
                <a16:creationId xmlns="" xmlns:a16="http://schemas.microsoft.com/office/drawing/2014/main" id="{AF19BCD4-2EE0-4D22-AD55-7868BF08E231}"/>
              </a:ext>
            </a:extLst>
          </p:cNvPr>
          <p:cNvGrpSpPr/>
          <p:nvPr/>
        </p:nvGrpSpPr>
        <p:grpSpPr>
          <a:xfrm>
            <a:off x="4834747" y="4744207"/>
            <a:ext cx="891001" cy="968256"/>
            <a:chOff x="7986713" y="1112838"/>
            <a:chExt cx="823913" cy="895351"/>
          </a:xfrm>
          <a:solidFill>
            <a:schemeClr val="accent1">
              <a:lumMod val="40000"/>
              <a:lumOff val="60000"/>
            </a:schemeClr>
          </a:solidFill>
        </p:grpSpPr>
        <p:sp>
          <p:nvSpPr>
            <p:cNvPr id="42" name="Freeform 22">
              <a:extLst>
                <a:ext uri="{FF2B5EF4-FFF2-40B4-BE49-F238E27FC236}">
                  <a16:creationId xmlns="" xmlns:a16="http://schemas.microsoft.com/office/drawing/2014/main" id="{F080C437-562B-429B-8C2A-DEE35F932256}"/>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Oval 23">
              <a:extLst>
                <a:ext uri="{FF2B5EF4-FFF2-40B4-BE49-F238E27FC236}">
                  <a16:creationId xmlns="" xmlns:a16="http://schemas.microsoft.com/office/drawing/2014/main" id="{6867F05A-3625-4EE5-BC60-4A21E0F48138}"/>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4">
              <a:extLst>
                <a:ext uri="{FF2B5EF4-FFF2-40B4-BE49-F238E27FC236}">
                  <a16:creationId xmlns="" xmlns:a16="http://schemas.microsoft.com/office/drawing/2014/main" id="{11FEDDCB-2659-449B-94A3-AFF5764114F7}"/>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Oval 25">
              <a:extLst>
                <a:ext uri="{FF2B5EF4-FFF2-40B4-BE49-F238E27FC236}">
                  <a16:creationId xmlns="" xmlns:a16="http://schemas.microsoft.com/office/drawing/2014/main" id="{127D1B94-C0F2-44DA-AC18-393411192FB2}"/>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Oval 26">
              <a:extLst>
                <a:ext uri="{FF2B5EF4-FFF2-40B4-BE49-F238E27FC236}">
                  <a16:creationId xmlns="" xmlns:a16="http://schemas.microsoft.com/office/drawing/2014/main" id="{AC7BB1D7-6182-49C1-A837-71184C23423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1" name="그룹 95">
            <a:extLst>
              <a:ext uri="{FF2B5EF4-FFF2-40B4-BE49-F238E27FC236}">
                <a16:creationId xmlns="" xmlns:a16="http://schemas.microsoft.com/office/drawing/2014/main" id="{2F656AB5-2D04-451C-9D92-C1BA1D3FF120}"/>
              </a:ext>
            </a:extLst>
          </p:cNvPr>
          <p:cNvGrpSpPr/>
          <p:nvPr/>
        </p:nvGrpSpPr>
        <p:grpSpPr>
          <a:xfrm>
            <a:off x="916082" y="5165858"/>
            <a:ext cx="536694" cy="583229"/>
            <a:chOff x="7986713" y="1112838"/>
            <a:chExt cx="823913" cy="895351"/>
          </a:xfrm>
          <a:solidFill>
            <a:schemeClr val="accent1">
              <a:lumMod val="40000"/>
              <a:lumOff val="60000"/>
            </a:schemeClr>
          </a:solidFill>
        </p:grpSpPr>
        <p:sp>
          <p:nvSpPr>
            <p:cNvPr id="48" name="Freeform 22">
              <a:extLst>
                <a:ext uri="{FF2B5EF4-FFF2-40B4-BE49-F238E27FC236}">
                  <a16:creationId xmlns="" xmlns:a16="http://schemas.microsoft.com/office/drawing/2014/main" id="{C906E5B4-C303-4F89-BA32-829785D363C2}"/>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Oval 23">
              <a:extLst>
                <a:ext uri="{FF2B5EF4-FFF2-40B4-BE49-F238E27FC236}">
                  <a16:creationId xmlns="" xmlns:a16="http://schemas.microsoft.com/office/drawing/2014/main" id="{7F61D45E-65B6-45F0-9FAB-65F899C6429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24">
              <a:extLst>
                <a:ext uri="{FF2B5EF4-FFF2-40B4-BE49-F238E27FC236}">
                  <a16:creationId xmlns="" xmlns:a16="http://schemas.microsoft.com/office/drawing/2014/main" id="{28159E6D-AC4C-451F-AD91-B5F9AD9BE44F}"/>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Oval 25">
              <a:extLst>
                <a:ext uri="{FF2B5EF4-FFF2-40B4-BE49-F238E27FC236}">
                  <a16:creationId xmlns="" xmlns:a16="http://schemas.microsoft.com/office/drawing/2014/main" id="{F306F638-940D-428E-A205-2890EA876170}"/>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Oval 26">
              <a:extLst>
                <a:ext uri="{FF2B5EF4-FFF2-40B4-BE49-F238E27FC236}">
                  <a16:creationId xmlns="" xmlns:a16="http://schemas.microsoft.com/office/drawing/2014/main" id="{9ED5CC7B-8A11-4B7B-A6EC-AB8FC862B0C4}"/>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101">
            <a:extLst>
              <a:ext uri="{FF2B5EF4-FFF2-40B4-BE49-F238E27FC236}">
                <a16:creationId xmlns="" xmlns:a16="http://schemas.microsoft.com/office/drawing/2014/main" id="{8C37FB4C-6DDB-4BCF-9725-5003D1147D47}"/>
              </a:ext>
            </a:extLst>
          </p:cNvPr>
          <p:cNvGrpSpPr/>
          <p:nvPr/>
        </p:nvGrpSpPr>
        <p:grpSpPr>
          <a:xfrm>
            <a:off x="3949414" y="5080305"/>
            <a:ext cx="526868" cy="834999"/>
            <a:chOff x="4979988" y="223838"/>
            <a:chExt cx="439738" cy="696913"/>
          </a:xfrm>
          <a:solidFill>
            <a:schemeClr val="accent1">
              <a:lumMod val="40000"/>
              <a:lumOff val="60000"/>
            </a:schemeClr>
          </a:solidFill>
        </p:grpSpPr>
        <p:sp>
          <p:nvSpPr>
            <p:cNvPr id="54" name="Rectangle 43">
              <a:extLst>
                <a:ext uri="{FF2B5EF4-FFF2-40B4-BE49-F238E27FC236}">
                  <a16:creationId xmlns="" xmlns:a16="http://schemas.microsoft.com/office/drawing/2014/main" id="{80762300-FB5F-446C-942A-1B5199BCCCF5}"/>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44">
              <a:extLst>
                <a:ext uri="{FF2B5EF4-FFF2-40B4-BE49-F238E27FC236}">
                  <a16:creationId xmlns="" xmlns:a16="http://schemas.microsoft.com/office/drawing/2014/main" id="{48D5BFB7-4EBA-4A14-BDC1-C3AB915421A4}"/>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45">
              <a:extLst>
                <a:ext uri="{FF2B5EF4-FFF2-40B4-BE49-F238E27FC236}">
                  <a16:creationId xmlns="" xmlns:a16="http://schemas.microsoft.com/office/drawing/2014/main" id="{3C871FFE-DCEC-4D91-8736-D5292212D558}"/>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3" name="그룹 105">
            <a:extLst>
              <a:ext uri="{FF2B5EF4-FFF2-40B4-BE49-F238E27FC236}">
                <a16:creationId xmlns="" xmlns:a16="http://schemas.microsoft.com/office/drawing/2014/main" id="{00D333D9-7A05-44B6-B44A-09A5404DF3F9}"/>
              </a:ext>
            </a:extLst>
          </p:cNvPr>
          <p:cNvGrpSpPr/>
          <p:nvPr/>
        </p:nvGrpSpPr>
        <p:grpSpPr>
          <a:xfrm rot="242710">
            <a:off x="1557304" y="5421511"/>
            <a:ext cx="448933" cy="242688"/>
            <a:chOff x="9777413" y="344488"/>
            <a:chExt cx="919163" cy="496888"/>
          </a:xfrm>
          <a:solidFill>
            <a:schemeClr val="accent1">
              <a:lumMod val="40000"/>
              <a:lumOff val="60000"/>
            </a:schemeClr>
          </a:solidFill>
        </p:grpSpPr>
        <p:sp>
          <p:nvSpPr>
            <p:cNvPr id="58" name="Freeform 27">
              <a:extLst>
                <a:ext uri="{FF2B5EF4-FFF2-40B4-BE49-F238E27FC236}">
                  <a16:creationId xmlns="" xmlns:a16="http://schemas.microsoft.com/office/drawing/2014/main" id="{FFF157EC-1FA6-4918-B286-081FC6D2E9F6}"/>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28">
              <a:extLst>
                <a:ext uri="{FF2B5EF4-FFF2-40B4-BE49-F238E27FC236}">
                  <a16:creationId xmlns="" xmlns:a16="http://schemas.microsoft.com/office/drawing/2014/main" id="{D18DF8D0-66D9-41DE-B2AC-065D773FCB42}"/>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57" name="그룹 108">
            <a:extLst>
              <a:ext uri="{FF2B5EF4-FFF2-40B4-BE49-F238E27FC236}">
                <a16:creationId xmlns="" xmlns:a16="http://schemas.microsoft.com/office/drawing/2014/main" id="{02904B6B-2702-4C83-858A-78E75B2707AF}"/>
              </a:ext>
            </a:extLst>
          </p:cNvPr>
          <p:cNvGrpSpPr/>
          <p:nvPr/>
        </p:nvGrpSpPr>
        <p:grpSpPr>
          <a:xfrm rot="20918691">
            <a:off x="5556015" y="5382973"/>
            <a:ext cx="485280" cy="279143"/>
            <a:chOff x="7121525" y="190501"/>
            <a:chExt cx="896938" cy="515937"/>
          </a:xfrm>
          <a:solidFill>
            <a:schemeClr val="accent1">
              <a:lumMod val="40000"/>
              <a:lumOff val="60000"/>
            </a:schemeClr>
          </a:solidFill>
        </p:grpSpPr>
        <p:sp>
          <p:nvSpPr>
            <p:cNvPr id="61" name="Freeform 41">
              <a:extLst>
                <a:ext uri="{FF2B5EF4-FFF2-40B4-BE49-F238E27FC236}">
                  <a16:creationId xmlns="" xmlns:a16="http://schemas.microsoft.com/office/drawing/2014/main" id="{123516DB-F6C6-4A60-BD31-47088652C5DF}"/>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42">
              <a:extLst>
                <a:ext uri="{FF2B5EF4-FFF2-40B4-BE49-F238E27FC236}">
                  <a16:creationId xmlns="" xmlns:a16="http://schemas.microsoft.com/office/drawing/2014/main" id="{72289B04-454E-4727-8AC1-A2900B3025CA}"/>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0" name="그룹 111">
            <a:extLst>
              <a:ext uri="{FF2B5EF4-FFF2-40B4-BE49-F238E27FC236}">
                <a16:creationId xmlns="" xmlns:a16="http://schemas.microsoft.com/office/drawing/2014/main" id="{1A0D3661-6198-4640-AA53-706A34B7452F}"/>
              </a:ext>
            </a:extLst>
          </p:cNvPr>
          <p:cNvGrpSpPr/>
          <p:nvPr/>
        </p:nvGrpSpPr>
        <p:grpSpPr>
          <a:xfrm>
            <a:off x="11627669" y="5750033"/>
            <a:ext cx="485852" cy="262646"/>
            <a:chOff x="9777413" y="344488"/>
            <a:chExt cx="919163" cy="496888"/>
          </a:xfrm>
          <a:solidFill>
            <a:schemeClr val="accent1">
              <a:lumMod val="40000"/>
              <a:lumOff val="60000"/>
            </a:schemeClr>
          </a:solidFill>
        </p:grpSpPr>
        <p:sp>
          <p:nvSpPr>
            <p:cNvPr id="64" name="Freeform 27">
              <a:extLst>
                <a:ext uri="{FF2B5EF4-FFF2-40B4-BE49-F238E27FC236}">
                  <a16:creationId xmlns="" xmlns:a16="http://schemas.microsoft.com/office/drawing/2014/main" id="{3F23DCAE-397D-4470-8065-7C6D3D0CD2FB}"/>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28">
              <a:extLst>
                <a:ext uri="{FF2B5EF4-FFF2-40B4-BE49-F238E27FC236}">
                  <a16:creationId xmlns="" xmlns:a16="http://schemas.microsoft.com/office/drawing/2014/main" id="{3115AA68-7816-4932-BAF8-49990CE15FB7}"/>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sp>
        <p:nvSpPr>
          <p:cNvPr id="66" name="직사각형 14">
            <a:extLst>
              <a:ext uri="{FF2B5EF4-FFF2-40B4-BE49-F238E27FC236}">
                <a16:creationId xmlns="" xmlns:a16="http://schemas.microsoft.com/office/drawing/2014/main" id="{03855FCE-9E02-49C9-BFF1-E3D6DDF9821A}"/>
              </a:ext>
            </a:extLst>
          </p:cNvPr>
          <p:cNvSpPr/>
          <p:nvPr/>
        </p:nvSpPr>
        <p:spPr>
          <a:xfrm flipH="1">
            <a:off x="0" y="5472504"/>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자유형: 도형 45">
            <a:extLst>
              <a:ext uri="{FF2B5EF4-FFF2-40B4-BE49-F238E27FC236}">
                <a16:creationId xmlns="" xmlns:a16="http://schemas.microsoft.com/office/drawing/2014/main" id="{80C6FC9D-2AD0-487B-BCF7-2DFBD66F2CAA}"/>
              </a:ext>
            </a:extLst>
          </p:cNvPr>
          <p:cNvSpPr>
            <a:spLocks/>
          </p:cNvSpPr>
          <p:nvPr/>
        </p:nvSpPr>
        <p:spPr bwMode="auto">
          <a:xfrm rot="20979719">
            <a:off x="8130077" y="1029556"/>
            <a:ext cx="2701088" cy="5227681"/>
          </a:xfrm>
          <a:custGeom>
            <a:avLst/>
            <a:gdLst>
              <a:gd name="connsiteX0" fmla="*/ 202698 w 2322382"/>
              <a:gd name="connsiteY0" fmla="*/ 1752488 h 4494734"/>
              <a:gd name="connsiteX1" fmla="*/ 202894 w 2322382"/>
              <a:gd name="connsiteY1" fmla="*/ 1753838 h 4494734"/>
              <a:gd name="connsiteX2" fmla="*/ 202698 w 2322382"/>
              <a:gd name="connsiteY2" fmla="*/ 1754255 h 4494734"/>
              <a:gd name="connsiteX3" fmla="*/ 1327635 w 2322382"/>
              <a:gd name="connsiteY3" fmla="*/ 1083664 h 4494734"/>
              <a:gd name="connsiteX4" fmla="*/ 1308769 w 2322382"/>
              <a:gd name="connsiteY4" fmla="*/ 1102572 h 4494734"/>
              <a:gd name="connsiteX5" fmla="*/ 1295048 w 2322382"/>
              <a:gd name="connsiteY5" fmla="*/ 1121823 h 4494734"/>
              <a:gd name="connsiteX6" fmla="*/ 1281327 w 2322382"/>
              <a:gd name="connsiteY6" fmla="*/ 1212579 h 4494734"/>
              <a:gd name="connsiteX7" fmla="*/ 1289560 w 2322382"/>
              <a:gd name="connsiteY7" fmla="*/ 1240081 h 4494734"/>
              <a:gd name="connsiteX8" fmla="*/ 1314257 w 2322382"/>
              <a:gd name="connsiteY8" fmla="*/ 1264832 h 4494734"/>
              <a:gd name="connsiteX9" fmla="*/ 1344443 w 2322382"/>
              <a:gd name="connsiteY9" fmla="*/ 1259332 h 4494734"/>
              <a:gd name="connsiteX10" fmla="*/ 1435000 w 2322382"/>
              <a:gd name="connsiteY10" fmla="*/ 1237331 h 4494734"/>
              <a:gd name="connsiteX11" fmla="*/ 1503603 w 2322382"/>
              <a:gd name="connsiteY11" fmla="*/ 1212579 h 4494734"/>
              <a:gd name="connsiteX12" fmla="*/ 1506347 w 2322382"/>
              <a:gd name="connsiteY12" fmla="*/ 1198828 h 4494734"/>
              <a:gd name="connsiteX13" fmla="*/ 1500859 w 2322382"/>
              <a:gd name="connsiteY13" fmla="*/ 1190578 h 4494734"/>
              <a:gd name="connsiteX14" fmla="*/ 1454209 w 2322382"/>
              <a:gd name="connsiteY14" fmla="*/ 1157576 h 4494734"/>
              <a:gd name="connsiteX15" fmla="*/ 1352675 w 2322382"/>
              <a:gd name="connsiteY15" fmla="*/ 1091571 h 4494734"/>
              <a:gd name="connsiteX16" fmla="*/ 1327635 w 2322382"/>
              <a:gd name="connsiteY16" fmla="*/ 1083664 h 4494734"/>
              <a:gd name="connsiteX17" fmla="*/ 752333 w 2322382"/>
              <a:gd name="connsiteY17" fmla="*/ 0 h 4494734"/>
              <a:gd name="connsiteX18" fmla="*/ 777119 w 2322382"/>
              <a:gd name="connsiteY18" fmla="*/ 4130 h 4494734"/>
              <a:gd name="connsiteX19" fmla="*/ 870758 w 2322382"/>
              <a:gd name="connsiteY19" fmla="*/ 34423 h 4494734"/>
              <a:gd name="connsiteX20" fmla="*/ 914823 w 2322382"/>
              <a:gd name="connsiteY20" fmla="*/ 42684 h 4494734"/>
              <a:gd name="connsiteX21" fmla="*/ 928593 w 2322382"/>
              <a:gd name="connsiteY21" fmla="*/ 50945 h 4494734"/>
              <a:gd name="connsiteX22" fmla="*/ 961642 w 2322382"/>
              <a:gd name="connsiteY22" fmla="*/ 64715 h 4494734"/>
              <a:gd name="connsiteX23" fmla="*/ 967150 w 2322382"/>
              <a:gd name="connsiteY23" fmla="*/ 78484 h 4494734"/>
              <a:gd name="connsiteX24" fmla="*/ 980921 w 2322382"/>
              <a:gd name="connsiteY24" fmla="*/ 64715 h 4494734"/>
              <a:gd name="connsiteX25" fmla="*/ 986429 w 2322382"/>
              <a:gd name="connsiteY25" fmla="*/ 70222 h 4494734"/>
              <a:gd name="connsiteX26" fmla="*/ 989183 w 2322382"/>
              <a:gd name="connsiteY26" fmla="*/ 83991 h 4494734"/>
              <a:gd name="connsiteX27" fmla="*/ 1011216 w 2322382"/>
              <a:gd name="connsiteY27" fmla="*/ 75730 h 4494734"/>
              <a:gd name="connsiteX28" fmla="*/ 1005707 w 2322382"/>
              <a:gd name="connsiteY28" fmla="*/ 61961 h 4494734"/>
              <a:gd name="connsiteX29" fmla="*/ 1002954 w 2322382"/>
              <a:gd name="connsiteY29" fmla="*/ 45438 h 4494734"/>
              <a:gd name="connsiteX30" fmla="*/ 994691 w 2322382"/>
              <a:gd name="connsiteY30" fmla="*/ 28915 h 4494734"/>
              <a:gd name="connsiteX31" fmla="*/ 1011216 w 2322382"/>
              <a:gd name="connsiteY31" fmla="*/ 4130 h 4494734"/>
              <a:gd name="connsiteX32" fmla="*/ 1024986 w 2322382"/>
              <a:gd name="connsiteY32" fmla="*/ 12392 h 4494734"/>
              <a:gd name="connsiteX33" fmla="*/ 1041511 w 2322382"/>
              <a:gd name="connsiteY33" fmla="*/ 17900 h 4494734"/>
              <a:gd name="connsiteX34" fmla="*/ 1082822 w 2322382"/>
              <a:gd name="connsiteY34" fmla="*/ 23407 h 4494734"/>
              <a:gd name="connsiteX35" fmla="*/ 1099347 w 2322382"/>
              <a:gd name="connsiteY35" fmla="*/ 61961 h 4494734"/>
              <a:gd name="connsiteX36" fmla="*/ 1113117 w 2322382"/>
              <a:gd name="connsiteY36" fmla="*/ 177621 h 4494734"/>
              <a:gd name="connsiteX37" fmla="*/ 1102100 w 2322382"/>
              <a:gd name="connsiteY37" fmla="*/ 224436 h 4494734"/>
              <a:gd name="connsiteX38" fmla="*/ 1115871 w 2322382"/>
              <a:gd name="connsiteY38" fmla="*/ 227190 h 4494734"/>
              <a:gd name="connsiteX39" fmla="*/ 1135149 w 2322382"/>
              <a:gd name="connsiteY39" fmla="*/ 243713 h 4494734"/>
              <a:gd name="connsiteX40" fmla="*/ 1154428 w 2322382"/>
              <a:gd name="connsiteY40" fmla="*/ 249220 h 4494734"/>
              <a:gd name="connsiteX41" fmla="*/ 1140657 w 2322382"/>
              <a:gd name="connsiteY41" fmla="*/ 271251 h 4494734"/>
              <a:gd name="connsiteX42" fmla="*/ 1148920 w 2322382"/>
              <a:gd name="connsiteY42" fmla="*/ 287774 h 4494734"/>
              <a:gd name="connsiteX43" fmla="*/ 1151674 w 2322382"/>
              <a:gd name="connsiteY43" fmla="*/ 298789 h 4494734"/>
              <a:gd name="connsiteX44" fmla="*/ 1154428 w 2322382"/>
              <a:gd name="connsiteY44" fmla="*/ 359373 h 4494734"/>
              <a:gd name="connsiteX45" fmla="*/ 1157182 w 2322382"/>
              <a:gd name="connsiteY45" fmla="*/ 367635 h 4494734"/>
              <a:gd name="connsiteX46" fmla="*/ 1143412 w 2322382"/>
              <a:gd name="connsiteY46" fmla="*/ 367635 h 4494734"/>
              <a:gd name="connsiteX47" fmla="*/ 1135149 w 2322382"/>
              <a:gd name="connsiteY47" fmla="*/ 359373 h 4494734"/>
              <a:gd name="connsiteX48" fmla="*/ 1110363 w 2322382"/>
              <a:gd name="connsiteY48" fmla="*/ 356619 h 4494734"/>
              <a:gd name="connsiteX49" fmla="*/ 1102100 w 2322382"/>
              <a:gd name="connsiteY49" fmla="*/ 373142 h 4494734"/>
              <a:gd name="connsiteX50" fmla="*/ 1107608 w 2322382"/>
              <a:gd name="connsiteY50" fmla="*/ 400680 h 4494734"/>
              <a:gd name="connsiteX51" fmla="*/ 1049773 w 2322382"/>
              <a:gd name="connsiteY51" fmla="*/ 400680 h 4494734"/>
              <a:gd name="connsiteX52" fmla="*/ 1005707 w 2322382"/>
              <a:gd name="connsiteY52" fmla="*/ 422711 h 4494734"/>
              <a:gd name="connsiteX53" fmla="*/ 958889 w 2322382"/>
              <a:gd name="connsiteY53" fmla="*/ 477787 h 4494734"/>
              <a:gd name="connsiteX54" fmla="*/ 939610 w 2322382"/>
              <a:gd name="connsiteY54" fmla="*/ 513587 h 4494734"/>
              <a:gd name="connsiteX55" fmla="*/ 953380 w 2322382"/>
              <a:gd name="connsiteY55" fmla="*/ 543879 h 4494734"/>
              <a:gd name="connsiteX56" fmla="*/ 1005707 w 2322382"/>
              <a:gd name="connsiteY56" fmla="*/ 582433 h 4494734"/>
              <a:gd name="connsiteX57" fmla="*/ 1011216 w 2322382"/>
              <a:gd name="connsiteY57" fmla="*/ 604463 h 4494734"/>
              <a:gd name="connsiteX58" fmla="*/ 1024986 w 2322382"/>
              <a:gd name="connsiteY58" fmla="*/ 618232 h 4494734"/>
              <a:gd name="connsiteX59" fmla="*/ 1058035 w 2322382"/>
              <a:gd name="connsiteY59" fmla="*/ 634755 h 4494734"/>
              <a:gd name="connsiteX60" fmla="*/ 1107608 w 2322382"/>
              <a:gd name="connsiteY60" fmla="*/ 654032 h 4494734"/>
              <a:gd name="connsiteX61" fmla="*/ 1157182 w 2322382"/>
              <a:gd name="connsiteY61" fmla="*/ 665047 h 4494734"/>
              <a:gd name="connsiteX62" fmla="*/ 1248067 w 2322382"/>
              <a:gd name="connsiteY62" fmla="*/ 689832 h 4494734"/>
              <a:gd name="connsiteX63" fmla="*/ 1372000 w 2322382"/>
              <a:gd name="connsiteY63" fmla="*/ 764185 h 4494734"/>
              <a:gd name="connsiteX64" fmla="*/ 1473901 w 2322382"/>
              <a:gd name="connsiteY64" fmla="*/ 874337 h 4494734"/>
              <a:gd name="connsiteX65" fmla="*/ 1548262 w 2322382"/>
              <a:gd name="connsiteY65" fmla="*/ 954198 h 4494734"/>
              <a:gd name="connsiteX66" fmla="*/ 1677703 w 2322382"/>
              <a:gd name="connsiteY66" fmla="*/ 1050582 h 4494734"/>
              <a:gd name="connsiteX67" fmla="*/ 1694228 w 2322382"/>
              <a:gd name="connsiteY67" fmla="*/ 1067104 h 4494734"/>
              <a:gd name="connsiteX68" fmla="*/ 1774096 w 2322382"/>
              <a:gd name="connsiteY68" fmla="*/ 1180011 h 4494734"/>
              <a:gd name="connsiteX69" fmla="*/ 1782358 w 2322382"/>
              <a:gd name="connsiteY69" fmla="*/ 1193779 h 4494734"/>
              <a:gd name="connsiteX70" fmla="*/ 1801637 w 2322382"/>
              <a:gd name="connsiteY70" fmla="*/ 1254364 h 4494734"/>
              <a:gd name="connsiteX71" fmla="*/ 1801637 w 2322382"/>
              <a:gd name="connsiteY71" fmla="*/ 1270887 h 4494734"/>
              <a:gd name="connsiteX72" fmla="*/ 1749309 w 2322382"/>
              <a:gd name="connsiteY72" fmla="*/ 1339733 h 4494734"/>
              <a:gd name="connsiteX73" fmla="*/ 1683211 w 2322382"/>
              <a:gd name="connsiteY73" fmla="*/ 1353501 h 4494734"/>
              <a:gd name="connsiteX74" fmla="*/ 1614359 w 2322382"/>
              <a:gd name="connsiteY74" fmla="*/ 1372778 h 4494734"/>
              <a:gd name="connsiteX75" fmla="*/ 1570294 w 2322382"/>
              <a:gd name="connsiteY75" fmla="*/ 1381040 h 4494734"/>
              <a:gd name="connsiteX76" fmla="*/ 1498688 w 2322382"/>
              <a:gd name="connsiteY76" fmla="*/ 1386547 h 4494734"/>
              <a:gd name="connsiteX77" fmla="*/ 1468393 w 2322382"/>
              <a:gd name="connsiteY77" fmla="*/ 1394809 h 4494734"/>
              <a:gd name="connsiteX78" fmla="*/ 1440852 w 2322382"/>
              <a:gd name="connsiteY78" fmla="*/ 1400316 h 4494734"/>
              <a:gd name="connsiteX79" fmla="*/ 1432590 w 2322382"/>
              <a:gd name="connsiteY79" fmla="*/ 1400316 h 4494734"/>
              <a:gd name="connsiteX80" fmla="*/ 1305902 w 2322382"/>
              <a:gd name="connsiteY80" fmla="*/ 1405824 h 4494734"/>
              <a:gd name="connsiteX81" fmla="*/ 1311411 w 2322382"/>
              <a:gd name="connsiteY81" fmla="*/ 1477423 h 4494734"/>
              <a:gd name="connsiteX82" fmla="*/ 1322427 w 2322382"/>
              <a:gd name="connsiteY82" fmla="*/ 1526992 h 4494734"/>
              <a:gd name="connsiteX83" fmla="*/ 1347214 w 2322382"/>
              <a:gd name="connsiteY83" fmla="*/ 1617868 h 4494734"/>
              <a:gd name="connsiteX84" fmla="*/ 1377508 w 2322382"/>
              <a:gd name="connsiteY84" fmla="*/ 1711498 h 4494734"/>
              <a:gd name="connsiteX85" fmla="*/ 1394033 w 2322382"/>
              <a:gd name="connsiteY85" fmla="*/ 1758313 h 4494734"/>
              <a:gd name="connsiteX86" fmla="*/ 1432590 w 2322382"/>
              <a:gd name="connsiteY86" fmla="*/ 1843681 h 4494734"/>
              <a:gd name="connsiteX87" fmla="*/ 1471147 w 2322382"/>
              <a:gd name="connsiteY87" fmla="*/ 1942818 h 4494734"/>
              <a:gd name="connsiteX88" fmla="*/ 1476656 w 2322382"/>
              <a:gd name="connsiteY88" fmla="*/ 1984125 h 4494734"/>
              <a:gd name="connsiteX89" fmla="*/ 1493180 w 2322382"/>
              <a:gd name="connsiteY89" fmla="*/ 2011664 h 4494734"/>
              <a:gd name="connsiteX90" fmla="*/ 1506950 w 2322382"/>
              <a:gd name="connsiteY90" fmla="*/ 2077755 h 4494734"/>
              <a:gd name="connsiteX91" fmla="*/ 1517966 w 2322382"/>
              <a:gd name="connsiteY91" fmla="*/ 2157616 h 4494734"/>
              <a:gd name="connsiteX92" fmla="*/ 1539999 w 2322382"/>
              <a:gd name="connsiteY92" fmla="*/ 2237477 h 4494734"/>
              <a:gd name="connsiteX93" fmla="*/ 1559278 w 2322382"/>
              <a:gd name="connsiteY93" fmla="*/ 2309076 h 4494734"/>
              <a:gd name="connsiteX94" fmla="*/ 1570294 w 2322382"/>
              <a:gd name="connsiteY94" fmla="*/ 2366907 h 4494734"/>
              <a:gd name="connsiteX95" fmla="*/ 1584065 w 2322382"/>
              <a:gd name="connsiteY95" fmla="*/ 2424737 h 4494734"/>
              <a:gd name="connsiteX96" fmla="*/ 1567540 w 2322382"/>
              <a:gd name="connsiteY96" fmla="*/ 2446767 h 4494734"/>
              <a:gd name="connsiteX97" fmla="*/ 1490426 w 2322382"/>
              <a:gd name="connsiteY97" fmla="*/ 2452274 h 4494734"/>
              <a:gd name="connsiteX98" fmla="*/ 1427082 w 2322382"/>
              <a:gd name="connsiteY98" fmla="*/ 2460536 h 4494734"/>
              <a:gd name="connsiteX99" fmla="*/ 1366492 w 2322382"/>
              <a:gd name="connsiteY99" fmla="*/ 2466044 h 4494734"/>
              <a:gd name="connsiteX100" fmla="*/ 1349968 w 2322382"/>
              <a:gd name="connsiteY100" fmla="*/ 2488074 h 4494734"/>
              <a:gd name="connsiteX101" fmla="*/ 1319673 w 2322382"/>
              <a:gd name="connsiteY101" fmla="*/ 2576196 h 4494734"/>
              <a:gd name="connsiteX102" fmla="*/ 1275608 w 2322382"/>
              <a:gd name="connsiteY102" fmla="*/ 2713887 h 4494734"/>
              <a:gd name="connsiteX103" fmla="*/ 1256329 w 2322382"/>
              <a:gd name="connsiteY103" fmla="*/ 2804763 h 4494734"/>
              <a:gd name="connsiteX104" fmla="*/ 1248067 w 2322382"/>
              <a:gd name="connsiteY104" fmla="*/ 2832301 h 4494734"/>
              <a:gd name="connsiteX105" fmla="*/ 1253575 w 2322382"/>
              <a:gd name="connsiteY105" fmla="*/ 2873609 h 4494734"/>
              <a:gd name="connsiteX106" fmla="*/ 1275608 w 2322382"/>
              <a:gd name="connsiteY106" fmla="*/ 2950716 h 4494734"/>
              <a:gd name="connsiteX107" fmla="*/ 1294886 w 2322382"/>
              <a:gd name="connsiteY107" fmla="*/ 3022315 h 4494734"/>
              <a:gd name="connsiteX108" fmla="*/ 1352722 w 2322382"/>
              <a:gd name="connsiteY108" fmla="*/ 3121453 h 4494734"/>
              <a:gd name="connsiteX109" fmla="*/ 1413312 w 2322382"/>
              <a:gd name="connsiteY109" fmla="*/ 3148990 h 4494734"/>
              <a:gd name="connsiteX110" fmla="*/ 1471147 w 2322382"/>
              <a:gd name="connsiteY110" fmla="*/ 3162760 h 4494734"/>
              <a:gd name="connsiteX111" fmla="*/ 1539999 w 2322382"/>
              <a:gd name="connsiteY111" fmla="*/ 3182036 h 4494734"/>
              <a:gd name="connsiteX112" fmla="*/ 1655671 w 2322382"/>
              <a:gd name="connsiteY112" fmla="*/ 3237113 h 4494734"/>
              <a:gd name="connsiteX113" fmla="*/ 1672195 w 2322382"/>
              <a:gd name="connsiteY113" fmla="*/ 3250882 h 4494734"/>
              <a:gd name="connsiteX114" fmla="*/ 1741047 w 2322382"/>
              <a:gd name="connsiteY114" fmla="*/ 3319728 h 4494734"/>
              <a:gd name="connsiteX115" fmla="*/ 1831932 w 2322382"/>
              <a:gd name="connsiteY115" fmla="*/ 3391326 h 4494734"/>
              <a:gd name="connsiteX116" fmla="*/ 1898030 w 2322382"/>
              <a:gd name="connsiteY116" fmla="*/ 3443649 h 4494734"/>
              <a:gd name="connsiteX117" fmla="*/ 1997176 w 2322382"/>
              <a:gd name="connsiteY117" fmla="*/ 3515248 h 4494734"/>
              <a:gd name="connsiteX118" fmla="*/ 2002685 w 2322382"/>
              <a:gd name="connsiteY118" fmla="*/ 3518002 h 4494734"/>
              <a:gd name="connsiteX119" fmla="*/ 2043996 w 2322382"/>
              <a:gd name="connsiteY119" fmla="*/ 3526264 h 4494734"/>
              <a:gd name="connsiteX120" fmla="*/ 2060520 w 2322382"/>
              <a:gd name="connsiteY120" fmla="*/ 3520756 h 4494734"/>
              <a:gd name="connsiteX121" fmla="*/ 2099077 w 2322382"/>
              <a:gd name="connsiteY121" fmla="*/ 3512494 h 4494734"/>
              <a:gd name="connsiteX122" fmla="*/ 2167930 w 2322382"/>
              <a:gd name="connsiteY122" fmla="*/ 3506987 h 4494734"/>
              <a:gd name="connsiteX123" fmla="*/ 2181700 w 2322382"/>
              <a:gd name="connsiteY123" fmla="*/ 3506987 h 4494734"/>
              <a:gd name="connsiteX124" fmla="*/ 2203732 w 2322382"/>
              <a:gd name="connsiteY124" fmla="*/ 3506987 h 4494734"/>
              <a:gd name="connsiteX125" fmla="*/ 2211995 w 2322382"/>
              <a:gd name="connsiteY125" fmla="*/ 3504233 h 4494734"/>
              <a:gd name="connsiteX126" fmla="*/ 2242290 w 2322382"/>
              <a:gd name="connsiteY126" fmla="*/ 3512494 h 4494734"/>
              <a:gd name="connsiteX127" fmla="*/ 2272584 w 2322382"/>
              <a:gd name="connsiteY127" fmla="*/ 3506987 h 4494734"/>
              <a:gd name="connsiteX128" fmla="*/ 2313896 w 2322382"/>
              <a:gd name="connsiteY128" fmla="*/ 3537279 h 4494734"/>
              <a:gd name="connsiteX129" fmla="*/ 2311142 w 2322382"/>
              <a:gd name="connsiteY129" fmla="*/ 3553802 h 4494734"/>
              <a:gd name="connsiteX130" fmla="*/ 2311142 w 2322382"/>
              <a:gd name="connsiteY130" fmla="*/ 3564817 h 4494734"/>
              <a:gd name="connsiteX131" fmla="*/ 2322158 w 2322382"/>
              <a:gd name="connsiteY131" fmla="*/ 3600617 h 4494734"/>
              <a:gd name="connsiteX132" fmla="*/ 2322158 w 2322382"/>
              <a:gd name="connsiteY132" fmla="*/ 3669462 h 4494734"/>
              <a:gd name="connsiteX133" fmla="*/ 2313896 w 2322382"/>
              <a:gd name="connsiteY133" fmla="*/ 3730046 h 4494734"/>
              <a:gd name="connsiteX134" fmla="*/ 2297372 w 2322382"/>
              <a:gd name="connsiteY134" fmla="*/ 3763092 h 4494734"/>
              <a:gd name="connsiteX135" fmla="*/ 2286355 w 2322382"/>
              <a:gd name="connsiteY135" fmla="*/ 3782368 h 4494734"/>
              <a:gd name="connsiteX136" fmla="*/ 2275339 w 2322382"/>
              <a:gd name="connsiteY136" fmla="*/ 3820922 h 4494734"/>
              <a:gd name="connsiteX137" fmla="*/ 2289109 w 2322382"/>
              <a:gd name="connsiteY137" fmla="*/ 3853968 h 4494734"/>
              <a:gd name="connsiteX138" fmla="*/ 2294617 w 2322382"/>
              <a:gd name="connsiteY138" fmla="*/ 3862230 h 4494734"/>
              <a:gd name="connsiteX139" fmla="*/ 2300125 w 2322382"/>
              <a:gd name="connsiteY139" fmla="*/ 3936583 h 4494734"/>
              <a:gd name="connsiteX140" fmla="*/ 2300125 w 2322382"/>
              <a:gd name="connsiteY140" fmla="*/ 3947597 h 4494734"/>
              <a:gd name="connsiteX141" fmla="*/ 2294617 w 2322382"/>
              <a:gd name="connsiteY141" fmla="*/ 3983397 h 4494734"/>
              <a:gd name="connsiteX142" fmla="*/ 2278093 w 2322382"/>
              <a:gd name="connsiteY142" fmla="*/ 4046735 h 4494734"/>
              <a:gd name="connsiteX143" fmla="*/ 2267076 w 2322382"/>
              <a:gd name="connsiteY143" fmla="*/ 4082535 h 4494734"/>
              <a:gd name="connsiteX144" fmla="*/ 2256060 w 2322382"/>
              <a:gd name="connsiteY144" fmla="*/ 4112827 h 4494734"/>
              <a:gd name="connsiteX145" fmla="*/ 2239536 w 2322382"/>
              <a:gd name="connsiteY145" fmla="*/ 4140365 h 4494734"/>
              <a:gd name="connsiteX146" fmla="*/ 2187208 w 2322382"/>
              <a:gd name="connsiteY146" fmla="*/ 4187180 h 4494734"/>
              <a:gd name="connsiteX147" fmla="*/ 2145897 w 2322382"/>
              <a:gd name="connsiteY147" fmla="*/ 4192687 h 4494734"/>
              <a:gd name="connsiteX148" fmla="*/ 2079799 w 2322382"/>
              <a:gd name="connsiteY148" fmla="*/ 4159642 h 4494734"/>
              <a:gd name="connsiteX149" fmla="*/ 2074290 w 2322382"/>
              <a:gd name="connsiteY149" fmla="*/ 4107319 h 4494734"/>
              <a:gd name="connsiteX150" fmla="*/ 2093569 w 2322382"/>
              <a:gd name="connsiteY150" fmla="*/ 4054996 h 4494734"/>
              <a:gd name="connsiteX151" fmla="*/ 2093569 w 2322382"/>
              <a:gd name="connsiteY151" fmla="*/ 4013689 h 4494734"/>
              <a:gd name="connsiteX152" fmla="*/ 2066029 w 2322382"/>
              <a:gd name="connsiteY152" fmla="*/ 3942090 h 4494734"/>
              <a:gd name="connsiteX153" fmla="*/ 2041242 w 2322382"/>
              <a:gd name="connsiteY153" fmla="*/ 3903537 h 4494734"/>
              <a:gd name="connsiteX154" fmla="*/ 2027472 w 2322382"/>
              <a:gd name="connsiteY154" fmla="*/ 3903537 h 4494734"/>
              <a:gd name="connsiteX155" fmla="*/ 2005439 w 2322382"/>
              <a:gd name="connsiteY155" fmla="*/ 3895275 h 4494734"/>
              <a:gd name="connsiteX156" fmla="*/ 1983406 w 2322382"/>
              <a:gd name="connsiteY156" fmla="*/ 3856721 h 4494734"/>
              <a:gd name="connsiteX157" fmla="*/ 1972390 w 2322382"/>
              <a:gd name="connsiteY157" fmla="*/ 3851214 h 4494734"/>
              <a:gd name="connsiteX158" fmla="*/ 1944849 w 2322382"/>
              <a:gd name="connsiteY158" fmla="*/ 3853968 h 4494734"/>
              <a:gd name="connsiteX159" fmla="*/ 1922816 w 2322382"/>
              <a:gd name="connsiteY159" fmla="*/ 3831937 h 4494734"/>
              <a:gd name="connsiteX160" fmla="*/ 1947603 w 2322382"/>
              <a:gd name="connsiteY160" fmla="*/ 3809907 h 4494734"/>
              <a:gd name="connsiteX161" fmla="*/ 1953111 w 2322382"/>
              <a:gd name="connsiteY161" fmla="*/ 3801645 h 4494734"/>
              <a:gd name="connsiteX162" fmla="*/ 1955866 w 2322382"/>
              <a:gd name="connsiteY162" fmla="*/ 3752077 h 4494734"/>
              <a:gd name="connsiteX163" fmla="*/ 1953111 w 2322382"/>
              <a:gd name="connsiteY163" fmla="*/ 3735554 h 4494734"/>
              <a:gd name="connsiteX164" fmla="*/ 1928324 w 2322382"/>
              <a:gd name="connsiteY164" fmla="*/ 3710769 h 4494734"/>
              <a:gd name="connsiteX165" fmla="*/ 1815408 w 2322382"/>
              <a:gd name="connsiteY165" fmla="*/ 3630909 h 4494734"/>
              <a:gd name="connsiteX166" fmla="*/ 1699736 w 2322382"/>
              <a:gd name="connsiteY166" fmla="*/ 3573079 h 4494734"/>
              <a:gd name="connsiteX167" fmla="*/ 1625376 w 2322382"/>
              <a:gd name="connsiteY167" fmla="*/ 3542787 h 4494734"/>
              <a:gd name="connsiteX168" fmla="*/ 1575802 w 2322382"/>
              <a:gd name="connsiteY168" fmla="*/ 3523510 h 4494734"/>
              <a:gd name="connsiteX169" fmla="*/ 1528983 w 2322382"/>
              <a:gd name="connsiteY169" fmla="*/ 3504233 h 4494734"/>
              <a:gd name="connsiteX170" fmla="*/ 1465639 w 2322382"/>
              <a:gd name="connsiteY170" fmla="*/ 3471187 h 4494734"/>
              <a:gd name="connsiteX171" fmla="*/ 1438099 w 2322382"/>
              <a:gd name="connsiteY171" fmla="*/ 3471187 h 4494734"/>
              <a:gd name="connsiteX172" fmla="*/ 1405049 w 2322382"/>
              <a:gd name="connsiteY172" fmla="*/ 3471187 h 4494734"/>
              <a:gd name="connsiteX173" fmla="*/ 1256329 w 2322382"/>
              <a:gd name="connsiteY173" fmla="*/ 3424372 h 4494734"/>
              <a:gd name="connsiteX174" fmla="*/ 1212264 w 2322382"/>
              <a:gd name="connsiteY174" fmla="*/ 3407849 h 4494734"/>
              <a:gd name="connsiteX175" fmla="*/ 1151674 w 2322382"/>
              <a:gd name="connsiteY175" fmla="*/ 3383065 h 4494734"/>
              <a:gd name="connsiteX176" fmla="*/ 1110363 w 2322382"/>
              <a:gd name="connsiteY176" fmla="*/ 3355527 h 4494734"/>
              <a:gd name="connsiteX177" fmla="*/ 1058035 w 2322382"/>
              <a:gd name="connsiteY177" fmla="*/ 3292189 h 4494734"/>
              <a:gd name="connsiteX178" fmla="*/ 1019478 w 2322382"/>
              <a:gd name="connsiteY178" fmla="*/ 3212329 h 4494734"/>
              <a:gd name="connsiteX179" fmla="*/ 1000199 w 2322382"/>
              <a:gd name="connsiteY179" fmla="*/ 3179283 h 4494734"/>
              <a:gd name="connsiteX180" fmla="*/ 956134 w 2322382"/>
              <a:gd name="connsiteY180" fmla="*/ 3085653 h 4494734"/>
              <a:gd name="connsiteX181" fmla="*/ 887282 w 2322382"/>
              <a:gd name="connsiteY181" fmla="*/ 2958977 h 4494734"/>
              <a:gd name="connsiteX182" fmla="*/ 810168 w 2322382"/>
              <a:gd name="connsiteY182" fmla="*/ 3058115 h 4494734"/>
              <a:gd name="connsiteX183" fmla="*/ 771611 w 2322382"/>
              <a:gd name="connsiteY183" fmla="*/ 3121453 h 4494734"/>
              <a:gd name="connsiteX184" fmla="*/ 755086 w 2322382"/>
              <a:gd name="connsiteY184" fmla="*/ 3176529 h 4494734"/>
              <a:gd name="connsiteX185" fmla="*/ 749578 w 2322382"/>
              <a:gd name="connsiteY185" fmla="*/ 3250882 h 4494734"/>
              <a:gd name="connsiteX186" fmla="*/ 757840 w 2322382"/>
              <a:gd name="connsiteY186" fmla="*/ 3300450 h 4494734"/>
              <a:gd name="connsiteX187" fmla="*/ 763349 w 2322382"/>
              <a:gd name="connsiteY187" fmla="*/ 3347265 h 4494734"/>
              <a:gd name="connsiteX188" fmla="*/ 763349 w 2322382"/>
              <a:gd name="connsiteY188" fmla="*/ 3369296 h 4494734"/>
              <a:gd name="connsiteX189" fmla="*/ 763349 w 2322382"/>
              <a:gd name="connsiteY189" fmla="*/ 3545540 h 4494734"/>
              <a:gd name="connsiteX190" fmla="*/ 749578 w 2322382"/>
              <a:gd name="connsiteY190" fmla="*/ 3611632 h 4494734"/>
              <a:gd name="connsiteX191" fmla="*/ 708267 w 2322382"/>
              <a:gd name="connsiteY191" fmla="*/ 3743815 h 4494734"/>
              <a:gd name="connsiteX192" fmla="*/ 669710 w 2322382"/>
              <a:gd name="connsiteY192" fmla="*/ 3845707 h 4494734"/>
              <a:gd name="connsiteX193" fmla="*/ 628399 w 2322382"/>
              <a:gd name="connsiteY193" fmla="*/ 3972382 h 4494734"/>
              <a:gd name="connsiteX194" fmla="*/ 600858 w 2322382"/>
              <a:gd name="connsiteY194" fmla="*/ 4049489 h 4494734"/>
              <a:gd name="connsiteX195" fmla="*/ 600858 w 2322382"/>
              <a:gd name="connsiteY195" fmla="*/ 4063258 h 4494734"/>
              <a:gd name="connsiteX196" fmla="*/ 600858 w 2322382"/>
              <a:gd name="connsiteY196" fmla="*/ 4099058 h 4494734"/>
              <a:gd name="connsiteX197" fmla="*/ 603612 w 2322382"/>
              <a:gd name="connsiteY197" fmla="*/ 4112827 h 4494734"/>
              <a:gd name="connsiteX198" fmla="*/ 617382 w 2322382"/>
              <a:gd name="connsiteY198" fmla="*/ 4126596 h 4494734"/>
              <a:gd name="connsiteX199" fmla="*/ 621890 w 2322382"/>
              <a:gd name="connsiteY199" fmla="*/ 4136854 h 4494734"/>
              <a:gd name="connsiteX200" fmla="*/ 624225 w 2322382"/>
              <a:gd name="connsiteY200" fmla="*/ 4136808 h 4494734"/>
              <a:gd name="connsiteX201" fmla="*/ 633278 w 2322382"/>
              <a:gd name="connsiteY201" fmla="*/ 4152109 h 4494734"/>
              <a:gd name="connsiteX202" fmla="*/ 660366 w 2322382"/>
              <a:gd name="connsiteY202" fmla="*/ 4215649 h 4494734"/>
              <a:gd name="connsiteX203" fmla="*/ 664739 w 2322382"/>
              <a:gd name="connsiteY203" fmla="*/ 4228706 h 4494734"/>
              <a:gd name="connsiteX204" fmla="*/ 671735 w 2322382"/>
              <a:gd name="connsiteY204" fmla="*/ 4249597 h 4494734"/>
              <a:gd name="connsiteX205" fmla="*/ 676971 w 2322382"/>
              <a:gd name="connsiteY205" fmla="*/ 4256558 h 4494734"/>
              <a:gd name="connsiteX206" fmla="*/ 678758 w 2322382"/>
              <a:gd name="connsiteY206" fmla="*/ 4287908 h 4494734"/>
              <a:gd name="connsiteX207" fmla="*/ 693601 w 2322382"/>
              <a:gd name="connsiteY207" fmla="*/ 4314885 h 4494734"/>
              <a:gd name="connsiteX208" fmla="*/ 677996 w 2322382"/>
              <a:gd name="connsiteY208" fmla="*/ 4363678 h 4494734"/>
              <a:gd name="connsiteX209" fmla="*/ 661454 w 2322382"/>
              <a:gd name="connsiteY209" fmla="*/ 4366314 h 4494734"/>
              <a:gd name="connsiteX210" fmla="*/ 651009 w 2322382"/>
              <a:gd name="connsiteY210" fmla="*/ 4369812 h 4494734"/>
              <a:gd name="connsiteX211" fmla="*/ 620561 w 2322382"/>
              <a:gd name="connsiteY211" fmla="*/ 4391627 h 4494734"/>
              <a:gd name="connsiteX212" fmla="*/ 555280 w 2322382"/>
              <a:gd name="connsiteY212" fmla="*/ 4413490 h 4494734"/>
              <a:gd name="connsiteX213" fmla="*/ 495208 w 2322382"/>
              <a:gd name="connsiteY213" fmla="*/ 4424896 h 4494734"/>
              <a:gd name="connsiteX214" fmla="*/ 458625 w 2322382"/>
              <a:gd name="connsiteY214" fmla="*/ 4419722 h 4494734"/>
              <a:gd name="connsiteX215" fmla="*/ 436848 w 2322382"/>
              <a:gd name="connsiteY215" fmla="*/ 4415396 h 4494734"/>
              <a:gd name="connsiteX216" fmla="*/ 396792 w 2322382"/>
              <a:gd name="connsiteY216" fmla="*/ 4417194 h 4494734"/>
              <a:gd name="connsiteX217" fmla="*/ 369829 w 2322382"/>
              <a:gd name="connsiteY217" fmla="*/ 4440746 h 4494734"/>
              <a:gd name="connsiteX218" fmla="*/ 363744 w 2322382"/>
              <a:gd name="connsiteY218" fmla="*/ 4448593 h 4494734"/>
              <a:gd name="connsiteX219" fmla="*/ 294989 w 2322382"/>
              <a:gd name="connsiteY219" fmla="*/ 4477428 h 4494734"/>
              <a:gd name="connsiteX220" fmla="*/ 284545 w 2322382"/>
              <a:gd name="connsiteY220" fmla="*/ 4480926 h 4494734"/>
              <a:gd name="connsiteX221" fmla="*/ 248849 w 2322382"/>
              <a:gd name="connsiteY221" fmla="*/ 4487072 h 4494734"/>
              <a:gd name="connsiteX222" fmla="*/ 183542 w 2322382"/>
              <a:gd name="connsiteY222" fmla="*/ 4491518 h 4494734"/>
              <a:gd name="connsiteX223" fmla="*/ 146097 w 2322382"/>
              <a:gd name="connsiteY223" fmla="*/ 4492440 h 4494734"/>
              <a:gd name="connsiteX224" fmla="*/ 113875 w 2322382"/>
              <a:gd name="connsiteY224" fmla="*/ 4491614 h 4494734"/>
              <a:gd name="connsiteX225" fmla="*/ 82515 w 2322382"/>
              <a:gd name="connsiteY225" fmla="*/ 4484691 h 4494734"/>
              <a:gd name="connsiteX226" fmla="*/ 21505 w 2322382"/>
              <a:gd name="connsiteY226" fmla="*/ 4449939 h 4494734"/>
              <a:gd name="connsiteX227" fmla="*/ 3164 w 2322382"/>
              <a:gd name="connsiteY227" fmla="*/ 4412515 h 4494734"/>
              <a:gd name="connsiteX228" fmla="*/ 13508 w 2322382"/>
              <a:gd name="connsiteY228" fmla="*/ 4339344 h 4494734"/>
              <a:gd name="connsiteX229" fmla="*/ 61373 w 2322382"/>
              <a:gd name="connsiteY229" fmla="*/ 4317504 h 4494734"/>
              <a:gd name="connsiteX230" fmla="*/ 117109 w 2322382"/>
              <a:gd name="connsiteY230" fmla="*/ 4319169 h 4494734"/>
              <a:gd name="connsiteX231" fmla="*/ 156278 w 2322382"/>
              <a:gd name="connsiteY231" fmla="*/ 4306051 h 4494734"/>
              <a:gd name="connsiteX232" fmla="*/ 215425 w 2322382"/>
              <a:gd name="connsiteY232" fmla="*/ 4257199 h 4494734"/>
              <a:gd name="connsiteX233" fmla="*/ 244111 w 2322382"/>
              <a:gd name="connsiteY233" fmla="*/ 4221452 h 4494734"/>
              <a:gd name="connsiteX234" fmla="*/ 239738 w 2322382"/>
              <a:gd name="connsiteY234" fmla="*/ 4208394 h 4494734"/>
              <a:gd name="connsiteX235" fmla="*/ 239571 w 2322382"/>
              <a:gd name="connsiteY235" fmla="*/ 4207895 h 4494734"/>
              <a:gd name="connsiteX236" fmla="*/ 234316 w 2322382"/>
              <a:gd name="connsiteY236" fmla="*/ 4207895 h 4494734"/>
              <a:gd name="connsiteX237" fmla="*/ 235943 w 2322382"/>
              <a:gd name="connsiteY237" fmla="*/ 4206113 h 4494734"/>
              <a:gd name="connsiteX238" fmla="*/ 236309 w 2322382"/>
              <a:gd name="connsiteY238" fmla="*/ 4198155 h 4494734"/>
              <a:gd name="connsiteX239" fmla="*/ 235912 w 2322382"/>
              <a:gd name="connsiteY239" fmla="*/ 4196968 h 4494734"/>
              <a:gd name="connsiteX240" fmla="*/ 236424 w 2322382"/>
              <a:gd name="connsiteY240" fmla="*/ 4195639 h 4494734"/>
              <a:gd name="connsiteX241" fmla="*/ 237319 w 2322382"/>
              <a:gd name="connsiteY241" fmla="*/ 4176164 h 4494734"/>
              <a:gd name="connsiteX242" fmla="*/ 223549 w 2322382"/>
              <a:gd name="connsiteY242" fmla="*/ 4167903 h 4494734"/>
              <a:gd name="connsiteX243" fmla="*/ 212532 w 2322382"/>
              <a:gd name="connsiteY243" fmla="*/ 4145872 h 4494734"/>
              <a:gd name="connsiteX244" fmla="*/ 251090 w 2322382"/>
              <a:gd name="connsiteY244" fmla="*/ 4110073 h 4494734"/>
              <a:gd name="connsiteX245" fmla="*/ 262106 w 2322382"/>
              <a:gd name="connsiteY245" fmla="*/ 4088042 h 4494734"/>
              <a:gd name="connsiteX246" fmla="*/ 278631 w 2322382"/>
              <a:gd name="connsiteY246" fmla="*/ 4068766 h 4494734"/>
              <a:gd name="connsiteX247" fmla="*/ 292401 w 2322382"/>
              <a:gd name="connsiteY247" fmla="*/ 4071519 h 4494734"/>
              <a:gd name="connsiteX248" fmla="*/ 306172 w 2322382"/>
              <a:gd name="connsiteY248" fmla="*/ 4088042 h 4494734"/>
              <a:gd name="connsiteX249" fmla="*/ 352990 w 2322382"/>
              <a:gd name="connsiteY249" fmla="*/ 4071519 h 4494734"/>
              <a:gd name="connsiteX250" fmla="*/ 386040 w 2322382"/>
              <a:gd name="connsiteY250" fmla="*/ 4054996 h 4494734"/>
              <a:gd name="connsiteX251" fmla="*/ 424597 w 2322382"/>
              <a:gd name="connsiteY251" fmla="*/ 3966874 h 4494734"/>
              <a:gd name="connsiteX252" fmla="*/ 435613 w 2322382"/>
              <a:gd name="connsiteY252" fmla="*/ 3920060 h 4494734"/>
              <a:gd name="connsiteX253" fmla="*/ 446630 w 2322382"/>
              <a:gd name="connsiteY253" fmla="*/ 3873244 h 4494734"/>
              <a:gd name="connsiteX254" fmla="*/ 460400 w 2322382"/>
              <a:gd name="connsiteY254" fmla="*/ 3760338 h 4494734"/>
              <a:gd name="connsiteX255" fmla="*/ 465908 w 2322382"/>
              <a:gd name="connsiteY255" fmla="*/ 3666708 h 4494734"/>
              <a:gd name="connsiteX256" fmla="*/ 474170 w 2322382"/>
              <a:gd name="connsiteY256" fmla="*/ 3570324 h 4494734"/>
              <a:gd name="connsiteX257" fmla="*/ 479679 w 2322382"/>
              <a:gd name="connsiteY257" fmla="*/ 3484957 h 4494734"/>
              <a:gd name="connsiteX258" fmla="*/ 485187 w 2322382"/>
              <a:gd name="connsiteY258" fmla="*/ 3383065 h 4494734"/>
              <a:gd name="connsiteX259" fmla="*/ 490695 w 2322382"/>
              <a:gd name="connsiteY259" fmla="*/ 3369296 h 4494734"/>
              <a:gd name="connsiteX260" fmla="*/ 476924 w 2322382"/>
              <a:gd name="connsiteY260" fmla="*/ 3339004 h 4494734"/>
              <a:gd name="connsiteX261" fmla="*/ 457646 w 2322382"/>
              <a:gd name="connsiteY261" fmla="*/ 3316973 h 4494734"/>
              <a:gd name="connsiteX262" fmla="*/ 457646 w 2322382"/>
              <a:gd name="connsiteY262" fmla="*/ 3270159 h 4494734"/>
              <a:gd name="connsiteX263" fmla="*/ 446630 w 2322382"/>
              <a:gd name="connsiteY263" fmla="*/ 3184790 h 4494734"/>
              <a:gd name="connsiteX264" fmla="*/ 438367 w 2322382"/>
              <a:gd name="connsiteY264" fmla="*/ 3157252 h 4494734"/>
              <a:gd name="connsiteX265" fmla="*/ 432859 w 2322382"/>
              <a:gd name="connsiteY265" fmla="*/ 3129714 h 4494734"/>
              <a:gd name="connsiteX266" fmla="*/ 424597 w 2322382"/>
              <a:gd name="connsiteY266" fmla="*/ 3110437 h 4494734"/>
              <a:gd name="connsiteX267" fmla="*/ 435613 w 2322382"/>
              <a:gd name="connsiteY267" fmla="*/ 3033330 h 4494734"/>
              <a:gd name="connsiteX268" fmla="*/ 496203 w 2322382"/>
              <a:gd name="connsiteY268" fmla="*/ 2890132 h 4494734"/>
              <a:gd name="connsiteX269" fmla="*/ 598104 w 2322382"/>
              <a:gd name="connsiteY269" fmla="*/ 2669826 h 4494734"/>
              <a:gd name="connsiteX270" fmla="*/ 705513 w 2322382"/>
              <a:gd name="connsiteY270" fmla="*/ 2460536 h 4494734"/>
              <a:gd name="connsiteX271" fmla="*/ 713775 w 2322382"/>
              <a:gd name="connsiteY271" fmla="*/ 2446767 h 4494734"/>
              <a:gd name="connsiteX272" fmla="*/ 724791 w 2322382"/>
              <a:gd name="connsiteY272" fmla="*/ 2416475 h 4494734"/>
              <a:gd name="connsiteX273" fmla="*/ 719283 w 2322382"/>
              <a:gd name="connsiteY273" fmla="*/ 2394444 h 4494734"/>
              <a:gd name="connsiteX274" fmla="*/ 719283 w 2322382"/>
              <a:gd name="connsiteY274" fmla="*/ 2375168 h 4494734"/>
              <a:gd name="connsiteX275" fmla="*/ 741316 w 2322382"/>
              <a:gd name="connsiteY275" fmla="*/ 2306322 h 4494734"/>
              <a:gd name="connsiteX276" fmla="*/ 755086 w 2322382"/>
              <a:gd name="connsiteY276" fmla="*/ 2207185 h 4494734"/>
              <a:gd name="connsiteX277" fmla="*/ 763349 w 2322382"/>
              <a:gd name="connsiteY277" fmla="*/ 2072248 h 4494734"/>
              <a:gd name="connsiteX278" fmla="*/ 755086 w 2322382"/>
              <a:gd name="connsiteY278" fmla="*/ 2025433 h 4494734"/>
              <a:gd name="connsiteX279" fmla="*/ 755086 w 2322382"/>
              <a:gd name="connsiteY279" fmla="*/ 1975864 h 4494734"/>
              <a:gd name="connsiteX280" fmla="*/ 749578 w 2322382"/>
              <a:gd name="connsiteY280" fmla="*/ 1918034 h 4494734"/>
              <a:gd name="connsiteX281" fmla="*/ 741316 w 2322382"/>
              <a:gd name="connsiteY281" fmla="*/ 1868465 h 4494734"/>
              <a:gd name="connsiteX282" fmla="*/ 741316 w 2322382"/>
              <a:gd name="connsiteY282" fmla="*/ 1821650 h 4494734"/>
              <a:gd name="connsiteX283" fmla="*/ 730299 w 2322382"/>
              <a:gd name="connsiteY283" fmla="*/ 1755559 h 4494734"/>
              <a:gd name="connsiteX284" fmla="*/ 683481 w 2322382"/>
              <a:gd name="connsiteY284" fmla="*/ 1670190 h 4494734"/>
              <a:gd name="connsiteX285" fmla="*/ 664202 w 2322382"/>
              <a:gd name="connsiteY285" fmla="*/ 1650914 h 4494734"/>
              <a:gd name="connsiteX286" fmla="*/ 653185 w 2322382"/>
              <a:gd name="connsiteY286" fmla="*/ 1620622 h 4494734"/>
              <a:gd name="connsiteX287" fmla="*/ 639415 w 2322382"/>
              <a:gd name="connsiteY287" fmla="*/ 1609607 h 4494734"/>
              <a:gd name="connsiteX288" fmla="*/ 617382 w 2322382"/>
              <a:gd name="connsiteY288" fmla="*/ 1604098 h 4494734"/>
              <a:gd name="connsiteX289" fmla="*/ 581580 w 2322382"/>
              <a:gd name="connsiteY289" fmla="*/ 1590329 h 4494734"/>
              <a:gd name="connsiteX290" fmla="*/ 576071 w 2322382"/>
              <a:gd name="connsiteY290" fmla="*/ 1587576 h 4494734"/>
              <a:gd name="connsiteX291" fmla="*/ 540268 w 2322382"/>
              <a:gd name="connsiteY291" fmla="*/ 1560038 h 4494734"/>
              <a:gd name="connsiteX292" fmla="*/ 465908 w 2322382"/>
              <a:gd name="connsiteY292" fmla="*/ 1491192 h 4494734"/>
              <a:gd name="connsiteX293" fmla="*/ 427351 w 2322382"/>
              <a:gd name="connsiteY293" fmla="*/ 1438870 h 4494734"/>
              <a:gd name="connsiteX294" fmla="*/ 405318 w 2322382"/>
              <a:gd name="connsiteY294" fmla="*/ 1414086 h 4494734"/>
              <a:gd name="connsiteX295" fmla="*/ 388794 w 2322382"/>
              <a:gd name="connsiteY295" fmla="*/ 1386547 h 4494734"/>
              <a:gd name="connsiteX296" fmla="*/ 380532 w 2322382"/>
              <a:gd name="connsiteY296" fmla="*/ 1378286 h 4494734"/>
              <a:gd name="connsiteX297" fmla="*/ 336466 w 2322382"/>
              <a:gd name="connsiteY297" fmla="*/ 1334224 h 4494734"/>
              <a:gd name="connsiteX298" fmla="*/ 281385 w 2322382"/>
              <a:gd name="connsiteY298" fmla="*/ 1295671 h 4494734"/>
              <a:gd name="connsiteX299" fmla="*/ 270368 w 2322382"/>
              <a:gd name="connsiteY299" fmla="*/ 1279148 h 4494734"/>
              <a:gd name="connsiteX300" fmla="*/ 270368 w 2322382"/>
              <a:gd name="connsiteY300" fmla="*/ 1254364 h 4494734"/>
              <a:gd name="connsiteX301" fmla="*/ 275876 w 2322382"/>
              <a:gd name="connsiteY301" fmla="*/ 1224072 h 4494734"/>
              <a:gd name="connsiteX302" fmla="*/ 311680 w 2322382"/>
              <a:gd name="connsiteY302" fmla="*/ 1119427 h 4494734"/>
              <a:gd name="connsiteX303" fmla="*/ 325450 w 2322382"/>
              <a:gd name="connsiteY303" fmla="*/ 1089135 h 4494734"/>
              <a:gd name="connsiteX304" fmla="*/ 355745 w 2322382"/>
              <a:gd name="connsiteY304" fmla="*/ 1069858 h 4494734"/>
              <a:gd name="connsiteX305" fmla="*/ 377777 w 2322382"/>
              <a:gd name="connsiteY305" fmla="*/ 1061596 h 4494734"/>
              <a:gd name="connsiteX306" fmla="*/ 380532 w 2322382"/>
              <a:gd name="connsiteY306" fmla="*/ 1050582 h 4494734"/>
              <a:gd name="connsiteX307" fmla="*/ 399810 w 2322382"/>
              <a:gd name="connsiteY307" fmla="*/ 1047827 h 4494734"/>
              <a:gd name="connsiteX308" fmla="*/ 432859 w 2322382"/>
              <a:gd name="connsiteY308" fmla="*/ 1094643 h 4494734"/>
              <a:gd name="connsiteX309" fmla="*/ 474170 w 2322382"/>
              <a:gd name="connsiteY309" fmla="*/ 1185518 h 4494734"/>
              <a:gd name="connsiteX310" fmla="*/ 479679 w 2322382"/>
              <a:gd name="connsiteY310" fmla="*/ 1254364 h 4494734"/>
              <a:gd name="connsiteX311" fmla="*/ 485187 w 2322382"/>
              <a:gd name="connsiteY311" fmla="*/ 1287410 h 4494734"/>
              <a:gd name="connsiteX312" fmla="*/ 493449 w 2322382"/>
              <a:gd name="connsiteY312" fmla="*/ 1292917 h 4494734"/>
              <a:gd name="connsiteX313" fmla="*/ 498957 w 2322382"/>
              <a:gd name="connsiteY313" fmla="*/ 1284656 h 4494734"/>
              <a:gd name="connsiteX314" fmla="*/ 498957 w 2322382"/>
              <a:gd name="connsiteY314" fmla="*/ 1270887 h 4494734"/>
              <a:gd name="connsiteX315" fmla="*/ 507219 w 2322382"/>
              <a:gd name="connsiteY315" fmla="*/ 1135950 h 4494734"/>
              <a:gd name="connsiteX316" fmla="*/ 512727 w 2322382"/>
              <a:gd name="connsiteY316" fmla="*/ 1036812 h 4494734"/>
              <a:gd name="connsiteX317" fmla="*/ 504466 w 2322382"/>
              <a:gd name="connsiteY317" fmla="*/ 976228 h 4494734"/>
              <a:gd name="connsiteX318" fmla="*/ 512727 w 2322382"/>
              <a:gd name="connsiteY318" fmla="*/ 921152 h 4494734"/>
              <a:gd name="connsiteX319" fmla="*/ 512727 w 2322382"/>
              <a:gd name="connsiteY319" fmla="*/ 866075 h 4494734"/>
              <a:gd name="connsiteX320" fmla="*/ 537514 w 2322382"/>
              <a:gd name="connsiteY320" fmla="*/ 799984 h 4494734"/>
              <a:gd name="connsiteX321" fmla="*/ 540268 w 2322382"/>
              <a:gd name="connsiteY321" fmla="*/ 788969 h 4494734"/>
              <a:gd name="connsiteX322" fmla="*/ 540268 w 2322382"/>
              <a:gd name="connsiteY322" fmla="*/ 775199 h 4494734"/>
              <a:gd name="connsiteX323" fmla="*/ 559547 w 2322382"/>
              <a:gd name="connsiteY323" fmla="*/ 753169 h 4494734"/>
              <a:gd name="connsiteX324" fmla="*/ 554039 w 2322382"/>
              <a:gd name="connsiteY324" fmla="*/ 725630 h 4494734"/>
              <a:gd name="connsiteX325" fmla="*/ 554039 w 2322382"/>
              <a:gd name="connsiteY325" fmla="*/ 698093 h 4494734"/>
              <a:gd name="connsiteX326" fmla="*/ 567809 w 2322382"/>
              <a:gd name="connsiteY326" fmla="*/ 659539 h 4494734"/>
              <a:gd name="connsiteX327" fmla="*/ 578825 w 2322382"/>
              <a:gd name="connsiteY327" fmla="*/ 651278 h 4494734"/>
              <a:gd name="connsiteX328" fmla="*/ 592596 w 2322382"/>
              <a:gd name="connsiteY328" fmla="*/ 629247 h 4494734"/>
              <a:gd name="connsiteX329" fmla="*/ 584333 w 2322382"/>
              <a:gd name="connsiteY329" fmla="*/ 598955 h 4494734"/>
              <a:gd name="connsiteX330" fmla="*/ 570563 w 2322382"/>
              <a:gd name="connsiteY330" fmla="*/ 579678 h 4494734"/>
              <a:gd name="connsiteX331" fmla="*/ 565055 w 2322382"/>
              <a:gd name="connsiteY331" fmla="*/ 549387 h 4494734"/>
              <a:gd name="connsiteX332" fmla="*/ 559547 w 2322382"/>
              <a:gd name="connsiteY332" fmla="*/ 532864 h 4494734"/>
              <a:gd name="connsiteX333" fmla="*/ 545776 w 2322382"/>
              <a:gd name="connsiteY333" fmla="*/ 499818 h 4494734"/>
              <a:gd name="connsiteX334" fmla="*/ 529252 w 2322382"/>
              <a:gd name="connsiteY334" fmla="*/ 475034 h 4494734"/>
              <a:gd name="connsiteX335" fmla="*/ 515482 w 2322382"/>
              <a:gd name="connsiteY335" fmla="*/ 417203 h 4494734"/>
              <a:gd name="connsiteX336" fmla="*/ 526498 w 2322382"/>
              <a:gd name="connsiteY336" fmla="*/ 381403 h 4494734"/>
              <a:gd name="connsiteX337" fmla="*/ 523744 w 2322382"/>
              <a:gd name="connsiteY337" fmla="*/ 375896 h 4494734"/>
              <a:gd name="connsiteX338" fmla="*/ 512727 w 2322382"/>
              <a:gd name="connsiteY338" fmla="*/ 362127 h 4494734"/>
              <a:gd name="connsiteX339" fmla="*/ 509974 w 2322382"/>
              <a:gd name="connsiteY339" fmla="*/ 356619 h 4494734"/>
              <a:gd name="connsiteX340" fmla="*/ 493449 w 2322382"/>
              <a:gd name="connsiteY340" fmla="*/ 304297 h 4494734"/>
              <a:gd name="connsiteX341" fmla="*/ 485187 w 2322382"/>
              <a:gd name="connsiteY341" fmla="*/ 257482 h 4494734"/>
              <a:gd name="connsiteX342" fmla="*/ 504466 w 2322382"/>
              <a:gd name="connsiteY342" fmla="*/ 191390 h 4494734"/>
              <a:gd name="connsiteX343" fmla="*/ 512727 w 2322382"/>
              <a:gd name="connsiteY343" fmla="*/ 141821 h 4494734"/>
              <a:gd name="connsiteX344" fmla="*/ 529252 w 2322382"/>
              <a:gd name="connsiteY344" fmla="*/ 97761 h 4494734"/>
              <a:gd name="connsiteX345" fmla="*/ 647677 w 2322382"/>
              <a:gd name="connsiteY345" fmla="*/ 17900 h 4494734"/>
              <a:gd name="connsiteX346" fmla="*/ 727546 w 2322382"/>
              <a:gd name="connsiteY346" fmla="*/ 4130 h 4494734"/>
              <a:gd name="connsiteX347" fmla="*/ 752333 w 2322382"/>
              <a:gd name="connsiteY347" fmla="*/ 0 h 449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2322382" h="4494734">
                <a:moveTo>
                  <a:pt x="202698" y="1752488"/>
                </a:moveTo>
                <a:lnTo>
                  <a:pt x="202894" y="1753838"/>
                </a:lnTo>
                <a:lnTo>
                  <a:pt x="202698" y="1754255"/>
                </a:lnTo>
                <a:close/>
                <a:moveTo>
                  <a:pt x="1327635" y="1083664"/>
                </a:moveTo>
                <a:cubicBezTo>
                  <a:pt x="1321118" y="1085383"/>
                  <a:pt x="1315629" y="1091571"/>
                  <a:pt x="1308769" y="1102572"/>
                </a:cubicBezTo>
                <a:cubicBezTo>
                  <a:pt x="1306025" y="1110822"/>
                  <a:pt x="1297792" y="1113573"/>
                  <a:pt x="1295048" y="1121823"/>
                </a:cubicBezTo>
                <a:cubicBezTo>
                  <a:pt x="1292304" y="1152075"/>
                  <a:pt x="1281327" y="1182327"/>
                  <a:pt x="1281327" y="1212579"/>
                </a:cubicBezTo>
                <a:cubicBezTo>
                  <a:pt x="1281327" y="1223580"/>
                  <a:pt x="1289560" y="1229080"/>
                  <a:pt x="1289560" y="1240081"/>
                </a:cubicBezTo>
                <a:cubicBezTo>
                  <a:pt x="1289560" y="1262082"/>
                  <a:pt x="1292304" y="1264832"/>
                  <a:pt x="1314257" y="1264832"/>
                </a:cubicBezTo>
                <a:cubicBezTo>
                  <a:pt x="1325234" y="1267583"/>
                  <a:pt x="1333467" y="1259332"/>
                  <a:pt x="1344443" y="1259332"/>
                </a:cubicBezTo>
                <a:cubicBezTo>
                  <a:pt x="1374628" y="1256582"/>
                  <a:pt x="1404814" y="1245581"/>
                  <a:pt x="1435000" y="1237331"/>
                </a:cubicBezTo>
                <a:cubicBezTo>
                  <a:pt x="1456953" y="1229080"/>
                  <a:pt x="1481650" y="1223580"/>
                  <a:pt x="1503603" y="1212579"/>
                </a:cubicBezTo>
                <a:cubicBezTo>
                  <a:pt x="1511836" y="1207079"/>
                  <a:pt x="1511836" y="1204329"/>
                  <a:pt x="1506347" y="1198828"/>
                </a:cubicBezTo>
                <a:cubicBezTo>
                  <a:pt x="1506347" y="1196078"/>
                  <a:pt x="1503603" y="1193328"/>
                  <a:pt x="1500859" y="1190578"/>
                </a:cubicBezTo>
                <a:cubicBezTo>
                  <a:pt x="1487139" y="1176827"/>
                  <a:pt x="1467930" y="1168576"/>
                  <a:pt x="1454209" y="1157576"/>
                </a:cubicBezTo>
                <a:cubicBezTo>
                  <a:pt x="1421279" y="1132824"/>
                  <a:pt x="1388349" y="1110822"/>
                  <a:pt x="1352675" y="1091571"/>
                </a:cubicBezTo>
                <a:cubicBezTo>
                  <a:pt x="1341699" y="1084696"/>
                  <a:pt x="1334152" y="1081945"/>
                  <a:pt x="1327635" y="1083664"/>
                </a:cubicBezTo>
                <a:close/>
                <a:moveTo>
                  <a:pt x="752333" y="0"/>
                </a:moveTo>
                <a:cubicBezTo>
                  <a:pt x="760595" y="0"/>
                  <a:pt x="768857" y="1377"/>
                  <a:pt x="777119" y="4130"/>
                </a:cubicBezTo>
                <a:cubicBezTo>
                  <a:pt x="810168" y="4130"/>
                  <a:pt x="843217" y="15146"/>
                  <a:pt x="870758" y="34423"/>
                </a:cubicBezTo>
                <a:cubicBezTo>
                  <a:pt x="876266" y="39930"/>
                  <a:pt x="898299" y="42684"/>
                  <a:pt x="914823" y="42684"/>
                </a:cubicBezTo>
                <a:cubicBezTo>
                  <a:pt x="923085" y="45438"/>
                  <a:pt x="925840" y="48192"/>
                  <a:pt x="928593" y="50945"/>
                </a:cubicBezTo>
                <a:cubicBezTo>
                  <a:pt x="939610" y="56453"/>
                  <a:pt x="945118" y="70222"/>
                  <a:pt x="961642" y="64715"/>
                </a:cubicBezTo>
                <a:cubicBezTo>
                  <a:pt x="967150" y="64715"/>
                  <a:pt x="961642" y="75730"/>
                  <a:pt x="967150" y="78484"/>
                </a:cubicBezTo>
                <a:cubicBezTo>
                  <a:pt x="972659" y="72976"/>
                  <a:pt x="978167" y="70222"/>
                  <a:pt x="980921" y="64715"/>
                </a:cubicBezTo>
                <a:cubicBezTo>
                  <a:pt x="983675" y="67468"/>
                  <a:pt x="983675" y="67468"/>
                  <a:pt x="986429" y="70222"/>
                </a:cubicBezTo>
                <a:cubicBezTo>
                  <a:pt x="986429" y="75730"/>
                  <a:pt x="980921" y="83991"/>
                  <a:pt x="989183" y="83991"/>
                </a:cubicBezTo>
                <a:cubicBezTo>
                  <a:pt x="997446" y="86745"/>
                  <a:pt x="1005707" y="83991"/>
                  <a:pt x="1011216" y="75730"/>
                </a:cubicBezTo>
                <a:cubicBezTo>
                  <a:pt x="1013970" y="70222"/>
                  <a:pt x="1011216" y="67468"/>
                  <a:pt x="1005707" y="61961"/>
                </a:cubicBezTo>
                <a:cubicBezTo>
                  <a:pt x="1000199" y="59207"/>
                  <a:pt x="1002954" y="53699"/>
                  <a:pt x="1002954" y="45438"/>
                </a:cubicBezTo>
                <a:cubicBezTo>
                  <a:pt x="1002954" y="39930"/>
                  <a:pt x="997446" y="34423"/>
                  <a:pt x="994691" y="28915"/>
                </a:cubicBezTo>
                <a:cubicBezTo>
                  <a:pt x="991937" y="23407"/>
                  <a:pt x="1005707" y="4130"/>
                  <a:pt x="1011216" y="4130"/>
                </a:cubicBezTo>
                <a:cubicBezTo>
                  <a:pt x="1019478" y="4130"/>
                  <a:pt x="1022232" y="9638"/>
                  <a:pt x="1024986" y="12392"/>
                </a:cubicBezTo>
                <a:cubicBezTo>
                  <a:pt x="1027740" y="26161"/>
                  <a:pt x="1030494" y="26161"/>
                  <a:pt x="1041511" y="17900"/>
                </a:cubicBezTo>
                <a:cubicBezTo>
                  <a:pt x="1058035" y="4130"/>
                  <a:pt x="1069051" y="6885"/>
                  <a:pt x="1082822" y="23407"/>
                </a:cubicBezTo>
                <a:cubicBezTo>
                  <a:pt x="1091084" y="34423"/>
                  <a:pt x="1088330" y="50945"/>
                  <a:pt x="1099347" y="61961"/>
                </a:cubicBezTo>
                <a:cubicBezTo>
                  <a:pt x="1104855" y="100514"/>
                  <a:pt x="1118625" y="136314"/>
                  <a:pt x="1113117" y="177621"/>
                </a:cubicBezTo>
                <a:cubicBezTo>
                  <a:pt x="1110363" y="194144"/>
                  <a:pt x="1104855" y="207913"/>
                  <a:pt x="1102100" y="224436"/>
                </a:cubicBezTo>
                <a:cubicBezTo>
                  <a:pt x="1104855" y="227190"/>
                  <a:pt x="1113117" y="227190"/>
                  <a:pt x="1115871" y="227190"/>
                </a:cubicBezTo>
                <a:cubicBezTo>
                  <a:pt x="1124133" y="227190"/>
                  <a:pt x="1124133" y="227190"/>
                  <a:pt x="1135149" y="243713"/>
                </a:cubicBezTo>
                <a:cubicBezTo>
                  <a:pt x="1137904" y="251974"/>
                  <a:pt x="1146165" y="243713"/>
                  <a:pt x="1154428" y="249220"/>
                </a:cubicBezTo>
                <a:cubicBezTo>
                  <a:pt x="1148920" y="257482"/>
                  <a:pt x="1143412" y="262990"/>
                  <a:pt x="1140657" y="271251"/>
                </a:cubicBezTo>
                <a:cubicBezTo>
                  <a:pt x="1140657" y="276759"/>
                  <a:pt x="1135149" y="285020"/>
                  <a:pt x="1148920" y="287774"/>
                </a:cubicBezTo>
                <a:cubicBezTo>
                  <a:pt x="1157182" y="287774"/>
                  <a:pt x="1154428" y="293281"/>
                  <a:pt x="1151674" y="298789"/>
                </a:cubicBezTo>
                <a:cubicBezTo>
                  <a:pt x="1140657" y="318066"/>
                  <a:pt x="1146165" y="340096"/>
                  <a:pt x="1154428" y="359373"/>
                </a:cubicBezTo>
                <a:cubicBezTo>
                  <a:pt x="1154428" y="362127"/>
                  <a:pt x="1162690" y="362127"/>
                  <a:pt x="1157182" y="367635"/>
                </a:cubicBezTo>
                <a:cubicBezTo>
                  <a:pt x="1154428" y="370389"/>
                  <a:pt x="1148920" y="370389"/>
                  <a:pt x="1143412" y="367635"/>
                </a:cubicBezTo>
                <a:cubicBezTo>
                  <a:pt x="1140657" y="367635"/>
                  <a:pt x="1137904" y="362127"/>
                  <a:pt x="1135149" y="359373"/>
                </a:cubicBezTo>
                <a:cubicBezTo>
                  <a:pt x="1126887" y="351112"/>
                  <a:pt x="1118625" y="353866"/>
                  <a:pt x="1110363" y="356619"/>
                </a:cubicBezTo>
                <a:cubicBezTo>
                  <a:pt x="1104855" y="356619"/>
                  <a:pt x="1093838" y="364880"/>
                  <a:pt x="1102100" y="373142"/>
                </a:cubicBezTo>
                <a:cubicBezTo>
                  <a:pt x="1110363" y="381403"/>
                  <a:pt x="1104855" y="389665"/>
                  <a:pt x="1107608" y="400680"/>
                </a:cubicBezTo>
                <a:cubicBezTo>
                  <a:pt x="1088330" y="400680"/>
                  <a:pt x="1069051" y="400680"/>
                  <a:pt x="1049773" y="400680"/>
                </a:cubicBezTo>
                <a:cubicBezTo>
                  <a:pt x="1036003" y="403434"/>
                  <a:pt x="1019478" y="414449"/>
                  <a:pt x="1005707" y="422711"/>
                </a:cubicBezTo>
                <a:cubicBezTo>
                  <a:pt x="983675" y="436480"/>
                  <a:pt x="972659" y="458511"/>
                  <a:pt x="958889" y="477787"/>
                </a:cubicBezTo>
                <a:cubicBezTo>
                  <a:pt x="950626" y="488802"/>
                  <a:pt x="950626" y="505325"/>
                  <a:pt x="939610" y="513587"/>
                </a:cubicBezTo>
                <a:cubicBezTo>
                  <a:pt x="931348" y="519094"/>
                  <a:pt x="945118" y="543879"/>
                  <a:pt x="953380" y="543879"/>
                </a:cubicBezTo>
                <a:cubicBezTo>
                  <a:pt x="983675" y="538371"/>
                  <a:pt x="994691" y="560402"/>
                  <a:pt x="1005707" y="582433"/>
                </a:cubicBezTo>
                <a:cubicBezTo>
                  <a:pt x="1008462" y="587940"/>
                  <a:pt x="1011216" y="596201"/>
                  <a:pt x="1011216" y="604463"/>
                </a:cubicBezTo>
                <a:cubicBezTo>
                  <a:pt x="1011216" y="615478"/>
                  <a:pt x="1013970" y="618232"/>
                  <a:pt x="1024986" y="618232"/>
                </a:cubicBezTo>
                <a:cubicBezTo>
                  <a:pt x="1036003" y="620986"/>
                  <a:pt x="1044265" y="634755"/>
                  <a:pt x="1058035" y="634755"/>
                </a:cubicBezTo>
                <a:cubicBezTo>
                  <a:pt x="1071806" y="648524"/>
                  <a:pt x="1091084" y="648524"/>
                  <a:pt x="1107608" y="654032"/>
                </a:cubicBezTo>
                <a:cubicBezTo>
                  <a:pt x="1121379" y="662293"/>
                  <a:pt x="1140657" y="665047"/>
                  <a:pt x="1157182" y="665047"/>
                </a:cubicBezTo>
                <a:cubicBezTo>
                  <a:pt x="1187477" y="667801"/>
                  <a:pt x="1220526" y="676062"/>
                  <a:pt x="1248067" y="689832"/>
                </a:cubicBezTo>
                <a:cubicBezTo>
                  <a:pt x="1292132" y="709108"/>
                  <a:pt x="1333443" y="736646"/>
                  <a:pt x="1372000" y="764185"/>
                </a:cubicBezTo>
                <a:cubicBezTo>
                  <a:pt x="1413312" y="794476"/>
                  <a:pt x="1443607" y="833029"/>
                  <a:pt x="1473901" y="874337"/>
                </a:cubicBezTo>
                <a:cubicBezTo>
                  <a:pt x="1498688" y="901875"/>
                  <a:pt x="1517966" y="932167"/>
                  <a:pt x="1548262" y="954198"/>
                </a:cubicBezTo>
                <a:cubicBezTo>
                  <a:pt x="1592327" y="984490"/>
                  <a:pt x="1628130" y="1025797"/>
                  <a:pt x="1677703" y="1050582"/>
                </a:cubicBezTo>
                <a:cubicBezTo>
                  <a:pt x="1683211" y="1053335"/>
                  <a:pt x="1688720" y="1061596"/>
                  <a:pt x="1694228" y="1067104"/>
                </a:cubicBezTo>
                <a:cubicBezTo>
                  <a:pt x="1724523" y="1102904"/>
                  <a:pt x="1754817" y="1138703"/>
                  <a:pt x="1774096" y="1180011"/>
                </a:cubicBezTo>
                <a:cubicBezTo>
                  <a:pt x="1776850" y="1185518"/>
                  <a:pt x="1779604" y="1193779"/>
                  <a:pt x="1782358" y="1193779"/>
                </a:cubicBezTo>
                <a:cubicBezTo>
                  <a:pt x="1804391" y="1210303"/>
                  <a:pt x="1801637" y="1232334"/>
                  <a:pt x="1801637" y="1254364"/>
                </a:cubicBezTo>
                <a:cubicBezTo>
                  <a:pt x="1801637" y="1259871"/>
                  <a:pt x="1801637" y="1265379"/>
                  <a:pt x="1801637" y="1270887"/>
                </a:cubicBezTo>
                <a:cubicBezTo>
                  <a:pt x="1801637" y="1306687"/>
                  <a:pt x="1785112" y="1334224"/>
                  <a:pt x="1749309" y="1339733"/>
                </a:cubicBezTo>
                <a:cubicBezTo>
                  <a:pt x="1727277" y="1342486"/>
                  <a:pt x="1705244" y="1350747"/>
                  <a:pt x="1683211" y="1353501"/>
                </a:cubicBezTo>
                <a:cubicBezTo>
                  <a:pt x="1661179" y="1359009"/>
                  <a:pt x="1636392" y="1361763"/>
                  <a:pt x="1614359" y="1372778"/>
                </a:cubicBezTo>
                <a:cubicBezTo>
                  <a:pt x="1603343" y="1378286"/>
                  <a:pt x="1584065" y="1370024"/>
                  <a:pt x="1570294" y="1381040"/>
                </a:cubicBezTo>
                <a:cubicBezTo>
                  <a:pt x="1548262" y="1375532"/>
                  <a:pt x="1523475" y="1392055"/>
                  <a:pt x="1498688" y="1386547"/>
                </a:cubicBezTo>
                <a:cubicBezTo>
                  <a:pt x="1487672" y="1383793"/>
                  <a:pt x="1479409" y="1394809"/>
                  <a:pt x="1468393" y="1394809"/>
                </a:cubicBezTo>
                <a:cubicBezTo>
                  <a:pt x="1460131" y="1394809"/>
                  <a:pt x="1449115" y="1389301"/>
                  <a:pt x="1440852" y="1400316"/>
                </a:cubicBezTo>
                <a:cubicBezTo>
                  <a:pt x="1440852" y="1400316"/>
                  <a:pt x="1435344" y="1400316"/>
                  <a:pt x="1432590" y="1400316"/>
                </a:cubicBezTo>
                <a:cubicBezTo>
                  <a:pt x="1388525" y="1397563"/>
                  <a:pt x="1347214" y="1414086"/>
                  <a:pt x="1305902" y="1405824"/>
                </a:cubicBezTo>
                <a:cubicBezTo>
                  <a:pt x="1294886" y="1430609"/>
                  <a:pt x="1305902" y="1455393"/>
                  <a:pt x="1311411" y="1477423"/>
                </a:cubicBezTo>
                <a:cubicBezTo>
                  <a:pt x="1314165" y="1493946"/>
                  <a:pt x="1316919" y="1510469"/>
                  <a:pt x="1322427" y="1526992"/>
                </a:cubicBezTo>
                <a:cubicBezTo>
                  <a:pt x="1330689" y="1554530"/>
                  <a:pt x="1336198" y="1587576"/>
                  <a:pt x="1347214" y="1617868"/>
                </a:cubicBezTo>
                <a:cubicBezTo>
                  <a:pt x="1355476" y="1648160"/>
                  <a:pt x="1363738" y="1681205"/>
                  <a:pt x="1377508" y="1711498"/>
                </a:cubicBezTo>
                <a:cubicBezTo>
                  <a:pt x="1383016" y="1728021"/>
                  <a:pt x="1388525" y="1744543"/>
                  <a:pt x="1394033" y="1758313"/>
                </a:cubicBezTo>
                <a:cubicBezTo>
                  <a:pt x="1407803" y="1788605"/>
                  <a:pt x="1421574" y="1816143"/>
                  <a:pt x="1432590" y="1843681"/>
                </a:cubicBezTo>
                <a:cubicBezTo>
                  <a:pt x="1446360" y="1876726"/>
                  <a:pt x="1460131" y="1909772"/>
                  <a:pt x="1471147" y="1942818"/>
                </a:cubicBezTo>
                <a:cubicBezTo>
                  <a:pt x="1473901" y="1956588"/>
                  <a:pt x="1473901" y="1970357"/>
                  <a:pt x="1476656" y="1984125"/>
                </a:cubicBezTo>
                <a:cubicBezTo>
                  <a:pt x="1479409" y="1995141"/>
                  <a:pt x="1490426" y="2000648"/>
                  <a:pt x="1493180" y="2011664"/>
                </a:cubicBezTo>
                <a:cubicBezTo>
                  <a:pt x="1495934" y="2033694"/>
                  <a:pt x="1498688" y="2055725"/>
                  <a:pt x="1506950" y="2077755"/>
                </a:cubicBezTo>
                <a:cubicBezTo>
                  <a:pt x="1515213" y="2102540"/>
                  <a:pt x="1509705" y="2130078"/>
                  <a:pt x="1517966" y="2157616"/>
                </a:cubicBezTo>
                <a:cubicBezTo>
                  <a:pt x="1526229" y="2182400"/>
                  <a:pt x="1534491" y="2209939"/>
                  <a:pt x="1539999" y="2237477"/>
                </a:cubicBezTo>
                <a:cubicBezTo>
                  <a:pt x="1545508" y="2262261"/>
                  <a:pt x="1551016" y="2284292"/>
                  <a:pt x="1559278" y="2309076"/>
                </a:cubicBezTo>
                <a:cubicBezTo>
                  <a:pt x="1564786" y="2325599"/>
                  <a:pt x="1564786" y="2347629"/>
                  <a:pt x="1570294" y="2366907"/>
                </a:cubicBezTo>
                <a:cubicBezTo>
                  <a:pt x="1578557" y="2386183"/>
                  <a:pt x="1578557" y="2405460"/>
                  <a:pt x="1584065" y="2424737"/>
                </a:cubicBezTo>
                <a:cubicBezTo>
                  <a:pt x="1589573" y="2435751"/>
                  <a:pt x="1581310" y="2446767"/>
                  <a:pt x="1567540" y="2446767"/>
                </a:cubicBezTo>
                <a:cubicBezTo>
                  <a:pt x="1539999" y="2446767"/>
                  <a:pt x="1515213" y="2457783"/>
                  <a:pt x="1490426" y="2452274"/>
                </a:cubicBezTo>
                <a:cubicBezTo>
                  <a:pt x="1471147" y="2466044"/>
                  <a:pt x="1449115" y="2457783"/>
                  <a:pt x="1427082" y="2460536"/>
                </a:cubicBezTo>
                <a:cubicBezTo>
                  <a:pt x="1421574" y="2460536"/>
                  <a:pt x="1369246" y="2463290"/>
                  <a:pt x="1366492" y="2466044"/>
                </a:cubicBezTo>
                <a:cubicBezTo>
                  <a:pt x="1360984" y="2474305"/>
                  <a:pt x="1352722" y="2477059"/>
                  <a:pt x="1349968" y="2488074"/>
                </a:cubicBezTo>
                <a:cubicBezTo>
                  <a:pt x="1344459" y="2518366"/>
                  <a:pt x="1325181" y="2545904"/>
                  <a:pt x="1319673" y="2576196"/>
                </a:cubicBezTo>
                <a:cubicBezTo>
                  <a:pt x="1308657" y="2623011"/>
                  <a:pt x="1289378" y="2667072"/>
                  <a:pt x="1275608" y="2713887"/>
                </a:cubicBezTo>
                <a:cubicBezTo>
                  <a:pt x="1267345" y="2744179"/>
                  <a:pt x="1253575" y="2771717"/>
                  <a:pt x="1256329" y="2804763"/>
                </a:cubicBezTo>
                <a:cubicBezTo>
                  <a:pt x="1245313" y="2813024"/>
                  <a:pt x="1248067" y="2824040"/>
                  <a:pt x="1248067" y="2832301"/>
                </a:cubicBezTo>
                <a:cubicBezTo>
                  <a:pt x="1248067" y="2846070"/>
                  <a:pt x="1248067" y="2859840"/>
                  <a:pt x="1253575" y="2873609"/>
                </a:cubicBezTo>
                <a:cubicBezTo>
                  <a:pt x="1264591" y="2898393"/>
                  <a:pt x="1267345" y="2925932"/>
                  <a:pt x="1275608" y="2950716"/>
                </a:cubicBezTo>
                <a:cubicBezTo>
                  <a:pt x="1281116" y="2975500"/>
                  <a:pt x="1297641" y="2997531"/>
                  <a:pt x="1294886" y="3022315"/>
                </a:cubicBezTo>
                <a:cubicBezTo>
                  <a:pt x="1311411" y="3055361"/>
                  <a:pt x="1319673" y="3093914"/>
                  <a:pt x="1352722" y="3121453"/>
                </a:cubicBezTo>
                <a:cubicBezTo>
                  <a:pt x="1369246" y="3135221"/>
                  <a:pt x="1388525" y="3146237"/>
                  <a:pt x="1413312" y="3148990"/>
                </a:cubicBezTo>
                <a:cubicBezTo>
                  <a:pt x="1432590" y="3148990"/>
                  <a:pt x="1451869" y="3157252"/>
                  <a:pt x="1471147" y="3162760"/>
                </a:cubicBezTo>
                <a:cubicBezTo>
                  <a:pt x="1493180" y="3168267"/>
                  <a:pt x="1517966" y="3173775"/>
                  <a:pt x="1539999" y="3182036"/>
                </a:cubicBezTo>
                <a:cubicBezTo>
                  <a:pt x="1581310" y="3195806"/>
                  <a:pt x="1619867" y="3215082"/>
                  <a:pt x="1655671" y="3237113"/>
                </a:cubicBezTo>
                <a:cubicBezTo>
                  <a:pt x="1661179" y="3239866"/>
                  <a:pt x="1666687" y="3245374"/>
                  <a:pt x="1672195" y="3250882"/>
                </a:cubicBezTo>
                <a:cubicBezTo>
                  <a:pt x="1696982" y="3275666"/>
                  <a:pt x="1719015" y="3297696"/>
                  <a:pt x="1741047" y="3319728"/>
                </a:cubicBezTo>
                <a:cubicBezTo>
                  <a:pt x="1768588" y="3347265"/>
                  <a:pt x="1798882" y="3369296"/>
                  <a:pt x="1831932" y="3391326"/>
                </a:cubicBezTo>
                <a:cubicBezTo>
                  <a:pt x="1853965" y="3407849"/>
                  <a:pt x="1875997" y="3424372"/>
                  <a:pt x="1898030" y="3443649"/>
                </a:cubicBezTo>
                <a:cubicBezTo>
                  <a:pt x="1931079" y="3468434"/>
                  <a:pt x="1964128" y="3493218"/>
                  <a:pt x="1997176" y="3515248"/>
                </a:cubicBezTo>
                <a:cubicBezTo>
                  <a:pt x="1999931" y="3518002"/>
                  <a:pt x="2002685" y="3520756"/>
                  <a:pt x="2002685" y="3518002"/>
                </a:cubicBezTo>
                <a:cubicBezTo>
                  <a:pt x="2019209" y="3506987"/>
                  <a:pt x="2030225" y="3520756"/>
                  <a:pt x="2043996" y="3526264"/>
                </a:cubicBezTo>
                <a:cubicBezTo>
                  <a:pt x="2049504" y="3529017"/>
                  <a:pt x="2055012" y="3526264"/>
                  <a:pt x="2060520" y="3520756"/>
                </a:cubicBezTo>
                <a:cubicBezTo>
                  <a:pt x="2071537" y="3512494"/>
                  <a:pt x="2085307" y="3512494"/>
                  <a:pt x="2099077" y="3512494"/>
                </a:cubicBezTo>
                <a:cubicBezTo>
                  <a:pt x="2121110" y="3512494"/>
                  <a:pt x="2145897" y="3515248"/>
                  <a:pt x="2167930" y="3506987"/>
                </a:cubicBezTo>
                <a:cubicBezTo>
                  <a:pt x="2173438" y="3504233"/>
                  <a:pt x="2181700" y="3504233"/>
                  <a:pt x="2181700" y="3506987"/>
                </a:cubicBezTo>
                <a:cubicBezTo>
                  <a:pt x="2189962" y="3515248"/>
                  <a:pt x="2195470" y="3512494"/>
                  <a:pt x="2203732" y="3506987"/>
                </a:cubicBezTo>
                <a:cubicBezTo>
                  <a:pt x="2206487" y="3504233"/>
                  <a:pt x="2209240" y="3506987"/>
                  <a:pt x="2211995" y="3504233"/>
                </a:cubicBezTo>
                <a:cubicBezTo>
                  <a:pt x="2223011" y="3501479"/>
                  <a:pt x="2231274" y="3518002"/>
                  <a:pt x="2242290" y="3512494"/>
                </a:cubicBezTo>
                <a:cubicBezTo>
                  <a:pt x="2250552" y="3504233"/>
                  <a:pt x="2261568" y="3504233"/>
                  <a:pt x="2272584" y="3506987"/>
                </a:cubicBezTo>
                <a:cubicBezTo>
                  <a:pt x="2286355" y="3506987"/>
                  <a:pt x="2311142" y="3523510"/>
                  <a:pt x="2313896" y="3537279"/>
                </a:cubicBezTo>
                <a:cubicBezTo>
                  <a:pt x="2316650" y="3542787"/>
                  <a:pt x="2316650" y="3548294"/>
                  <a:pt x="2311142" y="3553802"/>
                </a:cubicBezTo>
                <a:cubicBezTo>
                  <a:pt x="2305633" y="3556556"/>
                  <a:pt x="2305633" y="3562063"/>
                  <a:pt x="2311142" y="3564817"/>
                </a:cubicBezTo>
                <a:cubicBezTo>
                  <a:pt x="2324912" y="3573079"/>
                  <a:pt x="2322158" y="3586847"/>
                  <a:pt x="2322158" y="3600617"/>
                </a:cubicBezTo>
                <a:cubicBezTo>
                  <a:pt x="2322158" y="3622647"/>
                  <a:pt x="2319404" y="3644678"/>
                  <a:pt x="2322158" y="3669462"/>
                </a:cubicBezTo>
                <a:cubicBezTo>
                  <a:pt x="2322158" y="3688739"/>
                  <a:pt x="2311142" y="3708015"/>
                  <a:pt x="2313896" y="3730046"/>
                </a:cubicBezTo>
                <a:cubicBezTo>
                  <a:pt x="2313896" y="3741061"/>
                  <a:pt x="2302880" y="3752077"/>
                  <a:pt x="2297372" y="3763092"/>
                </a:cubicBezTo>
                <a:cubicBezTo>
                  <a:pt x="2291863" y="3768599"/>
                  <a:pt x="2289109" y="3774107"/>
                  <a:pt x="2286355" y="3782368"/>
                </a:cubicBezTo>
                <a:cubicBezTo>
                  <a:pt x="2278093" y="3793384"/>
                  <a:pt x="2267076" y="3807153"/>
                  <a:pt x="2275339" y="3820922"/>
                </a:cubicBezTo>
                <a:cubicBezTo>
                  <a:pt x="2283601" y="3831937"/>
                  <a:pt x="2272584" y="3848460"/>
                  <a:pt x="2289109" y="3853968"/>
                </a:cubicBezTo>
                <a:cubicBezTo>
                  <a:pt x="2291863" y="3856721"/>
                  <a:pt x="2294617" y="3859475"/>
                  <a:pt x="2294617" y="3862230"/>
                </a:cubicBezTo>
                <a:cubicBezTo>
                  <a:pt x="2294617" y="3887014"/>
                  <a:pt x="2305633" y="3911798"/>
                  <a:pt x="2300125" y="3936583"/>
                </a:cubicBezTo>
                <a:cubicBezTo>
                  <a:pt x="2300125" y="3942090"/>
                  <a:pt x="2302880" y="3947597"/>
                  <a:pt x="2300125" y="3947597"/>
                </a:cubicBezTo>
                <a:cubicBezTo>
                  <a:pt x="2280847" y="3955859"/>
                  <a:pt x="2297372" y="3972382"/>
                  <a:pt x="2294617" y="3983397"/>
                </a:cubicBezTo>
                <a:cubicBezTo>
                  <a:pt x="2286355" y="4005428"/>
                  <a:pt x="2294617" y="4027459"/>
                  <a:pt x="2278093" y="4046735"/>
                </a:cubicBezTo>
                <a:cubicBezTo>
                  <a:pt x="2269831" y="4054996"/>
                  <a:pt x="2269831" y="4071519"/>
                  <a:pt x="2267076" y="4082535"/>
                </a:cubicBezTo>
                <a:cubicBezTo>
                  <a:pt x="2267076" y="4093550"/>
                  <a:pt x="2261568" y="4104565"/>
                  <a:pt x="2256060" y="4112827"/>
                </a:cubicBezTo>
                <a:cubicBezTo>
                  <a:pt x="2250552" y="4121088"/>
                  <a:pt x="2245044" y="4129349"/>
                  <a:pt x="2239536" y="4140365"/>
                </a:cubicBezTo>
                <a:cubicBezTo>
                  <a:pt x="2228519" y="4162395"/>
                  <a:pt x="2206487" y="4173411"/>
                  <a:pt x="2187208" y="4187180"/>
                </a:cubicBezTo>
                <a:cubicBezTo>
                  <a:pt x="2176191" y="4195441"/>
                  <a:pt x="2159667" y="4195441"/>
                  <a:pt x="2145897" y="4192687"/>
                </a:cubicBezTo>
                <a:cubicBezTo>
                  <a:pt x="2121110" y="4189934"/>
                  <a:pt x="2096324" y="4181672"/>
                  <a:pt x="2079799" y="4159642"/>
                </a:cubicBezTo>
                <a:cubicBezTo>
                  <a:pt x="2068782" y="4143119"/>
                  <a:pt x="2068782" y="4123842"/>
                  <a:pt x="2074290" y="4107319"/>
                </a:cubicBezTo>
                <a:cubicBezTo>
                  <a:pt x="2079799" y="4088042"/>
                  <a:pt x="2088061" y="4071519"/>
                  <a:pt x="2093569" y="4054996"/>
                </a:cubicBezTo>
                <a:cubicBezTo>
                  <a:pt x="2099077" y="4038473"/>
                  <a:pt x="2099077" y="4027459"/>
                  <a:pt x="2093569" y="4013689"/>
                </a:cubicBezTo>
                <a:cubicBezTo>
                  <a:pt x="2079799" y="3991659"/>
                  <a:pt x="2071537" y="3966874"/>
                  <a:pt x="2066029" y="3942090"/>
                </a:cubicBezTo>
                <a:cubicBezTo>
                  <a:pt x="2060520" y="3925567"/>
                  <a:pt x="2052258" y="3914552"/>
                  <a:pt x="2041242" y="3903537"/>
                </a:cubicBezTo>
                <a:cubicBezTo>
                  <a:pt x="2035733" y="3895275"/>
                  <a:pt x="2032980" y="3900783"/>
                  <a:pt x="2027472" y="3903537"/>
                </a:cubicBezTo>
                <a:cubicBezTo>
                  <a:pt x="2019209" y="3906290"/>
                  <a:pt x="2010947" y="3903537"/>
                  <a:pt x="2005439" y="3895275"/>
                </a:cubicBezTo>
                <a:cubicBezTo>
                  <a:pt x="1999931" y="3884260"/>
                  <a:pt x="1988915" y="3870491"/>
                  <a:pt x="1983406" y="3856721"/>
                </a:cubicBezTo>
                <a:cubicBezTo>
                  <a:pt x="1980652" y="3848460"/>
                  <a:pt x="1977898" y="3848460"/>
                  <a:pt x="1972390" y="3851214"/>
                </a:cubicBezTo>
                <a:cubicBezTo>
                  <a:pt x="1961374" y="3859475"/>
                  <a:pt x="1953111" y="3859475"/>
                  <a:pt x="1944849" y="3853968"/>
                </a:cubicBezTo>
                <a:cubicBezTo>
                  <a:pt x="1933832" y="3848460"/>
                  <a:pt x="1920062" y="3845707"/>
                  <a:pt x="1922816" y="3831937"/>
                </a:cubicBezTo>
                <a:cubicBezTo>
                  <a:pt x="1925571" y="3818168"/>
                  <a:pt x="1933832" y="3812661"/>
                  <a:pt x="1947603" y="3809907"/>
                </a:cubicBezTo>
                <a:cubicBezTo>
                  <a:pt x="1950358" y="3807153"/>
                  <a:pt x="1958619" y="3812661"/>
                  <a:pt x="1953111" y="3801645"/>
                </a:cubicBezTo>
                <a:cubicBezTo>
                  <a:pt x="1944849" y="3785122"/>
                  <a:pt x="1933832" y="3768599"/>
                  <a:pt x="1955866" y="3752077"/>
                </a:cubicBezTo>
                <a:cubicBezTo>
                  <a:pt x="1958619" y="3749323"/>
                  <a:pt x="1958619" y="3741061"/>
                  <a:pt x="1953111" y="3735554"/>
                </a:cubicBezTo>
                <a:cubicBezTo>
                  <a:pt x="1944849" y="3727292"/>
                  <a:pt x="1939341" y="3719031"/>
                  <a:pt x="1928324" y="3710769"/>
                </a:cubicBezTo>
                <a:cubicBezTo>
                  <a:pt x="1889767" y="3685985"/>
                  <a:pt x="1853965" y="3655693"/>
                  <a:pt x="1815408" y="3630909"/>
                </a:cubicBezTo>
                <a:cubicBezTo>
                  <a:pt x="1779604" y="3606124"/>
                  <a:pt x="1741047" y="3586847"/>
                  <a:pt x="1699736" y="3573079"/>
                </a:cubicBezTo>
                <a:cubicBezTo>
                  <a:pt x="1674949" y="3564817"/>
                  <a:pt x="1650163" y="3551048"/>
                  <a:pt x="1625376" y="3542787"/>
                </a:cubicBezTo>
                <a:cubicBezTo>
                  <a:pt x="1608851" y="3534525"/>
                  <a:pt x="1592327" y="3529017"/>
                  <a:pt x="1575802" y="3523510"/>
                </a:cubicBezTo>
                <a:cubicBezTo>
                  <a:pt x="1559278" y="3520756"/>
                  <a:pt x="1545508" y="3509741"/>
                  <a:pt x="1528983" y="3504233"/>
                </a:cubicBezTo>
                <a:cubicBezTo>
                  <a:pt x="1506950" y="3498725"/>
                  <a:pt x="1487672" y="3482203"/>
                  <a:pt x="1465639" y="3471187"/>
                </a:cubicBezTo>
                <a:cubicBezTo>
                  <a:pt x="1457377" y="3465680"/>
                  <a:pt x="1446360" y="3462925"/>
                  <a:pt x="1438099" y="3471187"/>
                </a:cubicBezTo>
                <a:cubicBezTo>
                  <a:pt x="1427082" y="3479448"/>
                  <a:pt x="1416066" y="3482203"/>
                  <a:pt x="1405049" y="3471187"/>
                </a:cubicBezTo>
                <a:cubicBezTo>
                  <a:pt x="1355476" y="3460172"/>
                  <a:pt x="1305902" y="3438141"/>
                  <a:pt x="1256329" y="3424372"/>
                </a:cubicBezTo>
                <a:cubicBezTo>
                  <a:pt x="1242558" y="3418865"/>
                  <a:pt x="1228788" y="3413357"/>
                  <a:pt x="1212264" y="3407849"/>
                </a:cubicBezTo>
                <a:cubicBezTo>
                  <a:pt x="1192985" y="3399588"/>
                  <a:pt x="1176461" y="3385819"/>
                  <a:pt x="1151674" y="3383065"/>
                </a:cubicBezTo>
                <a:cubicBezTo>
                  <a:pt x="1132395" y="3383065"/>
                  <a:pt x="1126887" y="3361035"/>
                  <a:pt x="1110363" y="3355527"/>
                </a:cubicBezTo>
                <a:cubicBezTo>
                  <a:pt x="1091084" y="3336250"/>
                  <a:pt x="1069051" y="3319728"/>
                  <a:pt x="1058035" y="3292189"/>
                </a:cubicBezTo>
                <a:cubicBezTo>
                  <a:pt x="1047019" y="3264651"/>
                  <a:pt x="1030494" y="3239866"/>
                  <a:pt x="1019478" y="3212329"/>
                </a:cubicBezTo>
                <a:cubicBezTo>
                  <a:pt x="1013970" y="3201313"/>
                  <a:pt x="1005707" y="3190298"/>
                  <a:pt x="1000199" y="3179283"/>
                </a:cubicBezTo>
                <a:cubicBezTo>
                  <a:pt x="983675" y="3148990"/>
                  <a:pt x="972659" y="3115945"/>
                  <a:pt x="956134" y="3085653"/>
                </a:cubicBezTo>
                <a:cubicBezTo>
                  <a:pt x="936856" y="3041592"/>
                  <a:pt x="917577" y="2997531"/>
                  <a:pt x="887282" y="2958977"/>
                </a:cubicBezTo>
                <a:cubicBezTo>
                  <a:pt x="856988" y="2989269"/>
                  <a:pt x="834955" y="3025069"/>
                  <a:pt x="810168" y="3058115"/>
                </a:cubicBezTo>
                <a:cubicBezTo>
                  <a:pt x="796398" y="3077391"/>
                  <a:pt x="782627" y="3096668"/>
                  <a:pt x="771611" y="3121453"/>
                </a:cubicBezTo>
                <a:cubicBezTo>
                  <a:pt x="766103" y="3137975"/>
                  <a:pt x="760595" y="3157252"/>
                  <a:pt x="755086" y="3176529"/>
                </a:cubicBezTo>
                <a:cubicBezTo>
                  <a:pt x="749578" y="3201313"/>
                  <a:pt x="752332" y="3226097"/>
                  <a:pt x="749578" y="3250882"/>
                </a:cubicBezTo>
                <a:cubicBezTo>
                  <a:pt x="746824" y="3270159"/>
                  <a:pt x="757840" y="3283928"/>
                  <a:pt x="757840" y="3300450"/>
                </a:cubicBezTo>
                <a:cubicBezTo>
                  <a:pt x="755086" y="3316973"/>
                  <a:pt x="749578" y="3333496"/>
                  <a:pt x="763349" y="3347265"/>
                </a:cubicBezTo>
                <a:cubicBezTo>
                  <a:pt x="766103" y="3352773"/>
                  <a:pt x="763349" y="3361035"/>
                  <a:pt x="763349" y="3369296"/>
                </a:cubicBezTo>
                <a:cubicBezTo>
                  <a:pt x="763349" y="3427126"/>
                  <a:pt x="763349" y="3487710"/>
                  <a:pt x="763349" y="3545540"/>
                </a:cubicBezTo>
                <a:cubicBezTo>
                  <a:pt x="763349" y="3570324"/>
                  <a:pt x="755086" y="3589601"/>
                  <a:pt x="749578" y="3611632"/>
                </a:cubicBezTo>
                <a:cubicBezTo>
                  <a:pt x="738562" y="3655693"/>
                  <a:pt x="724791" y="3699754"/>
                  <a:pt x="708267" y="3743815"/>
                </a:cubicBezTo>
                <a:cubicBezTo>
                  <a:pt x="694497" y="3776861"/>
                  <a:pt x="680726" y="3812661"/>
                  <a:pt x="669710" y="3845707"/>
                </a:cubicBezTo>
                <a:cubicBezTo>
                  <a:pt x="655940" y="3887014"/>
                  <a:pt x="633907" y="3928321"/>
                  <a:pt x="628399" y="3972382"/>
                </a:cubicBezTo>
                <a:cubicBezTo>
                  <a:pt x="609120" y="3994413"/>
                  <a:pt x="620137" y="4027459"/>
                  <a:pt x="600858" y="4049489"/>
                </a:cubicBezTo>
                <a:cubicBezTo>
                  <a:pt x="598104" y="4052243"/>
                  <a:pt x="598104" y="4060504"/>
                  <a:pt x="600858" y="4063258"/>
                </a:cubicBezTo>
                <a:cubicBezTo>
                  <a:pt x="611874" y="4074273"/>
                  <a:pt x="609120" y="4085289"/>
                  <a:pt x="600858" y="4099058"/>
                </a:cubicBezTo>
                <a:cubicBezTo>
                  <a:pt x="598104" y="4101812"/>
                  <a:pt x="598104" y="4112827"/>
                  <a:pt x="603612" y="4112827"/>
                </a:cubicBezTo>
                <a:cubicBezTo>
                  <a:pt x="617382" y="4110073"/>
                  <a:pt x="614628" y="4123842"/>
                  <a:pt x="617382" y="4126596"/>
                </a:cubicBezTo>
                <a:lnTo>
                  <a:pt x="621890" y="4136854"/>
                </a:lnTo>
                <a:lnTo>
                  <a:pt x="624225" y="4136808"/>
                </a:lnTo>
                <a:lnTo>
                  <a:pt x="633278" y="4152109"/>
                </a:lnTo>
                <a:cubicBezTo>
                  <a:pt x="640275" y="4173001"/>
                  <a:pt x="645535" y="4197380"/>
                  <a:pt x="660366" y="4215649"/>
                </a:cubicBezTo>
                <a:cubicBezTo>
                  <a:pt x="664726" y="4219997"/>
                  <a:pt x="667350" y="4227831"/>
                  <a:pt x="664739" y="4228706"/>
                </a:cubicBezTo>
                <a:cubicBezTo>
                  <a:pt x="659529" y="4239163"/>
                  <a:pt x="663890" y="4243512"/>
                  <a:pt x="671735" y="4249597"/>
                </a:cubicBezTo>
                <a:cubicBezTo>
                  <a:pt x="675222" y="4251335"/>
                  <a:pt x="673484" y="4254820"/>
                  <a:pt x="676971" y="4256558"/>
                </a:cubicBezTo>
                <a:cubicBezTo>
                  <a:pt x="683081" y="4266129"/>
                  <a:pt x="670037" y="4279212"/>
                  <a:pt x="678758" y="4287908"/>
                </a:cubicBezTo>
                <a:cubicBezTo>
                  <a:pt x="689215" y="4293119"/>
                  <a:pt x="692714" y="4303565"/>
                  <a:pt x="693601" y="4314885"/>
                </a:cubicBezTo>
                <a:cubicBezTo>
                  <a:pt x="697974" y="4327943"/>
                  <a:pt x="690178" y="4356694"/>
                  <a:pt x="677996" y="4363678"/>
                </a:cubicBezTo>
                <a:cubicBezTo>
                  <a:pt x="673648" y="4368039"/>
                  <a:pt x="668426" y="4369788"/>
                  <a:pt x="661454" y="4366314"/>
                </a:cubicBezTo>
                <a:cubicBezTo>
                  <a:pt x="657093" y="4361965"/>
                  <a:pt x="651871" y="4363714"/>
                  <a:pt x="651009" y="4369812"/>
                </a:cubicBezTo>
                <a:cubicBezTo>
                  <a:pt x="647548" y="4385493"/>
                  <a:pt x="633618" y="4387254"/>
                  <a:pt x="620561" y="4391627"/>
                </a:cubicBezTo>
                <a:cubicBezTo>
                  <a:pt x="599671" y="4398623"/>
                  <a:pt x="577906" y="4403008"/>
                  <a:pt x="555280" y="4413490"/>
                </a:cubicBezTo>
                <a:cubicBezTo>
                  <a:pt x="537001" y="4419612"/>
                  <a:pt x="515224" y="4415288"/>
                  <a:pt x="495208" y="4424896"/>
                </a:cubicBezTo>
                <a:cubicBezTo>
                  <a:pt x="484763" y="4428394"/>
                  <a:pt x="470819" y="4421446"/>
                  <a:pt x="458625" y="4419722"/>
                </a:cubicBezTo>
                <a:cubicBezTo>
                  <a:pt x="451654" y="4416247"/>
                  <a:pt x="445556" y="4415384"/>
                  <a:pt x="436848" y="4415396"/>
                </a:cubicBezTo>
                <a:cubicBezTo>
                  <a:pt x="423779" y="4411060"/>
                  <a:pt x="407224" y="4404986"/>
                  <a:pt x="396792" y="4417194"/>
                </a:cubicBezTo>
                <a:cubicBezTo>
                  <a:pt x="388971" y="4428527"/>
                  <a:pt x="369804" y="4423327"/>
                  <a:pt x="369829" y="4440746"/>
                </a:cubicBezTo>
                <a:cubicBezTo>
                  <a:pt x="368093" y="4444232"/>
                  <a:pt x="366357" y="4447718"/>
                  <a:pt x="363744" y="4448593"/>
                </a:cubicBezTo>
                <a:cubicBezTo>
                  <a:pt x="340243" y="4456463"/>
                  <a:pt x="320240" y="4474780"/>
                  <a:pt x="294989" y="4477428"/>
                </a:cubicBezTo>
                <a:cubicBezTo>
                  <a:pt x="289767" y="4479177"/>
                  <a:pt x="285420" y="4483538"/>
                  <a:pt x="284545" y="4480926"/>
                </a:cubicBezTo>
                <a:cubicBezTo>
                  <a:pt x="270589" y="4465269"/>
                  <a:pt x="260169" y="4486186"/>
                  <a:pt x="248849" y="4487072"/>
                </a:cubicBezTo>
                <a:cubicBezTo>
                  <a:pt x="225335" y="4486234"/>
                  <a:pt x="207068" y="4501065"/>
                  <a:pt x="183542" y="4491518"/>
                </a:cubicBezTo>
                <a:cubicBezTo>
                  <a:pt x="173085" y="4486307"/>
                  <a:pt x="157418" y="4491554"/>
                  <a:pt x="146097" y="4492440"/>
                </a:cubicBezTo>
                <a:cubicBezTo>
                  <a:pt x="135652" y="4495938"/>
                  <a:pt x="123458" y="4494213"/>
                  <a:pt x="113875" y="4491614"/>
                </a:cubicBezTo>
                <a:cubicBezTo>
                  <a:pt x="104292" y="4489015"/>
                  <a:pt x="94710" y="4486415"/>
                  <a:pt x="82515" y="4484691"/>
                </a:cubicBezTo>
                <a:cubicBezTo>
                  <a:pt x="58126" y="4481240"/>
                  <a:pt x="40684" y="4463847"/>
                  <a:pt x="21505" y="4449939"/>
                </a:cubicBezTo>
                <a:cubicBezTo>
                  <a:pt x="10173" y="4442115"/>
                  <a:pt x="4926" y="4426447"/>
                  <a:pt x="3164" y="4412515"/>
                </a:cubicBezTo>
                <a:cubicBezTo>
                  <a:pt x="-2097" y="4388137"/>
                  <a:pt x="-2134" y="4362010"/>
                  <a:pt x="13508" y="4339344"/>
                </a:cubicBezTo>
                <a:cubicBezTo>
                  <a:pt x="25677" y="4323650"/>
                  <a:pt x="43956" y="4317529"/>
                  <a:pt x="61373" y="4317504"/>
                </a:cubicBezTo>
                <a:cubicBezTo>
                  <a:pt x="81401" y="4316606"/>
                  <a:pt x="99693" y="4319193"/>
                  <a:pt x="117109" y="4319169"/>
                </a:cubicBezTo>
                <a:cubicBezTo>
                  <a:pt x="134526" y="4319145"/>
                  <a:pt x="144970" y="4315647"/>
                  <a:pt x="156278" y="4306051"/>
                </a:cubicBezTo>
                <a:cubicBezTo>
                  <a:pt x="172795" y="4285998"/>
                  <a:pt x="193673" y="4270292"/>
                  <a:pt x="215425" y="4257199"/>
                </a:cubicBezTo>
                <a:cubicBezTo>
                  <a:pt x="229343" y="4246728"/>
                  <a:pt x="237164" y="4235395"/>
                  <a:pt x="244111" y="4221452"/>
                </a:cubicBezTo>
                <a:cubicBezTo>
                  <a:pt x="250196" y="4213604"/>
                  <a:pt x="244098" y="4212743"/>
                  <a:pt x="239738" y="4208394"/>
                </a:cubicBezTo>
                <a:lnTo>
                  <a:pt x="239571" y="4207895"/>
                </a:lnTo>
                <a:lnTo>
                  <a:pt x="234316" y="4207895"/>
                </a:lnTo>
                <a:lnTo>
                  <a:pt x="235943" y="4206113"/>
                </a:lnTo>
                <a:lnTo>
                  <a:pt x="236309" y="4198155"/>
                </a:lnTo>
                <a:lnTo>
                  <a:pt x="235912" y="4196968"/>
                </a:lnTo>
                <a:lnTo>
                  <a:pt x="236424" y="4195639"/>
                </a:lnTo>
                <a:lnTo>
                  <a:pt x="237319" y="4176164"/>
                </a:lnTo>
                <a:cubicBezTo>
                  <a:pt x="234566" y="4167903"/>
                  <a:pt x="231811" y="4167903"/>
                  <a:pt x="223549" y="4167903"/>
                </a:cubicBezTo>
                <a:cubicBezTo>
                  <a:pt x="207024" y="4165149"/>
                  <a:pt x="207024" y="4162395"/>
                  <a:pt x="212532" y="4145872"/>
                </a:cubicBezTo>
                <a:cubicBezTo>
                  <a:pt x="220795" y="4129349"/>
                  <a:pt x="231811" y="4115581"/>
                  <a:pt x="251090" y="4110073"/>
                </a:cubicBezTo>
                <a:cubicBezTo>
                  <a:pt x="262106" y="4104565"/>
                  <a:pt x="264860" y="4099058"/>
                  <a:pt x="262106" y="4088042"/>
                </a:cubicBezTo>
                <a:cubicBezTo>
                  <a:pt x="259352" y="4074273"/>
                  <a:pt x="270368" y="4074273"/>
                  <a:pt x="278631" y="4068766"/>
                </a:cubicBezTo>
                <a:cubicBezTo>
                  <a:pt x="284139" y="4063258"/>
                  <a:pt x="286893" y="4066012"/>
                  <a:pt x="292401" y="4071519"/>
                </a:cubicBezTo>
                <a:cubicBezTo>
                  <a:pt x="295155" y="4077027"/>
                  <a:pt x="300663" y="4082535"/>
                  <a:pt x="306172" y="4088042"/>
                </a:cubicBezTo>
                <a:cubicBezTo>
                  <a:pt x="322696" y="4079781"/>
                  <a:pt x="336466" y="4068766"/>
                  <a:pt x="352990" y="4071519"/>
                </a:cubicBezTo>
                <a:cubicBezTo>
                  <a:pt x="369516" y="4077027"/>
                  <a:pt x="377777" y="4066012"/>
                  <a:pt x="386040" y="4054996"/>
                </a:cubicBezTo>
                <a:cubicBezTo>
                  <a:pt x="405318" y="4027459"/>
                  <a:pt x="413581" y="3994413"/>
                  <a:pt x="424597" y="3966874"/>
                </a:cubicBezTo>
                <a:cubicBezTo>
                  <a:pt x="430105" y="3950352"/>
                  <a:pt x="432859" y="3936583"/>
                  <a:pt x="435613" y="3920060"/>
                </a:cubicBezTo>
                <a:cubicBezTo>
                  <a:pt x="441122" y="3906290"/>
                  <a:pt x="443875" y="3889767"/>
                  <a:pt x="446630" y="3873244"/>
                </a:cubicBezTo>
                <a:cubicBezTo>
                  <a:pt x="452138" y="3834691"/>
                  <a:pt x="454892" y="3798891"/>
                  <a:pt x="460400" y="3760338"/>
                </a:cubicBezTo>
                <a:cubicBezTo>
                  <a:pt x="465908" y="3730046"/>
                  <a:pt x="460400" y="3697000"/>
                  <a:pt x="465908" y="3666708"/>
                </a:cubicBezTo>
                <a:cubicBezTo>
                  <a:pt x="471416" y="3633662"/>
                  <a:pt x="468662" y="3600617"/>
                  <a:pt x="474170" y="3570324"/>
                </a:cubicBezTo>
                <a:cubicBezTo>
                  <a:pt x="479679" y="3542787"/>
                  <a:pt x="474170" y="3512494"/>
                  <a:pt x="479679" y="3484957"/>
                </a:cubicBezTo>
                <a:cubicBezTo>
                  <a:pt x="487940" y="3451911"/>
                  <a:pt x="485187" y="3418865"/>
                  <a:pt x="485187" y="3383065"/>
                </a:cubicBezTo>
                <a:cubicBezTo>
                  <a:pt x="485187" y="3377558"/>
                  <a:pt x="487940" y="3374804"/>
                  <a:pt x="490695" y="3369296"/>
                </a:cubicBezTo>
                <a:cubicBezTo>
                  <a:pt x="496203" y="3352773"/>
                  <a:pt x="490695" y="3339004"/>
                  <a:pt x="476924" y="3339004"/>
                </a:cubicBezTo>
                <a:cubicBezTo>
                  <a:pt x="460400" y="3336250"/>
                  <a:pt x="457646" y="3330742"/>
                  <a:pt x="457646" y="3316973"/>
                </a:cubicBezTo>
                <a:cubicBezTo>
                  <a:pt x="460400" y="3303205"/>
                  <a:pt x="457646" y="3286682"/>
                  <a:pt x="457646" y="3270159"/>
                </a:cubicBezTo>
                <a:cubicBezTo>
                  <a:pt x="460400" y="3242620"/>
                  <a:pt x="449383" y="3215082"/>
                  <a:pt x="446630" y="3184790"/>
                </a:cubicBezTo>
                <a:cubicBezTo>
                  <a:pt x="435613" y="3179283"/>
                  <a:pt x="443875" y="3165513"/>
                  <a:pt x="438367" y="3157252"/>
                </a:cubicBezTo>
                <a:cubicBezTo>
                  <a:pt x="430105" y="3148990"/>
                  <a:pt x="432859" y="3140729"/>
                  <a:pt x="432859" y="3129714"/>
                </a:cubicBezTo>
                <a:cubicBezTo>
                  <a:pt x="432859" y="3121453"/>
                  <a:pt x="427351" y="3115945"/>
                  <a:pt x="424597" y="3110437"/>
                </a:cubicBezTo>
                <a:cubicBezTo>
                  <a:pt x="421843" y="3082899"/>
                  <a:pt x="424597" y="3058115"/>
                  <a:pt x="435613" y="3033330"/>
                </a:cubicBezTo>
                <a:cubicBezTo>
                  <a:pt x="457646" y="2986515"/>
                  <a:pt x="479679" y="2936946"/>
                  <a:pt x="496203" y="2890132"/>
                </a:cubicBezTo>
                <a:cubicBezTo>
                  <a:pt x="526498" y="2813024"/>
                  <a:pt x="559547" y="2738671"/>
                  <a:pt x="598104" y="2669826"/>
                </a:cubicBezTo>
                <a:cubicBezTo>
                  <a:pt x="636661" y="2600981"/>
                  <a:pt x="669710" y="2529382"/>
                  <a:pt x="705513" y="2460536"/>
                </a:cubicBezTo>
                <a:cubicBezTo>
                  <a:pt x="708267" y="2455028"/>
                  <a:pt x="708267" y="2449521"/>
                  <a:pt x="713775" y="2446767"/>
                </a:cubicBezTo>
                <a:cubicBezTo>
                  <a:pt x="724791" y="2441260"/>
                  <a:pt x="719283" y="2427490"/>
                  <a:pt x="724791" y="2416475"/>
                </a:cubicBezTo>
                <a:cubicBezTo>
                  <a:pt x="727546" y="2413721"/>
                  <a:pt x="724791" y="2399952"/>
                  <a:pt x="719283" y="2394444"/>
                </a:cubicBezTo>
                <a:cubicBezTo>
                  <a:pt x="716529" y="2386183"/>
                  <a:pt x="716529" y="2383429"/>
                  <a:pt x="719283" y="2375168"/>
                </a:cubicBezTo>
                <a:cubicBezTo>
                  <a:pt x="733054" y="2355891"/>
                  <a:pt x="735808" y="2331107"/>
                  <a:pt x="741316" y="2306322"/>
                </a:cubicBezTo>
                <a:cubicBezTo>
                  <a:pt x="749578" y="2276030"/>
                  <a:pt x="760595" y="2242985"/>
                  <a:pt x="755086" y="2207185"/>
                </a:cubicBezTo>
                <a:cubicBezTo>
                  <a:pt x="768857" y="2163124"/>
                  <a:pt x="757840" y="2119063"/>
                  <a:pt x="763349" y="2072248"/>
                </a:cubicBezTo>
                <a:cubicBezTo>
                  <a:pt x="763349" y="2055725"/>
                  <a:pt x="752332" y="2041955"/>
                  <a:pt x="755086" y="2025433"/>
                </a:cubicBezTo>
                <a:cubicBezTo>
                  <a:pt x="757840" y="2008910"/>
                  <a:pt x="760595" y="1989634"/>
                  <a:pt x="755086" y="1975864"/>
                </a:cubicBezTo>
                <a:cubicBezTo>
                  <a:pt x="746824" y="1956588"/>
                  <a:pt x="749578" y="1937311"/>
                  <a:pt x="749578" y="1918034"/>
                </a:cubicBezTo>
                <a:cubicBezTo>
                  <a:pt x="749578" y="1898758"/>
                  <a:pt x="738562" y="1884988"/>
                  <a:pt x="741316" y="1868465"/>
                </a:cubicBezTo>
                <a:cubicBezTo>
                  <a:pt x="744070" y="1854696"/>
                  <a:pt x="746824" y="1835419"/>
                  <a:pt x="741316" y="1821650"/>
                </a:cubicBezTo>
                <a:cubicBezTo>
                  <a:pt x="730299" y="1799620"/>
                  <a:pt x="738562" y="1777589"/>
                  <a:pt x="730299" y="1755559"/>
                </a:cubicBezTo>
                <a:cubicBezTo>
                  <a:pt x="719283" y="1725267"/>
                  <a:pt x="708267" y="1694975"/>
                  <a:pt x="683481" y="1670190"/>
                </a:cubicBezTo>
                <a:cubicBezTo>
                  <a:pt x="677972" y="1664683"/>
                  <a:pt x="672464" y="1656421"/>
                  <a:pt x="664202" y="1650914"/>
                </a:cubicBezTo>
                <a:cubicBezTo>
                  <a:pt x="655940" y="1642652"/>
                  <a:pt x="653185" y="1634391"/>
                  <a:pt x="653185" y="1620622"/>
                </a:cubicBezTo>
                <a:cubicBezTo>
                  <a:pt x="655940" y="1609607"/>
                  <a:pt x="653185" y="1609607"/>
                  <a:pt x="639415" y="1609607"/>
                </a:cubicBezTo>
                <a:cubicBezTo>
                  <a:pt x="633907" y="1609607"/>
                  <a:pt x="625645" y="1609607"/>
                  <a:pt x="617382" y="1604098"/>
                </a:cubicBezTo>
                <a:cubicBezTo>
                  <a:pt x="606366" y="1598591"/>
                  <a:pt x="595350" y="1587576"/>
                  <a:pt x="581580" y="1590329"/>
                </a:cubicBezTo>
                <a:cubicBezTo>
                  <a:pt x="578825" y="1590329"/>
                  <a:pt x="576071" y="1587576"/>
                  <a:pt x="576071" y="1587576"/>
                </a:cubicBezTo>
                <a:cubicBezTo>
                  <a:pt x="573317" y="1568299"/>
                  <a:pt x="551284" y="1568299"/>
                  <a:pt x="540268" y="1560038"/>
                </a:cubicBezTo>
                <a:cubicBezTo>
                  <a:pt x="515482" y="1535253"/>
                  <a:pt x="487940" y="1518731"/>
                  <a:pt x="465908" y="1491192"/>
                </a:cubicBezTo>
                <a:cubicBezTo>
                  <a:pt x="452138" y="1474669"/>
                  <a:pt x="441122" y="1455393"/>
                  <a:pt x="427351" y="1438870"/>
                </a:cubicBezTo>
                <a:cubicBezTo>
                  <a:pt x="419089" y="1430609"/>
                  <a:pt x="413581" y="1419593"/>
                  <a:pt x="405318" y="1414086"/>
                </a:cubicBezTo>
                <a:cubicBezTo>
                  <a:pt x="397056" y="1405824"/>
                  <a:pt x="397056" y="1392055"/>
                  <a:pt x="388794" y="1386547"/>
                </a:cubicBezTo>
                <a:cubicBezTo>
                  <a:pt x="386040" y="1383793"/>
                  <a:pt x="380532" y="1383793"/>
                  <a:pt x="380532" y="1378286"/>
                </a:cubicBezTo>
                <a:cubicBezTo>
                  <a:pt x="375024" y="1356255"/>
                  <a:pt x="355745" y="1347994"/>
                  <a:pt x="336466" y="1334224"/>
                </a:cubicBezTo>
                <a:cubicBezTo>
                  <a:pt x="317188" y="1323210"/>
                  <a:pt x="300663" y="1309440"/>
                  <a:pt x="281385" y="1295671"/>
                </a:cubicBezTo>
                <a:cubicBezTo>
                  <a:pt x="278631" y="1290164"/>
                  <a:pt x="273123" y="1287410"/>
                  <a:pt x="270368" y="1279148"/>
                </a:cubicBezTo>
                <a:cubicBezTo>
                  <a:pt x="267615" y="1270887"/>
                  <a:pt x="259352" y="1265379"/>
                  <a:pt x="270368" y="1254364"/>
                </a:cubicBezTo>
                <a:cubicBezTo>
                  <a:pt x="275876" y="1248857"/>
                  <a:pt x="278631" y="1235087"/>
                  <a:pt x="275876" y="1224072"/>
                </a:cubicBezTo>
                <a:cubicBezTo>
                  <a:pt x="275876" y="1185518"/>
                  <a:pt x="284139" y="1149719"/>
                  <a:pt x="311680" y="1119427"/>
                </a:cubicBezTo>
                <a:cubicBezTo>
                  <a:pt x="308925" y="1105658"/>
                  <a:pt x="325450" y="1102904"/>
                  <a:pt x="325450" y="1089135"/>
                </a:cubicBezTo>
                <a:cubicBezTo>
                  <a:pt x="325450" y="1075366"/>
                  <a:pt x="341974" y="1064350"/>
                  <a:pt x="355745" y="1069858"/>
                </a:cubicBezTo>
                <a:cubicBezTo>
                  <a:pt x="369516" y="1075366"/>
                  <a:pt x="372269" y="1067104"/>
                  <a:pt x="377777" y="1061596"/>
                </a:cubicBezTo>
                <a:cubicBezTo>
                  <a:pt x="377777" y="1058843"/>
                  <a:pt x="380532" y="1053335"/>
                  <a:pt x="380532" y="1050582"/>
                </a:cubicBezTo>
                <a:cubicBezTo>
                  <a:pt x="386040" y="1039566"/>
                  <a:pt x="394302" y="1039566"/>
                  <a:pt x="399810" y="1047827"/>
                </a:cubicBezTo>
                <a:cubicBezTo>
                  <a:pt x="410826" y="1064350"/>
                  <a:pt x="424597" y="1078120"/>
                  <a:pt x="432859" y="1094643"/>
                </a:cubicBezTo>
                <a:cubicBezTo>
                  <a:pt x="449383" y="1124935"/>
                  <a:pt x="463154" y="1155226"/>
                  <a:pt x="474170" y="1185518"/>
                </a:cubicBezTo>
                <a:cubicBezTo>
                  <a:pt x="479679" y="1210303"/>
                  <a:pt x="476924" y="1232334"/>
                  <a:pt x="479679" y="1254364"/>
                </a:cubicBezTo>
                <a:cubicBezTo>
                  <a:pt x="479679" y="1265379"/>
                  <a:pt x="479679" y="1276394"/>
                  <a:pt x="485187" y="1287410"/>
                </a:cubicBezTo>
                <a:cubicBezTo>
                  <a:pt x="487940" y="1290164"/>
                  <a:pt x="490695" y="1292917"/>
                  <a:pt x="493449" y="1292917"/>
                </a:cubicBezTo>
                <a:cubicBezTo>
                  <a:pt x="498957" y="1292917"/>
                  <a:pt x="498957" y="1290164"/>
                  <a:pt x="498957" y="1284656"/>
                </a:cubicBezTo>
                <a:cubicBezTo>
                  <a:pt x="498957" y="1281902"/>
                  <a:pt x="498957" y="1276394"/>
                  <a:pt x="498957" y="1270887"/>
                </a:cubicBezTo>
                <a:cubicBezTo>
                  <a:pt x="493449" y="1226825"/>
                  <a:pt x="509974" y="1182765"/>
                  <a:pt x="507219" y="1135950"/>
                </a:cubicBezTo>
                <a:cubicBezTo>
                  <a:pt x="518236" y="1102904"/>
                  <a:pt x="512727" y="1069858"/>
                  <a:pt x="512727" y="1036812"/>
                </a:cubicBezTo>
                <a:cubicBezTo>
                  <a:pt x="512727" y="1017536"/>
                  <a:pt x="504466" y="998259"/>
                  <a:pt x="504466" y="976228"/>
                </a:cubicBezTo>
                <a:cubicBezTo>
                  <a:pt x="507219" y="956951"/>
                  <a:pt x="515482" y="940428"/>
                  <a:pt x="512727" y="921152"/>
                </a:cubicBezTo>
                <a:cubicBezTo>
                  <a:pt x="509974" y="901875"/>
                  <a:pt x="509974" y="882598"/>
                  <a:pt x="512727" y="866075"/>
                </a:cubicBezTo>
                <a:cubicBezTo>
                  <a:pt x="520990" y="844045"/>
                  <a:pt x="515482" y="816507"/>
                  <a:pt x="537514" y="799984"/>
                </a:cubicBezTo>
                <a:cubicBezTo>
                  <a:pt x="540268" y="797230"/>
                  <a:pt x="540268" y="791722"/>
                  <a:pt x="540268" y="788969"/>
                </a:cubicBezTo>
                <a:cubicBezTo>
                  <a:pt x="540268" y="783461"/>
                  <a:pt x="540268" y="777953"/>
                  <a:pt x="540268" y="775199"/>
                </a:cubicBezTo>
                <a:cubicBezTo>
                  <a:pt x="545776" y="766938"/>
                  <a:pt x="562301" y="761430"/>
                  <a:pt x="559547" y="753169"/>
                </a:cubicBezTo>
                <a:cubicBezTo>
                  <a:pt x="556793" y="744908"/>
                  <a:pt x="554039" y="733892"/>
                  <a:pt x="554039" y="725630"/>
                </a:cubicBezTo>
                <a:cubicBezTo>
                  <a:pt x="554039" y="717369"/>
                  <a:pt x="554039" y="706354"/>
                  <a:pt x="554039" y="698093"/>
                </a:cubicBezTo>
                <a:cubicBezTo>
                  <a:pt x="551284" y="684323"/>
                  <a:pt x="556793" y="670554"/>
                  <a:pt x="567809" y="659539"/>
                </a:cubicBezTo>
                <a:cubicBezTo>
                  <a:pt x="570563" y="656786"/>
                  <a:pt x="576071" y="654032"/>
                  <a:pt x="578825" y="651278"/>
                </a:cubicBezTo>
                <a:cubicBezTo>
                  <a:pt x="581580" y="643016"/>
                  <a:pt x="595350" y="640263"/>
                  <a:pt x="592596" y="629247"/>
                </a:cubicBezTo>
                <a:cubicBezTo>
                  <a:pt x="592596" y="618232"/>
                  <a:pt x="589841" y="607217"/>
                  <a:pt x="584333" y="598955"/>
                </a:cubicBezTo>
                <a:cubicBezTo>
                  <a:pt x="578825" y="590694"/>
                  <a:pt x="576071" y="585186"/>
                  <a:pt x="570563" y="579678"/>
                </a:cubicBezTo>
                <a:cubicBezTo>
                  <a:pt x="565055" y="568663"/>
                  <a:pt x="554039" y="563155"/>
                  <a:pt x="565055" y="549387"/>
                </a:cubicBezTo>
                <a:cubicBezTo>
                  <a:pt x="565055" y="546633"/>
                  <a:pt x="562301" y="535617"/>
                  <a:pt x="559547" y="532864"/>
                </a:cubicBezTo>
                <a:cubicBezTo>
                  <a:pt x="545776" y="524602"/>
                  <a:pt x="545776" y="513587"/>
                  <a:pt x="545776" y="499818"/>
                </a:cubicBezTo>
                <a:cubicBezTo>
                  <a:pt x="548531" y="486049"/>
                  <a:pt x="543023" y="480541"/>
                  <a:pt x="529252" y="475034"/>
                </a:cubicBezTo>
                <a:cubicBezTo>
                  <a:pt x="498957" y="461265"/>
                  <a:pt x="498957" y="447495"/>
                  <a:pt x="515482" y="417203"/>
                </a:cubicBezTo>
                <a:cubicBezTo>
                  <a:pt x="520990" y="406188"/>
                  <a:pt x="515482" y="392419"/>
                  <a:pt x="526498" y="381403"/>
                </a:cubicBezTo>
                <a:cubicBezTo>
                  <a:pt x="526498" y="381403"/>
                  <a:pt x="523744" y="375896"/>
                  <a:pt x="523744" y="375896"/>
                </a:cubicBezTo>
                <a:cubicBezTo>
                  <a:pt x="512727" y="375896"/>
                  <a:pt x="512727" y="370389"/>
                  <a:pt x="512727" y="362127"/>
                </a:cubicBezTo>
                <a:cubicBezTo>
                  <a:pt x="512727" y="359373"/>
                  <a:pt x="512727" y="356619"/>
                  <a:pt x="509974" y="356619"/>
                </a:cubicBezTo>
                <a:cubicBezTo>
                  <a:pt x="487940" y="342850"/>
                  <a:pt x="493449" y="323573"/>
                  <a:pt x="493449" y="304297"/>
                </a:cubicBezTo>
                <a:cubicBezTo>
                  <a:pt x="490695" y="290527"/>
                  <a:pt x="498957" y="271251"/>
                  <a:pt x="485187" y="257482"/>
                </a:cubicBezTo>
                <a:cubicBezTo>
                  <a:pt x="496203" y="235451"/>
                  <a:pt x="490695" y="210667"/>
                  <a:pt x="504466" y="191390"/>
                </a:cubicBezTo>
                <a:cubicBezTo>
                  <a:pt x="515482" y="177621"/>
                  <a:pt x="529252" y="161098"/>
                  <a:pt x="512727" y="141821"/>
                </a:cubicBezTo>
                <a:cubicBezTo>
                  <a:pt x="518236" y="128052"/>
                  <a:pt x="520990" y="111529"/>
                  <a:pt x="529252" y="97761"/>
                </a:cubicBezTo>
                <a:cubicBezTo>
                  <a:pt x="554039" y="53699"/>
                  <a:pt x="600858" y="34423"/>
                  <a:pt x="647677" y="17900"/>
                </a:cubicBezTo>
                <a:cubicBezTo>
                  <a:pt x="672464" y="9638"/>
                  <a:pt x="700005" y="-1377"/>
                  <a:pt x="727546" y="4130"/>
                </a:cubicBezTo>
                <a:cubicBezTo>
                  <a:pt x="735808" y="1377"/>
                  <a:pt x="744070" y="0"/>
                  <a:pt x="7523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0" name="TextBox 69"/>
          <p:cNvSpPr txBox="1"/>
          <p:nvPr/>
        </p:nvSpPr>
        <p:spPr>
          <a:xfrm>
            <a:off x="1397725" y="2834640"/>
            <a:ext cx="6296297"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id-ID" sz="4000" dirty="0" smtClean="0">
                <a:latin typeface="Times New Roman" pitchFamily="18" charset="0"/>
                <a:cs typeface="Times New Roman" pitchFamily="18" charset="0"/>
              </a:rPr>
              <a:t>KESIMPULAN DAN SARAN</a:t>
            </a:r>
            <a:endParaRPr lang="id-ID" sz="4000" dirty="0">
              <a:latin typeface="Times New Roman" pitchFamily="18" charset="0"/>
              <a:cs typeface="Times New Roman" pitchFamily="18" charset="0"/>
            </a:endParaRPr>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5468" y="3084395"/>
            <a:ext cx="2524836" cy="523220"/>
          </a:xfrm>
          <a:prstGeom prst="rect">
            <a:avLst/>
          </a:prstGeom>
          <a:noFill/>
        </p:spPr>
        <p:txBody>
          <a:bodyPr wrap="square" rtlCol="0">
            <a:spAutoFit/>
          </a:bodyPr>
          <a:lstStyle/>
          <a:p>
            <a:r>
              <a:rPr lang="id-ID" sz="2800" dirty="0" smtClean="0"/>
              <a:t>KESIMPULAN </a:t>
            </a:r>
            <a:endParaRPr lang="id-ID" sz="2800" dirty="0"/>
          </a:p>
        </p:txBody>
      </p:sp>
      <p:sp>
        <p:nvSpPr>
          <p:cNvPr id="2" name="TextBox 1"/>
          <p:cNvSpPr txBox="1"/>
          <p:nvPr/>
        </p:nvSpPr>
        <p:spPr>
          <a:xfrm>
            <a:off x="5548892" y="2299565"/>
            <a:ext cx="6010761" cy="2862322"/>
          </a:xfrm>
          <a:prstGeom prst="rect">
            <a:avLst/>
          </a:prstGeom>
          <a:noFill/>
        </p:spPr>
        <p:txBody>
          <a:bodyPr wrap="square" rtlCol="0">
            <a:spAutoFit/>
          </a:bodyPr>
          <a:lstStyle/>
          <a:p>
            <a:pPr marL="228600" lvl="0" indent="-228600">
              <a:buFont typeface="+mj-lt"/>
              <a:buAutoNum type="alphaLcPeriod"/>
            </a:pP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p</a:t>
            </a:r>
            <a:r>
              <a:rPr lang="en-US" dirty="0" err="1" smtClean="0">
                <a:latin typeface="Times New Roman" pitchFamily="18" charset="0"/>
                <a:cs typeface="Times New Roman" pitchFamily="18" charset="0"/>
              </a:rPr>
              <a:t>erlakuan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variasi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jarak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tanam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memberikan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pengaruh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sangat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nyata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terhadap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semua</a:t>
            </a:r>
            <a:r>
              <a:rPr lang="en-US" dirty="0" smtClean="0">
                <a:latin typeface="Times New Roman" pitchFamily="18" charset="0"/>
                <a:cs typeface="Times New Roman" pitchFamily="18" charset="0"/>
              </a:rPr>
              <a:t> parameter </a:t>
            </a:r>
            <a:r>
              <a:rPr lang="en-US" dirty="0" err="1" smtClean="0">
                <a:latin typeface="Times New Roman" pitchFamily="18" charset="0"/>
                <a:cs typeface="Times New Roman" pitchFamily="18" charset="0"/>
              </a:rPr>
              <a:t>perlakuan</a:t>
            </a:r>
            <a:r>
              <a:rPr lang="en-US" dirty="0" smtClean="0">
                <a:latin typeface="Times New Roman" pitchFamily="18" charset="0"/>
                <a:cs typeface="Times New Roman" pitchFamily="18" charset="0"/>
              </a:rPr>
              <a:t>.</a:t>
            </a:r>
          </a:p>
          <a:p>
            <a:pPr marL="228600" lvl="0" indent="-228600">
              <a:buFont typeface="+mj-lt"/>
              <a:buAutoNum type="alphaLcPeriod"/>
            </a:pP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perlakuan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jumlah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pertaman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juga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memberikan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pengaruh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sangat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nyata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semua</a:t>
            </a:r>
            <a:r>
              <a:rPr lang="en-US" dirty="0" smtClean="0">
                <a:latin typeface="Times New Roman" pitchFamily="18" charset="0"/>
                <a:cs typeface="Times New Roman" pitchFamily="18" charset="0"/>
              </a:rPr>
              <a:t> parameter </a:t>
            </a:r>
            <a:r>
              <a:rPr lang="en-US" dirty="0" err="1" smtClean="0">
                <a:latin typeface="Times New Roman" pitchFamily="18" charset="0"/>
                <a:cs typeface="Times New Roman" pitchFamily="18" charset="0"/>
              </a:rPr>
              <a:t>perlakuan</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ada</a:t>
            </a:r>
            <a:r>
              <a:rPr lang="en-US" dirty="0" smtClean="0">
                <a:latin typeface="Times New Roman" pitchFamily="18" charset="0"/>
                <a:cs typeface="Times New Roman" pitchFamily="18" charset="0"/>
              </a:rPr>
              <a:t> </a:t>
            </a:r>
          </a:p>
          <a:p>
            <a:pPr marL="228600" lvl="0" indent="-228600">
              <a:buFont typeface="+mj-lt"/>
              <a:buAutoNum type="alphaLcPeriod"/>
            </a:pPr>
            <a:r>
              <a:rPr lang="en-US" dirty="0" err="1" smtClean="0">
                <a:latin typeface="Times New Roman" pitchFamily="18" charset="0"/>
                <a:cs typeface="Times New Roman" pitchFamily="18" charset="0"/>
              </a:rPr>
              <a:t>Kemudian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interaksi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perlakuan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jarak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jumlah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buah</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dipelihara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per </a:t>
            </a:r>
            <a:r>
              <a:rPr lang="en-US" dirty="0" err="1" smtClean="0">
                <a:latin typeface="Times New Roman" pitchFamily="18" charset="0"/>
                <a:cs typeface="Times New Roman" pitchFamily="18" charset="0"/>
              </a:rPr>
              <a:t>tanaman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sebagian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besar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memberikan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pengaruh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sangat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nyata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kecuali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perlakuan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panjang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berat</a:t>
            </a:r>
            <a:r>
              <a:rPr lang="en-US" dirty="0" smtClean="0">
                <a:latin typeface="Times New Roman" pitchFamily="18" charset="0"/>
                <a:cs typeface="Times New Roman" pitchFamily="18" charset="0"/>
              </a:rPr>
              <a:t> per </a:t>
            </a:r>
            <a:r>
              <a:rPr lang="en-US" dirty="0" err="1" smtClean="0">
                <a:latin typeface="Times New Roman" pitchFamily="18" charset="0"/>
                <a:cs typeface="Times New Roman" pitchFamily="18" charset="0"/>
              </a:rPr>
              <a:t>buah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benih</a:t>
            </a:r>
            <a:r>
              <a:rPr lang="en-US" dirty="0" smtClean="0">
                <a:latin typeface="Times New Roman" pitchFamily="18" charset="0"/>
                <a:cs typeface="Times New Roman" pitchFamily="18" charset="0"/>
              </a:rPr>
              <a:t> per </a:t>
            </a:r>
            <a:r>
              <a:rPr lang="en-US" dirty="0" err="1" smtClean="0">
                <a:latin typeface="Times New Roman" pitchFamily="18" charset="0"/>
                <a:cs typeface="Times New Roman" pitchFamily="18" charset="0"/>
              </a:rPr>
              <a:t>tanaman</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memberikan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pengaruh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nyata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saja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5468" y="3084395"/>
            <a:ext cx="2524836" cy="523220"/>
          </a:xfrm>
          <a:prstGeom prst="rect">
            <a:avLst/>
          </a:prstGeom>
          <a:noFill/>
        </p:spPr>
        <p:txBody>
          <a:bodyPr wrap="square" rtlCol="0">
            <a:spAutoFit/>
          </a:bodyPr>
          <a:lstStyle/>
          <a:p>
            <a:pPr algn="ctr"/>
            <a:r>
              <a:rPr lang="id-ID" sz="2800" dirty="0" smtClean="0"/>
              <a:t>SARAN  </a:t>
            </a:r>
            <a:endParaRPr lang="id-ID" sz="2800" dirty="0"/>
          </a:p>
        </p:txBody>
      </p:sp>
      <p:sp>
        <p:nvSpPr>
          <p:cNvPr id="2" name="TextBox 1"/>
          <p:cNvSpPr txBox="1"/>
          <p:nvPr/>
        </p:nvSpPr>
        <p:spPr>
          <a:xfrm>
            <a:off x="5841242" y="2545786"/>
            <a:ext cx="5268036" cy="1600438"/>
          </a:xfrm>
          <a:prstGeom prst="rect">
            <a:avLst/>
          </a:prstGeom>
          <a:noFill/>
        </p:spPr>
        <p:txBody>
          <a:bodyPr wrap="square" rtlCol="0">
            <a:spAutoFit/>
          </a:bodyPr>
          <a:lstStyle/>
          <a:p>
            <a:pPr marL="342900" indent="-342900" algn="just">
              <a:buAutoNum type="alphaLcPeriod"/>
            </a:pPr>
            <a:r>
              <a:rPr lang="en-US" sz="1400" dirty="0" err="1" smtClean="0">
                <a:latin typeface="Times New Roman" panose="02020603050405020304" pitchFamily="18" charset="0"/>
                <a:cs typeface="Times New Roman" panose="02020603050405020304" pitchFamily="18" charset="0"/>
              </a:rPr>
              <a:t>Pemilihan</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jarak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tanam</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sesuai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berpengaruh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terhadap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benih</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dihasilkan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maka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perlu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dilakukan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penelitian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lanjut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mengenai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variasi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jarak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tanam</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berbeda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tanaman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paria</a:t>
            </a:r>
            <a:r>
              <a:rPr lang="en-US" sz="1400" dirty="0" smtClean="0">
                <a:latin typeface="Times New Roman" panose="02020603050405020304" pitchFamily="18" charset="0"/>
                <a:cs typeface="Times New Roman" panose="02020603050405020304" pitchFamily="18" charset="0"/>
              </a:rPr>
              <a:t>.</a:t>
            </a:r>
          </a:p>
          <a:p>
            <a:pPr marL="342900" indent="-342900" algn="just">
              <a:buAutoNum type="alphaLcPeriod"/>
            </a:pPr>
            <a:endParaRPr lang="en-US" sz="1400" dirty="0" smtClean="0">
              <a:latin typeface="Times New Roman" panose="02020603050405020304" pitchFamily="18" charset="0"/>
              <a:cs typeface="Times New Roman" panose="02020603050405020304" pitchFamily="18" charset="0"/>
            </a:endParaRPr>
          </a:p>
          <a:p>
            <a:pPr marL="342900" indent="-342900" algn="just">
              <a:buAutoNum type="alphaLcPeriod"/>
            </a:pPr>
            <a:r>
              <a:rPr lang="en-US" sz="1400" dirty="0" err="1">
                <a:latin typeface="Times New Roman" panose="02020603050405020304" pitchFamily="18" charset="0"/>
                <a:cs typeface="Times New Roman" panose="02020603050405020304" pitchFamily="18" charset="0"/>
              </a:rPr>
              <a:t>Diperlukan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penelitian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lanjutan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mengenai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jumlah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buah</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dipelihara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pertanaman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guna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mengetahui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komposisi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buah</a:t>
            </a:r>
            <a:r>
              <a:rPr lang="en-US" sz="1400" dirty="0">
                <a:latin typeface="Times New Roman" panose="02020603050405020304" pitchFamily="18" charset="0"/>
                <a:cs typeface="Times New Roman" panose="02020603050405020304" pitchFamily="18" charset="0"/>
              </a:rPr>
              <a:t> yang </a:t>
            </a:r>
            <a:r>
              <a:rPr lang="en-US" sz="1400" dirty="0" err="1">
                <a:latin typeface="Times New Roman" panose="02020603050405020304" pitchFamily="18" charset="0"/>
                <a:cs typeface="Times New Roman" panose="02020603050405020304" pitchFamily="18" charset="0"/>
              </a:rPr>
              <a:t>sesuai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berbagai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varietas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tanaman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paria</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C3842D78-B3BE-4291-9B77-5B69A461893F}"/>
              </a:ext>
            </a:extLst>
          </p:cNvPr>
          <p:cNvGrpSpPr/>
          <p:nvPr/>
        </p:nvGrpSpPr>
        <p:grpSpPr>
          <a:xfrm>
            <a:off x="6096000" y="4881788"/>
            <a:ext cx="5489917" cy="1549514"/>
            <a:chOff x="725388" y="3044279"/>
            <a:chExt cx="5489917" cy="1549514"/>
          </a:xfrm>
        </p:grpSpPr>
        <p:sp>
          <p:nvSpPr>
            <p:cNvPr id="4" name="TextBox 3">
              <a:extLst>
                <a:ext uri="{FF2B5EF4-FFF2-40B4-BE49-F238E27FC236}">
                  <a16:creationId xmlns="" xmlns:a16="http://schemas.microsoft.com/office/drawing/2014/main" id="{5034D636-947E-4261-86EE-F71335514DD5}"/>
                </a:ext>
              </a:extLst>
            </p:cNvPr>
            <p:cNvSpPr txBox="1"/>
            <p:nvPr/>
          </p:nvSpPr>
          <p:spPr>
            <a:xfrm>
              <a:off x="725389" y="3044279"/>
              <a:ext cx="5489916" cy="769441"/>
            </a:xfrm>
            <a:prstGeom prst="rect">
              <a:avLst/>
            </a:prstGeom>
            <a:noFill/>
          </p:spPr>
          <p:txBody>
            <a:bodyPr wrap="square" rtlCol="0" anchor="ctr">
              <a:spAutoFit/>
            </a:bodyPr>
            <a:lstStyle/>
            <a:p>
              <a:pPr algn="dist"/>
              <a:r>
                <a:rPr lang="id-ID" altLang="ko-KR" sz="4400" b="1" dirty="0" smtClean="0">
                  <a:solidFill>
                    <a:schemeClr val="bg1"/>
                  </a:solidFill>
                  <a:cs typeface="Arial" pitchFamily="34" charset="0"/>
                </a:rPr>
                <a:t>THANK YOU</a:t>
              </a:r>
              <a:endParaRPr lang="en-US" altLang="ko-KR" sz="4400" b="1" dirty="0">
                <a:solidFill>
                  <a:schemeClr val="bg1"/>
                </a:solidFill>
                <a:cs typeface="Arial" pitchFamily="34" charset="0"/>
              </a:endParaRPr>
            </a:p>
          </p:txBody>
        </p:sp>
        <p:sp>
          <p:nvSpPr>
            <p:cNvPr id="5" name="TextBox 4">
              <a:extLst>
                <a:ext uri="{FF2B5EF4-FFF2-40B4-BE49-F238E27FC236}">
                  <a16:creationId xmlns="" xmlns:a16="http://schemas.microsoft.com/office/drawing/2014/main" id="{585948FA-3E1A-4D8E-B619-FB7F45285923}"/>
                </a:ext>
              </a:extLst>
            </p:cNvPr>
            <p:cNvSpPr txBox="1"/>
            <p:nvPr/>
          </p:nvSpPr>
          <p:spPr>
            <a:xfrm>
              <a:off x="725389" y="3691441"/>
              <a:ext cx="5489916" cy="584775"/>
            </a:xfrm>
            <a:prstGeom prst="rect">
              <a:avLst/>
            </a:prstGeom>
            <a:noFill/>
          </p:spPr>
          <p:txBody>
            <a:bodyPr wrap="square" rtlCol="0" anchor="ctr">
              <a:spAutoFit/>
            </a:bodyPr>
            <a:lstStyle/>
            <a:p>
              <a:pPr algn="dist"/>
              <a:endParaRPr lang="ko-KR" altLang="en-US" sz="3200" b="1" dirty="0">
                <a:solidFill>
                  <a:schemeClr val="bg1"/>
                </a:solidFill>
                <a:cs typeface="Arial" pitchFamily="34" charset="0"/>
              </a:endParaRPr>
            </a:p>
          </p:txBody>
        </p:sp>
        <p:sp>
          <p:nvSpPr>
            <p:cNvPr id="6" name="TextBox 5">
              <a:extLst>
                <a:ext uri="{FF2B5EF4-FFF2-40B4-BE49-F238E27FC236}">
                  <a16:creationId xmlns="" xmlns:a16="http://schemas.microsoft.com/office/drawing/2014/main" id="{27311100-C8E7-475F-9A4F-75683FE77728}"/>
                </a:ext>
              </a:extLst>
            </p:cNvPr>
            <p:cNvSpPr txBox="1"/>
            <p:nvPr/>
          </p:nvSpPr>
          <p:spPr>
            <a:xfrm>
              <a:off x="725388" y="4286016"/>
              <a:ext cx="5489915" cy="307777"/>
            </a:xfrm>
            <a:prstGeom prst="rect">
              <a:avLst/>
            </a:prstGeom>
            <a:noFill/>
          </p:spPr>
          <p:txBody>
            <a:bodyPr wrap="square" rtlCol="0">
              <a:spAutoFit/>
            </a:bodyPr>
            <a:lstStyle/>
            <a:p>
              <a:pPr algn="dist"/>
              <a:endParaRPr lang="ko-KR" altLang="en-US" sz="1400" b="0" dirty="0">
                <a:solidFill>
                  <a:schemeClr val="bg1"/>
                </a:solidFill>
                <a:cs typeface="Arial" pitchFamily="34" charset="0"/>
              </a:endParaRPr>
            </a:p>
          </p:txBody>
        </p:sp>
      </p:grpSp>
      <p:sp>
        <p:nvSpPr>
          <p:cNvPr id="7" name="TextBox 6">
            <a:extLst>
              <a:ext uri="{FF2B5EF4-FFF2-40B4-BE49-F238E27FC236}">
                <a16:creationId xmlns="" xmlns:a16="http://schemas.microsoft.com/office/drawing/2014/main" id="{082A3399-1AB1-4D8F-A43F-E437FF965003}"/>
              </a:ext>
            </a:extLst>
          </p:cNvPr>
          <p:cNvSpPr txBox="1"/>
          <p:nvPr/>
        </p:nvSpPr>
        <p:spPr>
          <a:xfrm>
            <a:off x="5953125" y="1682025"/>
            <a:ext cx="5632790" cy="1538883"/>
          </a:xfrm>
          <a:prstGeom prst="rect">
            <a:avLst/>
          </a:prstGeom>
          <a:noFill/>
        </p:spPr>
        <p:txBody>
          <a:bodyPr wrap="square" lIns="36000" tIns="0" rIns="36000" bIns="0" rtlCol="0" anchor="ctr">
            <a:spAutoFit/>
          </a:bodyPr>
          <a:lstStyle/>
          <a:p>
            <a:pPr algn="r"/>
            <a:r>
              <a:rPr lang="id-ID" sz="2000" dirty="0" smtClean="0">
                <a:solidFill>
                  <a:schemeClr val="bg1"/>
                </a:solidFill>
                <a:latin typeface="Arial Black" pitchFamily="34" charset="0"/>
              </a:rPr>
              <a:t> “</a:t>
            </a:r>
            <a:r>
              <a:rPr lang="en-US" sz="2000" dirty="0" smtClean="0">
                <a:solidFill>
                  <a:schemeClr val="bg1"/>
                </a:solidFill>
                <a:latin typeface="Arial Black" pitchFamily="34" charset="0"/>
              </a:rPr>
              <a:t>Ada </a:t>
            </a:r>
            <a:r>
              <a:rPr lang="en-US" sz="2000" dirty="0" err="1" smtClean="0">
                <a:solidFill>
                  <a:schemeClr val="bg1"/>
                </a:solidFill>
                <a:latin typeface="Arial Black" pitchFamily="34" charset="0"/>
              </a:rPr>
              <a:t>satu</a:t>
            </a:r>
            <a:r>
              <a:rPr lang="en-US" sz="2000" dirty="0" smtClean="0">
                <a:solidFill>
                  <a:schemeClr val="bg1"/>
                </a:solidFill>
                <a:latin typeface="Arial Black" pitchFamily="34" charset="0"/>
              </a:rPr>
              <a:t> </a:t>
            </a:r>
            <a:r>
              <a:rPr lang="en-US" sz="2000" dirty="0" err="1" smtClean="0">
                <a:solidFill>
                  <a:schemeClr val="bg1"/>
                </a:solidFill>
                <a:latin typeface="Arial Black" pitchFamily="34" charset="0"/>
              </a:rPr>
              <a:t>hal</a:t>
            </a:r>
            <a:r>
              <a:rPr lang="en-US" sz="2000" dirty="0" smtClean="0">
                <a:solidFill>
                  <a:schemeClr val="bg1"/>
                </a:solidFill>
                <a:latin typeface="Arial Black" pitchFamily="34" charset="0"/>
              </a:rPr>
              <a:t> yang </a:t>
            </a:r>
            <a:r>
              <a:rPr lang="en-US" sz="2000" dirty="0" err="1" smtClean="0">
                <a:solidFill>
                  <a:schemeClr val="bg1"/>
                </a:solidFill>
                <a:latin typeface="Arial Black" pitchFamily="34" charset="0"/>
              </a:rPr>
              <a:t>tidak</a:t>
            </a:r>
            <a:r>
              <a:rPr lang="en-US" sz="2000" dirty="0" smtClean="0">
                <a:solidFill>
                  <a:schemeClr val="bg1"/>
                </a:solidFill>
                <a:latin typeface="Arial Black" pitchFamily="34" charset="0"/>
              </a:rPr>
              <a:t> </a:t>
            </a:r>
            <a:r>
              <a:rPr lang="en-US" sz="2000" dirty="0" err="1" smtClean="0">
                <a:solidFill>
                  <a:schemeClr val="bg1"/>
                </a:solidFill>
                <a:latin typeface="Arial Black" pitchFamily="34" charset="0"/>
              </a:rPr>
              <a:t>boleh</a:t>
            </a:r>
            <a:r>
              <a:rPr lang="en-US" sz="2000" dirty="0" smtClean="0">
                <a:solidFill>
                  <a:schemeClr val="bg1"/>
                </a:solidFill>
                <a:latin typeface="Arial Black" pitchFamily="34" charset="0"/>
              </a:rPr>
              <a:t> </a:t>
            </a:r>
            <a:r>
              <a:rPr lang="en-US" sz="2000" dirty="0" err="1" smtClean="0">
                <a:solidFill>
                  <a:schemeClr val="bg1"/>
                </a:solidFill>
                <a:latin typeface="Arial Black" pitchFamily="34" charset="0"/>
              </a:rPr>
              <a:t>diabaikan</a:t>
            </a:r>
            <a:r>
              <a:rPr lang="en-US" sz="2000" dirty="0" smtClean="0">
                <a:solidFill>
                  <a:schemeClr val="bg1"/>
                </a:solidFill>
                <a:latin typeface="Arial Black" pitchFamily="34" charset="0"/>
              </a:rPr>
              <a:t> </a:t>
            </a:r>
            <a:r>
              <a:rPr lang="en-US" sz="2000" dirty="0" err="1" smtClean="0">
                <a:solidFill>
                  <a:schemeClr val="bg1"/>
                </a:solidFill>
                <a:latin typeface="Arial Black" pitchFamily="34" charset="0"/>
              </a:rPr>
              <a:t>dalam</a:t>
            </a:r>
            <a:r>
              <a:rPr lang="en-US" sz="2000" dirty="0" smtClean="0">
                <a:solidFill>
                  <a:schemeClr val="bg1"/>
                </a:solidFill>
                <a:latin typeface="Arial Black" pitchFamily="34" charset="0"/>
              </a:rPr>
              <a:t> </a:t>
            </a:r>
            <a:r>
              <a:rPr lang="en-US" sz="2000" dirty="0" err="1" smtClean="0">
                <a:solidFill>
                  <a:schemeClr val="bg1"/>
                </a:solidFill>
                <a:latin typeface="Arial Black" pitchFamily="34" charset="0"/>
              </a:rPr>
              <a:t>berilmu</a:t>
            </a:r>
            <a:r>
              <a:rPr lang="en-US" sz="2000" dirty="0" smtClean="0">
                <a:solidFill>
                  <a:schemeClr val="bg1"/>
                </a:solidFill>
                <a:latin typeface="Arial Black" pitchFamily="34" charset="0"/>
              </a:rPr>
              <a:t>, </a:t>
            </a:r>
            <a:r>
              <a:rPr lang="en-US" sz="2000" dirty="0" err="1" smtClean="0">
                <a:solidFill>
                  <a:schemeClr val="bg1"/>
                </a:solidFill>
                <a:latin typeface="Arial Black" pitchFamily="34" charset="0"/>
              </a:rPr>
              <a:t>yaitu</a:t>
            </a:r>
            <a:r>
              <a:rPr lang="en-US" sz="2000" dirty="0" smtClean="0">
                <a:solidFill>
                  <a:schemeClr val="bg1"/>
                </a:solidFill>
                <a:latin typeface="Arial Black" pitchFamily="34" charset="0"/>
              </a:rPr>
              <a:t> </a:t>
            </a:r>
            <a:r>
              <a:rPr lang="en-US" sz="2000" dirty="0" err="1" smtClean="0">
                <a:solidFill>
                  <a:schemeClr val="bg1"/>
                </a:solidFill>
                <a:latin typeface="Arial Black" pitchFamily="34" charset="0"/>
              </a:rPr>
              <a:t>Adab</a:t>
            </a:r>
            <a:r>
              <a:rPr lang="en-US" sz="2000" dirty="0" smtClean="0">
                <a:solidFill>
                  <a:schemeClr val="bg1"/>
                </a:solidFill>
                <a:latin typeface="Arial Black" pitchFamily="34" charset="0"/>
              </a:rPr>
              <a:t>.........”</a:t>
            </a:r>
          </a:p>
          <a:p>
            <a:pPr algn="r"/>
            <a:endParaRPr lang="en-US" sz="2000" dirty="0" smtClean="0">
              <a:solidFill>
                <a:schemeClr val="bg1"/>
              </a:solidFill>
            </a:endParaRPr>
          </a:p>
          <a:p>
            <a:pPr algn="ctr"/>
            <a:endParaRPr lang="en-US" sz="2000" dirty="0" smtClean="0">
              <a:solidFill>
                <a:schemeClr val="bg1"/>
              </a:solidFill>
              <a:latin typeface="Adobe Fan Heiti Std B" pitchFamily="34" charset="-128"/>
              <a:ea typeface="Adobe Fan Heiti Std B" pitchFamily="34" charset="-128"/>
            </a:endParaRPr>
          </a:p>
        </p:txBody>
      </p:sp>
      <p:sp>
        <p:nvSpPr>
          <p:cNvPr id="9" name="Freeform: Shape 8">
            <a:extLst>
              <a:ext uri="{FF2B5EF4-FFF2-40B4-BE49-F238E27FC236}">
                <a16:creationId xmlns="" xmlns:a16="http://schemas.microsoft.com/office/drawing/2014/main" id="{0983B25F-19D8-4900-84E5-40BB467D7B28}"/>
              </a:ext>
            </a:extLst>
          </p:cNvPr>
          <p:cNvSpPr/>
          <p:nvPr/>
        </p:nvSpPr>
        <p:spPr>
          <a:xfrm>
            <a:off x="11020424" y="667990"/>
            <a:ext cx="565491" cy="522995"/>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339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1193315" y="98179"/>
            <a:ext cx="11573197" cy="724247"/>
          </a:xfrm>
        </p:spPr>
        <p:txBody>
          <a:bodyPr/>
          <a:lstStyle/>
          <a:p>
            <a:r>
              <a:rPr lang="id-ID" sz="2400" dirty="0" smtClean="0"/>
              <a:t>RUMUSAN </a:t>
            </a:r>
            <a:r>
              <a:rPr lang="id-ID" sz="2400" dirty="0" smtClean="0"/>
              <a:t>MASALAH</a:t>
            </a:r>
            <a:endParaRPr lang="en-US" sz="2400" dirty="0"/>
          </a:p>
        </p:txBody>
      </p:sp>
      <p:sp>
        <p:nvSpPr>
          <p:cNvPr id="16" name="TextBox 15">
            <a:extLst>
              <a:ext uri="{FF2B5EF4-FFF2-40B4-BE49-F238E27FC236}">
                <a16:creationId xmlns="" xmlns:a16="http://schemas.microsoft.com/office/drawing/2014/main" id="{610A1DDF-A9C5-40FC-8D90-B6C3E4A6D6AD}"/>
              </a:ext>
            </a:extLst>
          </p:cNvPr>
          <p:cNvSpPr txBox="1"/>
          <p:nvPr/>
        </p:nvSpPr>
        <p:spPr>
          <a:xfrm rot="19200000">
            <a:off x="4757320" y="3205620"/>
            <a:ext cx="1304944" cy="523220"/>
          </a:xfrm>
          <a:prstGeom prst="rect">
            <a:avLst/>
          </a:prstGeom>
          <a:noFill/>
        </p:spPr>
        <p:txBody>
          <a:bodyPr wrap="square" lIns="108000" rIns="108000" rtlCol="0">
            <a:spAutoFit/>
          </a:bodyPr>
          <a:lstStyle/>
          <a:p>
            <a:pPr algn="ctr"/>
            <a:r>
              <a:rPr lang="en-US" altLang="ko-KR" sz="1400" b="1" dirty="0" smtClean="0">
                <a:solidFill>
                  <a:schemeClr val="bg1"/>
                </a:solidFill>
                <a:cs typeface="Arial" pitchFamily="34" charset="0"/>
              </a:rPr>
              <a:t>R</a:t>
            </a:r>
            <a:r>
              <a:rPr lang="id-ID" altLang="ko-KR" sz="1400" b="1" dirty="0" smtClean="0">
                <a:solidFill>
                  <a:schemeClr val="bg1"/>
                </a:solidFill>
                <a:cs typeface="Arial" pitchFamily="34" charset="0"/>
              </a:rPr>
              <a:t>musan </a:t>
            </a:r>
            <a:r>
              <a:rPr lang="id-ID" altLang="ko-KR" sz="1400" b="1" dirty="0" smtClean="0">
                <a:solidFill>
                  <a:schemeClr val="bg1"/>
                </a:solidFill>
                <a:cs typeface="Arial" pitchFamily="34" charset="0"/>
              </a:rPr>
              <a:t>masalah</a:t>
            </a:r>
            <a:endParaRPr lang="ko-KR" altLang="en-US" sz="1400" b="1" dirty="0">
              <a:solidFill>
                <a:schemeClr val="bg1"/>
              </a:solidFill>
              <a:cs typeface="Arial" pitchFamily="34" charset="0"/>
            </a:endParaRPr>
          </a:p>
        </p:txBody>
      </p:sp>
      <p:sp>
        <p:nvSpPr>
          <p:cNvPr id="18" name="TextBox 17">
            <a:extLst>
              <a:ext uri="{FF2B5EF4-FFF2-40B4-BE49-F238E27FC236}">
                <a16:creationId xmlns="" xmlns:a16="http://schemas.microsoft.com/office/drawing/2014/main" id="{4B1F41CA-236E-4C09-B792-30E882CFC7DC}"/>
              </a:ext>
            </a:extLst>
          </p:cNvPr>
          <p:cNvSpPr txBox="1"/>
          <p:nvPr/>
        </p:nvSpPr>
        <p:spPr>
          <a:xfrm rot="19200000">
            <a:off x="5480770" y="4521643"/>
            <a:ext cx="1253516" cy="523220"/>
          </a:xfrm>
          <a:prstGeom prst="rect">
            <a:avLst/>
          </a:prstGeom>
          <a:noFill/>
        </p:spPr>
        <p:txBody>
          <a:bodyPr wrap="square" lIns="108000" rIns="108000" rtlCol="0">
            <a:spAutoFit/>
          </a:bodyPr>
          <a:lstStyle/>
          <a:p>
            <a:pPr algn="ctr"/>
            <a:r>
              <a:rPr lang="id-ID" altLang="ko-KR" sz="1400" b="1" dirty="0" smtClean="0">
                <a:solidFill>
                  <a:schemeClr val="bg1"/>
                </a:solidFill>
                <a:cs typeface="Arial" pitchFamily="34" charset="0"/>
              </a:rPr>
              <a:t>Rumusan masalah</a:t>
            </a:r>
            <a:endParaRPr lang="ko-KR" altLang="en-US" sz="1400" b="1" dirty="0">
              <a:solidFill>
                <a:schemeClr val="bg1"/>
              </a:solidFill>
              <a:cs typeface="Arial" pitchFamily="34" charset="0"/>
            </a:endParaRPr>
          </a:p>
        </p:txBody>
      </p:sp>
      <p:grpSp>
        <p:nvGrpSpPr>
          <p:cNvPr id="22" name="Group 21">
            <a:extLst>
              <a:ext uri="{FF2B5EF4-FFF2-40B4-BE49-F238E27FC236}">
                <a16:creationId xmlns="" xmlns:a16="http://schemas.microsoft.com/office/drawing/2014/main" id="{45C7C826-7E5F-4B38-AD07-7610A292788A}"/>
              </a:ext>
            </a:extLst>
          </p:cNvPr>
          <p:cNvGrpSpPr/>
          <p:nvPr/>
        </p:nvGrpSpPr>
        <p:grpSpPr>
          <a:xfrm>
            <a:off x="7616552" y="3290673"/>
            <a:ext cx="3907000" cy="546740"/>
            <a:chOff x="5921826" y="2468986"/>
            <a:chExt cx="2683774" cy="546740"/>
          </a:xfrm>
        </p:grpSpPr>
        <p:sp>
          <p:nvSpPr>
            <p:cNvPr id="23" name="TextBox 22">
              <a:extLst>
                <a:ext uri="{FF2B5EF4-FFF2-40B4-BE49-F238E27FC236}">
                  <a16:creationId xmlns="" xmlns:a16="http://schemas.microsoft.com/office/drawing/2014/main" id="{CE756CCD-E1FA-4E44-9D1D-D7F912BF8947}"/>
                </a:ext>
              </a:extLst>
            </p:cNvPr>
            <p:cNvSpPr txBox="1"/>
            <p:nvPr/>
          </p:nvSpPr>
          <p:spPr>
            <a:xfrm>
              <a:off x="5926359" y="2738727"/>
              <a:ext cx="2679241" cy="276999"/>
            </a:xfrm>
            <a:prstGeom prst="rect">
              <a:avLst/>
            </a:prstGeom>
            <a:noFill/>
          </p:spPr>
          <p:txBody>
            <a:bodyPr wrap="square" rtlCol="0">
              <a:spAutoFit/>
            </a:bodyPr>
            <a:lstStyle/>
            <a:p>
              <a:endParaRPr lang="ko-KR" altLang="en-US" sz="1200" dirty="0">
                <a:solidFill>
                  <a:schemeClr val="tx1">
                    <a:lumMod val="85000"/>
                    <a:lumOff val="15000"/>
                  </a:schemeClr>
                </a:solidFill>
                <a:cs typeface="Arial" pitchFamily="34" charset="0"/>
              </a:endParaRPr>
            </a:p>
          </p:txBody>
        </p:sp>
        <p:sp>
          <p:nvSpPr>
            <p:cNvPr id="24" name="TextBox 23">
              <a:extLst>
                <a:ext uri="{FF2B5EF4-FFF2-40B4-BE49-F238E27FC236}">
                  <a16:creationId xmlns="" xmlns:a16="http://schemas.microsoft.com/office/drawing/2014/main" id="{BCD3BC57-1D76-44F1-A0EF-19DDB7EC9C3B}"/>
                </a:ext>
              </a:extLst>
            </p:cNvPr>
            <p:cNvSpPr txBox="1"/>
            <p:nvPr/>
          </p:nvSpPr>
          <p:spPr>
            <a:xfrm>
              <a:off x="5921826" y="2468986"/>
              <a:ext cx="2682621" cy="276999"/>
            </a:xfrm>
            <a:prstGeom prst="rect">
              <a:avLst/>
            </a:prstGeom>
            <a:noFill/>
          </p:spPr>
          <p:txBody>
            <a:bodyPr wrap="square" rtlCol="0">
              <a:spAutoFit/>
            </a:bodyPr>
            <a:lstStyle/>
            <a:p>
              <a:endParaRPr lang="ko-KR" altLang="en-US" sz="1200" b="1" dirty="0">
                <a:solidFill>
                  <a:schemeClr val="tx1">
                    <a:lumMod val="85000"/>
                    <a:lumOff val="15000"/>
                  </a:schemeClr>
                </a:solidFill>
                <a:cs typeface="Arial" pitchFamily="34" charset="0"/>
              </a:endParaRPr>
            </a:p>
          </p:txBody>
        </p:sp>
      </p:grpSp>
      <p:grpSp>
        <p:nvGrpSpPr>
          <p:cNvPr id="25" name="Group 24">
            <a:extLst>
              <a:ext uri="{FF2B5EF4-FFF2-40B4-BE49-F238E27FC236}">
                <a16:creationId xmlns="" xmlns:a16="http://schemas.microsoft.com/office/drawing/2014/main" id="{2F2F6199-424A-4CC2-806D-44F010473D08}"/>
              </a:ext>
            </a:extLst>
          </p:cNvPr>
          <p:cNvGrpSpPr/>
          <p:nvPr/>
        </p:nvGrpSpPr>
        <p:grpSpPr>
          <a:xfrm>
            <a:off x="345022" y="2028817"/>
            <a:ext cx="8283163" cy="3785652"/>
            <a:chOff x="5649148" y="1572406"/>
            <a:chExt cx="2787234" cy="3785652"/>
          </a:xfrm>
        </p:grpSpPr>
        <p:sp>
          <p:nvSpPr>
            <p:cNvPr id="26" name="TextBox 25">
              <a:extLst>
                <a:ext uri="{FF2B5EF4-FFF2-40B4-BE49-F238E27FC236}">
                  <a16:creationId xmlns="" xmlns:a16="http://schemas.microsoft.com/office/drawing/2014/main" id="{17EC3DB9-C276-4C21-A6B3-6BD8BBEFC7A9}"/>
                </a:ext>
              </a:extLst>
            </p:cNvPr>
            <p:cNvSpPr txBox="1"/>
            <p:nvPr/>
          </p:nvSpPr>
          <p:spPr>
            <a:xfrm>
              <a:off x="5649148" y="1572406"/>
              <a:ext cx="2679241" cy="378565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342900" indent="-342900">
                <a:buAutoNum type="arabicPeriod"/>
              </a:pPr>
              <a:r>
                <a:rPr lang="en-US" sz="1600" dirty="0" err="1" smtClean="0"/>
                <a:t>Apakah</a:t>
              </a:r>
              <a:r>
                <a:rPr lang="en-US" sz="1600" dirty="0" smtClean="0"/>
                <a:t> </a:t>
              </a:r>
              <a:r>
                <a:rPr lang="en-US" sz="1600" dirty="0" err="1"/>
                <a:t>variasi</a:t>
              </a:r>
              <a:r>
                <a:rPr lang="en-US" sz="1600" dirty="0"/>
                <a:t> </a:t>
              </a:r>
              <a:r>
                <a:rPr lang="en-US" sz="1600" dirty="0" err="1"/>
                <a:t>jarak</a:t>
              </a:r>
              <a:r>
                <a:rPr lang="en-US" sz="1600" dirty="0"/>
                <a:t> </a:t>
              </a:r>
              <a:r>
                <a:rPr lang="en-US" sz="1600" dirty="0" err="1"/>
                <a:t>tanam</a:t>
              </a:r>
              <a:r>
                <a:rPr lang="en-US" sz="1600" dirty="0"/>
                <a:t> </a:t>
              </a:r>
              <a:r>
                <a:rPr lang="en-US" sz="1600" dirty="0" err="1"/>
                <a:t>berpengaruh</a:t>
              </a:r>
              <a:r>
                <a:rPr lang="en-US" sz="1600" dirty="0"/>
                <a:t> </a:t>
              </a:r>
              <a:r>
                <a:rPr lang="en-US" sz="1600" dirty="0" err="1"/>
                <a:t>terhadap</a:t>
              </a:r>
              <a:r>
                <a:rPr lang="en-US" sz="1600" dirty="0"/>
                <a:t> </a:t>
              </a:r>
              <a:r>
                <a:rPr lang="en-US" sz="1600" dirty="0" err="1"/>
                <a:t>produksi</a:t>
              </a:r>
              <a:r>
                <a:rPr lang="en-US" sz="1600" dirty="0"/>
                <a:t> </a:t>
              </a:r>
              <a:r>
                <a:rPr lang="en-US" sz="1600" dirty="0" err="1"/>
                <a:t>dan</a:t>
              </a:r>
              <a:r>
                <a:rPr lang="en-US" sz="1600" dirty="0"/>
                <a:t> </a:t>
              </a:r>
              <a:r>
                <a:rPr lang="en-US" sz="1600" dirty="0" err="1"/>
                <a:t>mutu</a:t>
              </a:r>
              <a:r>
                <a:rPr lang="en-US" sz="1600" dirty="0"/>
                <a:t> </a:t>
              </a:r>
              <a:r>
                <a:rPr lang="en-US" sz="1600" dirty="0" err="1"/>
                <a:t>benih</a:t>
              </a:r>
              <a:r>
                <a:rPr lang="en-US" sz="1600" dirty="0"/>
                <a:t> </a:t>
              </a:r>
              <a:r>
                <a:rPr lang="en-US" sz="1600" dirty="0" err="1"/>
                <a:t>tanaman</a:t>
              </a:r>
              <a:r>
                <a:rPr lang="en-US" sz="1600" dirty="0"/>
                <a:t> </a:t>
              </a:r>
              <a:r>
                <a:rPr lang="en-US" sz="1600" dirty="0" err="1"/>
                <a:t>paria</a:t>
              </a:r>
              <a:r>
                <a:rPr lang="en-US" sz="1600" dirty="0"/>
                <a:t> (</a:t>
              </a:r>
              <a:r>
                <a:rPr lang="en-US" sz="1600" i="1" dirty="0" err="1"/>
                <a:t>Momordica</a:t>
              </a:r>
              <a:r>
                <a:rPr lang="en-US" sz="1600" i="1" dirty="0"/>
                <a:t> </a:t>
              </a:r>
              <a:r>
                <a:rPr lang="en-US" sz="1600" i="1" dirty="0" err="1"/>
                <a:t>charantia</a:t>
              </a:r>
              <a:r>
                <a:rPr lang="en-US" sz="1600" i="1" dirty="0"/>
                <a:t> </a:t>
              </a:r>
              <a:r>
                <a:rPr lang="en-US" sz="1600" dirty="0"/>
                <a:t>L</a:t>
              </a:r>
              <a:r>
                <a:rPr lang="en-US" sz="1600" i="1" dirty="0" smtClean="0"/>
                <a:t>.</a:t>
              </a:r>
              <a:r>
                <a:rPr lang="en-US" sz="1600" dirty="0" smtClean="0"/>
                <a:t>)?</a:t>
              </a:r>
            </a:p>
            <a:p>
              <a:pPr marL="342900" indent="-342900">
                <a:buAutoNum type="arabicPeriod"/>
              </a:pPr>
              <a:endParaRPr lang="en-US" sz="1600" dirty="0" smtClean="0"/>
            </a:p>
            <a:p>
              <a:pPr marL="342900" indent="-342900">
                <a:buAutoNum type="arabicPeriod"/>
              </a:pPr>
              <a:r>
                <a:rPr lang="en-US" sz="1600" dirty="0" err="1" smtClean="0"/>
                <a:t>Apakah</a:t>
              </a:r>
              <a:r>
                <a:rPr lang="en-US" sz="1600" dirty="0" smtClean="0"/>
                <a:t> </a:t>
              </a:r>
              <a:r>
                <a:rPr lang="en-US" sz="1600" dirty="0" err="1"/>
                <a:t>banyaknya</a:t>
              </a:r>
              <a:r>
                <a:rPr lang="en-US" sz="1600" dirty="0"/>
                <a:t> </a:t>
              </a:r>
              <a:r>
                <a:rPr lang="en-US" sz="1600" dirty="0" err="1"/>
                <a:t>buah</a:t>
              </a:r>
              <a:r>
                <a:rPr lang="en-US" sz="1600" dirty="0"/>
                <a:t> yang </a:t>
              </a:r>
              <a:r>
                <a:rPr lang="en-US" sz="1600" dirty="0" err="1" smtClean="0"/>
                <a:t>dipelihara</a:t>
              </a:r>
              <a:r>
                <a:rPr lang="en-US" sz="1600" dirty="0" smtClean="0"/>
                <a:t> </a:t>
              </a:r>
              <a:r>
                <a:rPr lang="en-US" sz="1600" dirty="0" err="1"/>
                <a:t>pertanaman</a:t>
              </a:r>
              <a:r>
                <a:rPr lang="en-US" sz="1600" dirty="0"/>
                <a:t> </a:t>
              </a:r>
              <a:r>
                <a:rPr lang="en-US" sz="1600" dirty="0" err="1"/>
                <a:t>berpengaruh</a:t>
              </a:r>
              <a:r>
                <a:rPr lang="en-US" sz="1600" dirty="0"/>
                <a:t> </a:t>
              </a:r>
              <a:r>
                <a:rPr lang="en-US" sz="1600" dirty="0" err="1"/>
                <a:t>terhadap</a:t>
              </a:r>
              <a:r>
                <a:rPr lang="en-US" sz="1600" dirty="0"/>
                <a:t> </a:t>
              </a:r>
              <a:r>
                <a:rPr lang="en-US" sz="1600" dirty="0" err="1"/>
                <a:t>produksi</a:t>
              </a:r>
              <a:r>
                <a:rPr lang="en-US" sz="1600" dirty="0"/>
                <a:t> </a:t>
              </a:r>
              <a:r>
                <a:rPr lang="en-US" sz="1600" dirty="0" err="1"/>
                <a:t>dan</a:t>
              </a:r>
              <a:r>
                <a:rPr lang="en-US" sz="1600" dirty="0"/>
                <a:t> </a:t>
              </a:r>
              <a:r>
                <a:rPr lang="en-US" sz="1600" dirty="0" err="1"/>
                <a:t>mutu</a:t>
              </a:r>
              <a:r>
                <a:rPr lang="en-US" sz="1600" dirty="0"/>
                <a:t> </a:t>
              </a:r>
              <a:r>
                <a:rPr lang="en-US" sz="1600" dirty="0" err="1"/>
                <a:t>benih</a:t>
              </a:r>
              <a:r>
                <a:rPr lang="en-US" sz="1600" dirty="0"/>
                <a:t> </a:t>
              </a:r>
              <a:r>
                <a:rPr lang="en-US" sz="1600" dirty="0" err="1"/>
                <a:t>paria</a:t>
              </a:r>
              <a:r>
                <a:rPr lang="en-US" sz="1600" dirty="0"/>
                <a:t> (</a:t>
              </a:r>
              <a:r>
                <a:rPr lang="en-US" sz="1600" i="1" dirty="0" err="1"/>
                <a:t>Momordica</a:t>
              </a:r>
              <a:r>
                <a:rPr lang="en-US" sz="1600" i="1" dirty="0"/>
                <a:t> </a:t>
              </a:r>
              <a:r>
                <a:rPr lang="en-US" sz="1600" i="1" dirty="0" err="1"/>
                <a:t>charantia</a:t>
              </a:r>
              <a:r>
                <a:rPr lang="en-US" sz="1600" i="1" dirty="0"/>
                <a:t> </a:t>
              </a:r>
              <a:r>
                <a:rPr lang="en-US" sz="1600" dirty="0"/>
                <a:t>L</a:t>
              </a:r>
              <a:r>
                <a:rPr lang="en-US" sz="1600" dirty="0" smtClean="0"/>
                <a:t>.)?</a:t>
              </a:r>
            </a:p>
            <a:p>
              <a:pPr marL="342900" indent="-342900">
                <a:buAutoNum type="arabicPeriod"/>
              </a:pPr>
              <a:endParaRPr lang="en-US" sz="1600" dirty="0" smtClean="0"/>
            </a:p>
            <a:p>
              <a:pPr marL="342900" indent="-342900">
                <a:buAutoNum type="arabicPeriod"/>
              </a:pPr>
              <a:r>
                <a:rPr lang="en-US" sz="1600" dirty="0" err="1" smtClean="0"/>
                <a:t>Apakah</a:t>
              </a:r>
              <a:r>
                <a:rPr lang="en-US" sz="1600" dirty="0" smtClean="0"/>
                <a:t> </a:t>
              </a:r>
              <a:r>
                <a:rPr lang="en-US" sz="1600" dirty="0" err="1" smtClean="0"/>
                <a:t>Interaksi</a:t>
              </a:r>
              <a:r>
                <a:rPr lang="en-US" sz="1600" dirty="0" smtClean="0"/>
                <a:t> </a:t>
              </a:r>
              <a:r>
                <a:rPr lang="en-US" sz="1600" dirty="0" err="1"/>
                <a:t>variasi</a:t>
              </a:r>
              <a:r>
                <a:rPr lang="en-US" sz="1600" dirty="0"/>
                <a:t> </a:t>
              </a:r>
              <a:r>
                <a:rPr lang="en-US" sz="1600" dirty="0" err="1"/>
                <a:t>jarak</a:t>
              </a:r>
              <a:r>
                <a:rPr lang="en-US" sz="1600" dirty="0"/>
                <a:t> </a:t>
              </a:r>
              <a:r>
                <a:rPr lang="en-US" sz="1600" dirty="0" err="1"/>
                <a:t>tanam</a:t>
              </a:r>
              <a:r>
                <a:rPr lang="en-US" sz="1600" dirty="0"/>
                <a:t> </a:t>
              </a:r>
              <a:r>
                <a:rPr lang="en-US" sz="1600" dirty="0" err="1"/>
                <a:t>dan</a:t>
              </a:r>
              <a:r>
                <a:rPr lang="en-US" sz="1600" dirty="0"/>
                <a:t> </a:t>
              </a:r>
              <a:r>
                <a:rPr lang="en-US" sz="1600" dirty="0" err="1"/>
                <a:t>jumlah</a:t>
              </a:r>
              <a:r>
                <a:rPr lang="en-US" sz="1600" dirty="0"/>
                <a:t> </a:t>
              </a:r>
              <a:r>
                <a:rPr lang="en-US" sz="1600" dirty="0" err="1"/>
                <a:t>buah</a:t>
              </a:r>
              <a:r>
                <a:rPr lang="en-US" sz="1600" dirty="0"/>
                <a:t> yang </a:t>
              </a:r>
              <a:r>
                <a:rPr lang="en-US" sz="1600" dirty="0" err="1"/>
                <a:t>dipelihara</a:t>
              </a:r>
              <a:r>
                <a:rPr lang="en-US" sz="1600" dirty="0"/>
                <a:t> </a:t>
              </a:r>
              <a:r>
                <a:rPr lang="en-US" sz="1600" dirty="0" err="1"/>
                <a:t>pertanaman</a:t>
              </a:r>
              <a:r>
                <a:rPr lang="en-US" sz="1600" dirty="0"/>
                <a:t> </a:t>
              </a:r>
              <a:r>
                <a:rPr lang="en-US" sz="1600" dirty="0" err="1" smtClean="0"/>
                <a:t>berpengaruh</a:t>
              </a:r>
              <a:r>
                <a:rPr lang="en-US" sz="1600" dirty="0" smtClean="0"/>
                <a:t> </a:t>
              </a:r>
              <a:r>
                <a:rPr lang="en-US" sz="1600" dirty="0" err="1"/>
                <a:t>terhadap</a:t>
              </a:r>
              <a:r>
                <a:rPr lang="en-US" sz="1600" dirty="0"/>
                <a:t> </a:t>
              </a:r>
              <a:r>
                <a:rPr lang="en-US" sz="1600" dirty="0" err="1"/>
                <a:t>produksi</a:t>
              </a:r>
              <a:r>
                <a:rPr lang="en-US" sz="1600" dirty="0"/>
                <a:t> </a:t>
              </a:r>
              <a:r>
                <a:rPr lang="en-US" sz="1600" dirty="0" err="1"/>
                <a:t>dan</a:t>
              </a:r>
              <a:r>
                <a:rPr lang="en-US" sz="1600" dirty="0"/>
                <a:t> </a:t>
              </a:r>
              <a:r>
                <a:rPr lang="en-US" sz="1600" dirty="0" err="1"/>
                <a:t>mutu</a:t>
              </a:r>
              <a:r>
                <a:rPr lang="en-US" sz="1600" dirty="0"/>
                <a:t> </a:t>
              </a:r>
              <a:r>
                <a:rPr lang="en-US" sz="1600" dirty="0" err="1"/>
                <a:t>benih</a:t>
              </a:r>
              <a:r>
                <a:rPr lang="en-US" sz="1600" dirty="0"/>
                <a:t> </a:t>
              </a:r>
              <a:r>
                <a:rPr lang="en-US" sz="1600" dirty="0" err="1"/>
                <a:t>tanaman</a:t>
              </a:r>
              <a:r>
                <a:rPr lang="en-US" sz="1600" dirty="0"/>
                <a:t> </a:t>
              </a:r>
              <a:r>
                <a:rPr lang="en-US" sz="1600" dirty="0" err="1"/>
                <a:t>paria</a:t>
              </a:r>
              <a:r>
                <a:rPr lang="en-US" sz="1600" dirty="0"/>
                <a:t> (</a:t>
              </a:r>
              <a:r>
                <a:rPr lang="en-US" sz="1600" i="1" dirty="0" err="1"/>
                <a:t>Momordica</a:t>
              </a:r>
              <a:r>
                <a:rPr lang="en-US" sz="1600" i="1" dirty="0"/>
                <a:t> </a:t>
              </a:r>
              <a:r>
                <a:rPr lang="en-US" sz="1600" i="1" dirty="0" err="1"/>
                <a:t>charantia</a:t>
              </a:r>
              <a:r>
                <a:rPr lang="en-US" sz="1600" i="1" dirty="0"/>
                <a:t> L.</a:t>
              </a:r>
              <a:r>
                <a:rPr lang="en-US" sz="1600" dirty="0"/>
                <a:t>)?</a:t>
              </a:r>
              <a:r>
                <a:rPr lang="en-US" altLang="ko-KR" sz="1600" dirty="0" smtClean="0">
                  <a:solidFill>
                    <a:schemeClr val="tx1">
                      <a:lumMod val="85000"/>
                      <a:lumOff val="15000"/>
                    </a:schemeClr>
                  </a:solidFill>
                  <a:ea typeface="FZShuTi" pitchFamily="2" charset="-122"/>
                  <a:cs typeface="Arial" pitchFamily="34" charset="0"/>
                </a:rPr>
                <a:t>.</a:t>
              </a:r>
              <a:endParaRPr lang="ko-KR" altLang="en-US" sz="1600" dirty="0">
                <a:solidFill>
                  <a:schemeClr val="tx1">
                    <a:lumMod val="85000"/>
                    <a:lumOff val="15000"/>
                  </a:schemeClr>
                </a:solidFill>
                <a:cs typeface="Arial" pitchFamily="34" charset="0"/>
              </a:endParaRPr>
            </a:p>
          </p:txBody>
        </p:sp>
        <p:sp>
          <p:nvSpPr>
            <p:cNvPr id="27" name="TextBox 26">
              <a:extLst>
                <a:ext uri="{FF2B5EF4-FFF2-40B4-BE49-F238E27FC236}">
                  <a16:creationId xmlns="" xmlns:a16="http://schemas.microsoft.com/office/drawing/2014/main" id="{A17F6D83-9777-4100-9DBD-381A9016FDEC}"/>
                </a:ext>
              </a:extLst>
            </p:cNvPr>
            <p:cNvSpPr txBox="1"/>
            <p:nvPr/>
          </p:nvSpPr>
          <p:spPr>
            <a:xfrm>
              <a:off x="5753761" y="2411670"/>
              <a:ext cx="2682621" cy="276999"/>
            </a:xfrm>
            <a:prstGeom prst="rect">
              <a:avLst/>
            </a:prstGeom>
            <a:noFill/>
          </p:spPr>
          <p:txBody>
            <a:bodyPr wrap="square" rtlCol="0">
              <a:spAutoFit/>
            </a:bodyPr>
            <a:lstStyle/>
            <a:p>
              <a:pPr algn="r"/>
              <a:endParaRPr lang="ko-KR" altLang="en-US" sz="1200" b="1" dirty="0">
                <a:solidFill>
                  <a:schemeClr val="tx1">
                    <a:lumMod val="85000"/>
                    <a:lumOff val="15000"/>
                  </a:schemeClr>
                </a:solidFill>
                <a:cs typeface="Arial" pitchFamily="34" charset="0"/>
              </a:endParaRPr>
            </a:p>
          </p:txBody>
        </p:sp>
      </p:grpSp>
      <p:grpSp>
        <p:nvGrpSpPr>
          <p:cNvPr id="28" name="Group 27">
            <a:extLst>
              <a:ext uri="{FF2B5EF4-FFF2-40B4-BE49-F238E27FC236}">
                <a16:creationId xmlns="" xmlns:a16="http://schemas.microsoft.com/office/drawing/2014/main" id="{28EE2A00-1A13-49CF-910A-36907F4C7F71}"/>
              </a:ext>
            </a:extLst>
          </p:cNvPr>
          <p:cNvGrpSpPr/>
          <p:nvPr/>
        </p:nvGrpSpPr>
        <p:grpSpPr>
          <a:xfrm>
            <a:off x="986966" y="4580762"/>
            <a:ext cx="3823873" cy="546740"/>
            <a:chOff x="5921826" y="2468986"/>
            <a:chExt cx="2683774" cy="546740"/>
          </a:xfrm>
        </p:grpSpPr>
        <p:sp>
          <p:nvSpPr>
            <p:cNvPr id="29" name="TextBox 28">
              <a:extLst>
                <a:ext uri="{FF2B5EF4-FFF2-40B4-BE49-F238E27FC236}">
                  <a16:creationId xmlns="" xmlns:a16="http://schemas.microsoft.com/office/drawing/2014/main" id="{228972ED-0C5F-4E1A-80BA-47A59EADF463}"/>
                </a:ext>
              </a:extLst>
            </p:cNvPr>
            <p:cNvSpPr txBox="1"/>
            <p:nvPr/>
          </p:nvSpPr>
          <p:spPr>
            <a:xfrm>
              <a:off x="5926359" y="2738727"/>
              <a:ext cx="2679241" cy="276999"/>
            </a:xfrm>
            <a:prstGeom prst="rect">
              <a:avLst/>
            </a:prstGeom>
            <a:noFill/>
          </p:spPr>
          <p:txBody>
            <a:bodyPr wrap="square" rtlCol="0">
              <a:spAutoFit/>
            </a:bodyPr>
            <a:lstStyle/>
            <a:p>
              <a:pPr algn="r"/>
              <a:endParaRPr lang="ko-KR" altLang="en-US" sz="1200" dirty="0">
                <a:solidFill>
                  <a:schemeClr val="tx1">
                    <a:lumMod val="85000"/>
                    <a:lumOff val="15000"/>
                  </a:schemeClr>
                </a:solidFill>
                <a:cs typeface="Arial" pitchFamily="34" charset="0"/>
              </a:endParaRPr>
            </a:p>
          </p:txBody>
        </p:sp>
        <p:sp>
          <p:nvSpPr>
            <p:cNvPr id="30" name="TextBox 29">
              <a:extLst>
                <a:ext uri="{FF2B5EF4-FFF2-40B4-BE49-F238E27FC236}">
                  <a16:creationId xmlns="" xmlns:a16="http://schemas.microsoft.com/office/drawing/2014/main" id="{E338FDEB-CC66-4F75-BFE0-EC423DC2938E}"/>
                </a:ext>
              </a:extLst>
            </p:cNvPr>
            <p:cNvSpPr txBox="1"/>
            <p:nvPr/>
          </p:nvSpPr>
          <p:spPr>
            <a:xfrm>
              <a:off x="5921826" y="2468986"/>
              <a:ext cx="2682621" cy="276999"/>
            </a:xfrm>
            <a:prstGeom prst="rect">
              <a:avLst/>
            </a:prstGeom>
            <a:noFill/>
          </p:spPr>
          <p:txBody>
            <a:bodyPr wrap="square" rtlCol="0">
              <a:spAutoFit/>
            </a:bodyPr>
            <a:lstStyle/>
            <a:p>
              <a:pPr algn="r"/>
              <a:endParaRPr lang="ko-KR" altLang="en-US" sz="1200" b="1" dirty="0">
                <a:solidFill>
                  <a:schemeClr val="tx1">
                    <a:lumMod val="85000"/>
                    <a:lumOff val="15000"/>
                  </a:schemeClr>
                </a:solidFill>
                <a:cs typeface="Arial" pitchFamily="34" charset="0"/>
              </a:endParaRPr>
            </a:p>
          </p:txBody>
        </p:sp>
      </p:grpSp>
    </p:spTree>
    <p:extLst>
      <p:ext uri="{BB962C8B-B14F-4D97-AF65-F5344CB8AC3E}">
        <p14:creationId xmlns:p14="http://schemas.microsoft.com/office/powerpoint/2010/main" val="127922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id-ID" dirty="0" smtClean="0"/>
              <a:t>Metodologi</a:t>
            </a:r>
            <a:endParaRPr lang="en-US" dirty="0"/>
          </a:p>
        </p:txBody>
      </p:sp>
      <p:grpSp>
        <p:nvGrpSpPr>
          <p:cNvPr id="4" name="Group 3">
            <a:extLst>
              <a:ext uri="{FF2B5EF4-FFF2-40B4-BE49-F238E27FC236}">
                <a16:creationId xmlns="" xmlns:a16="http://schemas.microsoft.com/office/drawing/2014/main" id="{81C25C02-4900-4876-8315-16DB8C1D9EB8}"/>
              </a:ext>
            </a:extLst>
          </p:cNvPr>
          <p:cNvGrpSpPr/>
          <p:nvPr/>
        </p:nvGrpSpPr>
        <p:grpSpPr>
          <a:xfrm>
            <a:off x="1719114" y="1698695"/>
            <a:ext cx="5285883" cy="1595778"/>
            <a:chOff x="1775729" y="2136626"/>
            <a:chExt cx="1720593" cy="1595778"/>
          </a:xfrm>
        </p:grpSpPr>
        <p:sp>
          <p:nvSpPr>
            <p:cNvPr id="5" name="TextBox 4">
              <a:extLst>
                <a:ext uri="{FF2B5EF4-FFF2-40B4-BE49-F238E27FC236}">
                  <a16:creationId xmlns="" xmlns:a16="http://schemas.microsoft.com/office/drawing/2014/main" id="{EC05D10A-F379-4B04-BC44-F5F1CAF8AECC}"/>
                </a:ext>
              </a:extLst>
            </p:cNvPr>
            <p:cNvSpPr txBox="1"/>
            <p:nvPr/>
          </p:nvSpPr>
          <p:spPr>
            <a:xfrm>
              <a:off x="1775729" y="2408965"/>
              <a:ext cx="1709467" cy="1323439"/>
            </a:xfrm>
            <a:prstGeom prst="rect">
              <a:avLst/>
            </a:prstGeom>
            <a:noFill/>
          </p:spPr>
          <p:txBody>
            <a:bodyPr wrap="square" rtlCol="0">
              <a:spAutoFit/>
            </a:bodyPr>
            <a:lstStyle/>
            <a:p>
              <a:pPr algn="just"/>
              <a:r>
                <a:rPr lang="en-US" sz="1600" dirty="0" err="1" smtClean="0"/>
                <a:t>Dilaksanakan</a:t>
              </a:r>
              <a:r>
                <a:rPr lang="en-US" sz="1600" dirty="0" smtClean="0"/>
                <a:t> </a:t>
              </a:r>
              <a:r>
                <a:rPr lang="en-US" sz="1600" dirty="0"/>
                <a:t>di </a:t>
              </a:r>
              <a:r>
                <a:rPr lang="en-US" sz="1600" dirty="0" err="1"/>
                <a:t>lahan</a:t>
              </a:r>
              <a:r>
                <a:rPr lang="en-US" sz="1600" dirty="0"/>
                <a:t> Research and Development (RND) </a:t>
              </a:r>
              <a:r>
                <a:rPr lang="en-US" sz="1600" dirty="0" err="1"/>
                <a:t>milik</a:t>
              </a:r>
              <a:r>
                <a:rPr lang="en-US" sz="1600" dirty="0"/>
                <a:t> PT. </a:t>
              </a:r>
              <a:r>
                <a:rPr lang="en-US" sz="1600" dirty="0" err="1"/>
                <a:t>Wira</a:t>
              </a:r>
              <a:r>
                <a:rPr lang="en-US" sz="1600" dirty="0"/>
                <a:t> Agro Nusantara Sejahtera </a:t>
              </a:r>
              <a:r>
                <a:rPr lang="en-US" sz="1600" dirty="0" err="1"/>
                <a:t>dengan</a:t>
              </a:r>
              <a:r>
                <a:rPr lang="en-US" sz="1600" dirty="0"/>
                <a:t> </a:t>
              </a:r>
              <a:r>
                <a:rPr lang="en-US" sz="1600" dirty="0" err="1"/>
                <a:t>alamat</a:t>
              </a:r>
              <a:r>
                <a:rPr lang="en-US" sz="1600" dirty="0"/>
                <a:t> Jl. </a:t>
              </a:r>
              <a:r>
                <a:rPr lang="en-US" sz="1600" dirty="0" err="1"/>
                <a:t>Pepaya</a:t>
              </a:r>
              <a:r>
                <a:rPr lang="en-US" sz="1600" dirty="0"/>
                <a:t>, </a:t>
              </a:r>
              <a:r>
                <a:rPr lang="en-US" sz="1600" dirty="0" err="1"/>
                <a:t>Desa</a:t>
              </a:r>
              <a:r>
                <a:rPr lang="en-US" sz="1600" dirty="0"/>
                <a:t> </a:t>
              </a:r>
              <a:r>
                <a:rPr lang="en-US" sz="1600" dirty="0" err="1"/>
                <a:t>Lamong</a:t>
              </a:r>
              <a:r>
                <a:rPr lang="en-US" sz="1600" dirty="0"/>
                <a:t> </a:t>
              </a:r>
              <a:r>
                <a:rPr lang="en-US" sz="1600" dirty="0" err="1"/>
                <a:t>Kecamatan</a:t>
              </a:r>
              <a:r>
                <a:rPr lang="en-US" sz="1600" dirty="0"/>
                <a:t> Pare </a:t>
              </a:r>
              <a:r>
                <a:rPr lang="en-US" sz="1600" dirty="0" err="1"/>
                <a:t>Kabupaten</a:t>
              </a:r>
              <a:r>
                <a:rPr lang="en-US" sz="1600" dirty="0"/>
                <a:t> Kediri. </a:t>
              </a:r>
              <a:r>
                <a:rPr lang="en-US" sz="1600" dirty="0" err="1"/>
                <a:t>Penelitian</a:t>
              </a:r>
              <a:r>
                <a:rPr lang="en-US" sz="1600" dirty="0"/>
                <a:t> </a:t>
              </a:r>
              <a:r>
                <a:rPr lang="en-US" sz="1600" dirty="0" err="1"/>
                <a:t>ini</a:t>
              </a:r>
              <a:r>
                <a:rPr lang="en-US" sz="1600" dirty="0"/>
                <a:t> </a:t>
              </a:r>
              <a:r>
                <a:rPr lang="en-US" sz="1600" dirty="0" err="1"/>
                <a:t>dilaksanakan</a:t>
              </a:r>
              <a:r>
                <a:rPr lang="en-US" sz="1600" dirty="0"/>
                <a:t> ± 4 </a:t>
              </a:r>
              <a:r>
                <a:rPr lang="en-US" sz="1600" dirty="0" err="1"/>
                <a:t>bulan</a:t>
              </a:r>
              <a:r>
                <a:rPr lang="en-US" sz="1600" dirty="0"/>
                <a:t> </a:t>
              </a:r>
              <a:r>
                <a:rPr lang="en-US" sz="1600" dirty="0" err="1"/>
                <a:t>mulai</a:t>
              </a:r>
              <a:r>
                <a:rPr lang="en-US" sz="1600" dirty="0"/>
                <a:t> 24 </a:t>
              </a:r>
              <a:r>
                <a:rPr lang="en-US" sz="1600" dirty="0" err="1"/>
                <a:t>Oktober</a:t>
              </a:r>
              <a:r>
                <a:rPr lang="en-US" sz="1600" dirty="0"/>
                <a:t> 2020 – 2 </a:t>
              </a:r>
              <a:r>
                <a:rPr lang="en-US" sz="1600" dirty="0" err="1"/>
                <a:t>Februari</a:t>
              </a:r>
              <a:r>
                <a:rPr lang="en-US" sz="1600" dirty="0"/>
                <a:t> 2021.</a:t>
              </a:r>
              <a:endParaRPr lang="id-ID" sz="1600" dirty="0"/>
            </a:p>
          </p:txBody>
        </p:sp>
        <p:sp>
          <p:nvSpPr>
            <p:cNvPr id="6" name="TextBox 5">
              <a:extLst>
                <a:ext uri="{FF2B5EF4-FFF2-40B4-BE49-F238E27FC236}">
                  <a16:creationId xmlns="" xmlns:a16="http://schemas.microsoft.com/office/drawing/2014/main" id="{1B1B4993-6D5E-4209-A159-DBEA08104CF4}"/>
                </a:ext>
              </a:extLst>
            </p:cNvPr>
            <p:cNvSpPr txBox="1"/>
            <p:nvPr/>
          </p:nvSpPr>
          <p:spPr>
            <a:xfrm>
              <a:off x="1781772" y="2136626"/>
              <a:ext cx="1714550" cy="307777"/>
            </a:xfrm>
            <a:prstGeom prst="rect">
              <a:avLst/>
            </a:prstGeom>
            <a:noFill/>
          </p:spPr>
          <p:txBody>
            <a:bodyPr wrap="square" rtlCol="0">
              <a:spAutoFit/>
            </a:bodyPr>
            <a:lstStyle/>
            <a:p>
              <a:r>
                <a:rPr lang="id-ID" altLang="ko-KR" sz="1400" dirty="0" smtClean="0"/>
                <a:t>Waktu dan Tempat</a:t>
              </a:r>
              <a:endParaRPr lang="ko-KR" altLang="en-US" sz="1400" dirty="0"/>
            </a:p>
          </p:txBody>
        </p:sp>
      </p:grpSp>
      <p:grpSp>
        <p:nvGrpSpPr>
          <p:cNvPr id="8" name="Group 7">
            <a:extLst>
              <a:ext uri="{FF2B5EF4-FFF2-40B4-BE49-F238E27FC236}">
                <a16:creationId xmlns="" xmlns:a16="http://schemas.microsoft.com/office/drawing/2014/main" id="{CF3F373D-04E3-49CB-BE3D-09ACA0B75A11}"/>
              </a:ext>
            </a:extLst>
          </p:cNvPr>
          <p:cNvGrpSpPr/>
          <p:nvPr/>
        </p:nvGrpSpPr>
        <p:grpSpPr>
          <a:xfrm>
            <a:off x="1732761" y="3677470"/>
            <a:ext cx="5272237" cy="1281319"/>
            <a:chOff x="1775729" y="2204864"/>
            <a:chExt cx="1716151" cy="1281319"/>
          </a:xfrm>
        </p:grpSpPr>
        <p:sp>
          <p:nvSpPr>
            <p:cNvPr id="9" name="TextBox 8">
              <a:extLst>
                <a:ext uri="{FF2B5EF4-FFF2-40B4-BE49-F238E27FC236}">
                  <a16:creationId xmlns="" xmlns:a16="http://schemas.microsoft.com/office/drawing/2014/main" id="{34270371-614B-428D-9A51-E021A724558B}"/>
                </a:ext>
              </a:extLst>
            </p:cNvPr>
            <p:cNvSpPr txBox="1"/>
            <p:nvPr/>
          </p:nvSpPr>
          <p:spPr>
            <a:xfrm>
              <a:off x="1775729" y="2408965"/>
              <a:ext cx="1709467" cy="1077218"/>
            </a:xfrm>
            <a:prstGeom prst="rect">
              <a:avLst/>
            </a:prstGeom>
            <a:noFill/>
          </p:spPr>
          <p:txBody>
            <a:bodyPr wrap="square" rtlCol="0">
              <a:spAutoFit/>
            </a:bodyPr>
            <a:lstStyle/>
            <a:p>
              <a:r>
                <a:rPr lang="en-US" sz="1600" dirty="0" err="1"/>
                <a:t>Cangkul</a:t>
              </a:r>
              <a:r>
                <a:rPr lang="en-US" sz="1600" dirty="0"/>
                <a:t>, </a:t>
              </a:r>
              <a:r>
                <a:rPr lang="en-US" sz="1600" dirty="0" err="1"/>
                <a:t>Papan</a:t>
              </a:r>
              <a:r>
                <a:rPr lang="en-US" sz="1600" dirty="0"/>
                <a:t> </a:t>
              </a:r>
              <a:r>
                <a:rPr lang="en-US" sz="1600" dirty="0" err="1"/>
                <a:t>nama</a:t>
              </a:r>
              <a:r>
                <a:rPr lang="en-US" sz="1600" dirty="0"/>
                <a:t>, </a:t>
              </a:r>
              <a:r>
                <a:rPr lang="en-US" sz="1600" dirty="0" err="1"/>
                <a:t>Timba</a:t>
              </a:r>
              <a:r>
                <a:rPr lang="en-US" sz="1600" dirty="0"/>
                <a:t>, </a:t>
              </a:r>
              <a:r>
                <a:rPr lang="en-US" sz="1600" dirty="0" err="1"/>
                <a:t>Timbangan</a:t>
              </a:r>
              <a:r>
                <a:rPr lang="en-US" sz="1600" dirty="0"/>
                <a:t>, </a:t>
              </a:r>
              <a:r>
                <a:rPr lang="en-US" sz="1600" dirty="0" err="1"/>
                <a:t>Meteran</a:t>
              </a:r>
              <a:r>
                <a:rPr lang="en-US" sz="1600" dirty="0"/>
                <a:t> , </a:t>
              </a:r>
              <a:r>
                <a:rPr lang="en-US" sz="1600" dirty="0" err="1"/>
                <a:t>Pelubang</a:t>
              </a:r>
              <a:r>
                <a:rPr lang="en-US" sz="1600" dirty="0"/>
                <a:t>  </a:t>
              </a:r>
              <a:r>
                <a:rPr lang="en-US" sz="1600" dirty="0" err="1"/>
                <a:t>mulsa</a:t>
              </a:r>
              <a:r>
                <a:rPr lang="en-US" sz="1600" dirty="0"/>
                <a:t>, </a:t>
              </a:r>
              <a:r>
                <a:rPr lang="en-US" sz="1600" dirty="0" err="1"/>
                <a:t>Tugal</a:t>
              </a:r>
              <a:r>
                <a:rPr lang="en-US" sz="1600" dirty="0"/>
                <a:t>, Sprayer ,  </a:t>
              </a:r>
              <a:r>
                <a:rPr lang="en-US" sz="1600" dirty="0" err="1"/>
                <a:t>Sabit</a:t>
              </a:r>
              <a:r>
                <a:rPr lang="en-US" sz="1600" dirty="0"/>
                <a:t>, </a:t>
              </a:r>
              <a:r>
                <a:rPr lang="en-US" sz="1600" dirty="0" err="1"/>
                <a:t>Waring</a:t>
              </a:r>
              <a:r>
                <a:rPr lang="en-US" sz="1600" dirty="0"/>
                <a:t>, Kenco, </a:t>
              </a:r>
              <a:r>
                <a:rPr lang="en-US" sz="1600" dirty="0" err="1" smtClean="0"/>
                <a:t>Saringan</a:t>
              </a:r>
              <a:r>
                <a:rPr lang="en-US" sz="1600" dirty="0" smtClean="0"/>
                <a:t>, </a:t>
              </a:r>
              <a:r>
                <a:rPr lang="en-US" sz="1600" dirty="0" err="1" smtClean="0"/>
                <a:t>spidol</a:t>
              </a:r>
              <a:r>
                <a:rPr lang="en-US" sz="1600" dirty="0" smtClean="0"/>
                <a:t>, </a:t>
              </a:r>
              <a:r>
                <a:rPr lang="en-US" sz="1600" dirty="0"/>
                <a:t>Germinator, </a:t>
              </a:r>
              <a:r>
                <a:rPr lang="en-US" sz="1600" dirty="0" err="1" smtClean="0"/>
                <a:t>Penggaris</a:t>
              </a:r>
              <a:r>
                <a:rPr lang="en-US" sz="1600" dirty="0" smtClean="0"/>
                <a:t>, </a:t>
              </a:r>
              <a:r>
                <a:rPr lang="en-US" sz="1600" dirty="0" err="1" smtClean="0"/>
                <a:t>benang</a:t>
              </a:r>
              <a:r>
                <a:rPr lang="en-US" sz="1600" dirty="0" smtClean="0"/>
                <a:t> </a:t>
              </a:r>
              <a:r>
                <a:rPr lang="en-US" sz="1600" dirty="0" err="1" smtClean="0"/>
                <a:t>warna</a:t>
              </a:r>
              <a:r>
                <a:rPr lang="en-US" sz="1600" smtClean="0"/>
                <a:t>.</a:t>
              </a:r>
              <a:endParaRPr lang="en-US" sz="1600" dirty="0"/>
            </a:p>
          </p:txBody>
        </p:sp>
        <p:sp>
          <p:nvSpPr>
            <p:cNvPr id="10" name="TextBox 9">
              <a:extLst>
                <a:ext uri="{FF2B5EF4-FFF2-40B4-BE49-F238E27FC236}">
                  <a16:creationId xmlns="" xmlns:a16="http://schemas.microsoft.com/office/drawing/2014/main" id="{9F6D57E4-F7EF-4F39-8F94-397F0D48D299}"/>
                </a:ext>
              </a:extLst>
            </p:cNvPr>
            <p:cNvSpPr txBox="1"/>
            <p:nvPr/>
          </p:nvSpPr>
          <p:spPr>
            <a:xfrm>
              <a:off x="1777330" y="2204864"/>
              <a:ext cx="1714550" cy="307777"/>
            </a:xfrm>
            <a:prstGeom prst="rect">
              <a:avLst/>
            </a:prstGeom>
            <a:noFill/>
          </p:spPr>
          <p:txBody>
            <a:bodyPr wrap="square" rtlCol="0">
              <a:spAutoFit/>
            </a:bodyPr>
            <a:lstStyle/>
            <a:p>
              <a:r>
                <a:rPr lang="id-ID" altLang="ko-KR" sz="1400" dirty="0" smtClean="0"/>
                <a:t>Alat</a:t>
              </a:r>
              <a:r>
                <a:rPr lang="id-ID" altLang="ko-KR" sz="1200" dirty="0" smtClean="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12" name="Group 11">
            <a:extLst>
              <a:ext uri="{FF2B5EF4-FFF2-40B4-BE49-F238E27FC236}">
                <a16:creationId xmlns="" xmlns:a16="http://schemas.microsoft.com/office/drawing/2014/main" id="{B5755C81-C3F5-4251-A278-D0D033B6C4B4}"/>
              </a:ext>
            </a:extLst>
          </p:cNvPr>
          <p:cNvGrpSpPr/>
          <p:nvPr/>
        </p:nvGrpSpPr>
        <p:grpSpPr>
          <a:xfrm>
            <a:off x="1705466" y="5369644"/>
            <a:ext cx="5272237" cy="1035098"/>
            <a:chOff x="1775729" y="2204864"/>
            <a:chExt cx="1716151" cy="1035098"/>
          </a:xfrm>
        </p:grpSpPr>
        <p:sp>
          <p:nvSpPr>
            <p:cNvPr id="13" name="TextBox 12">
              <a:extLst>
                <a:ext uri="{FF2B5EF4-FFF2-40B4-BE49-F238E27FC236}">
                  <a16:creationId xmlns="" xmlns:a16="http://schemas.microsoft.com/office/drawing/2014/main" id="{4CB452E9-553E-4882-8976-ADCE81979A26}"/>
                </a:ext>
              </a:extLst>
            </p:cNvPr>
            <p:cNvSpPr txBox="1"/>
            <p:nvPr/>
          </p:nvSpPr>
          <p:spPr>
            <a:xfrm>
              <a:off x="1775729" y="2408965"/>
              <a:ext cx="1709467" cy="830997"/>
            </a:xfrm>
            <a:prstGeom prst="rect">
              <a:avLst/>
            </a:prstGeom>
            <a:noFill/>
          </p:spPr>
          <p:txBody>
            <a:bodyPr wrap="square" rtlCol="0">
              <a:spAutoFit/>
            </a:bodyPr>
            <a:lstStyle/>
            <a:p>
              <a:r>
                <a:rPr lang="en-US" sz="1600" dirty="0" err="1"/>
                <a:t>Benih</a:t>
              </a:r>
              <a:r>
                <a:rPr lang="en-US" sz="1600" dirty="0"/>
                <a:t> </a:t>
              </a:r>
              <a:r>
                <a:rPr lang="en-US" sz="1600" dirty="0" err="1"/>
                <a:t>Paria</a:t>
              </a:r>
              <a:r>
                <a:rPr lang="en-US" sz="1600" dirty="0"/>
                <a:t> PAR 24, </a:t>
              </a:r>
              <a:r>
                <a:rPr lang="en-US" sz="1600" dirty="0" err="1"/>
                <a:t>Spidol</a:t>
              </a:r>
              <a:r>
                <a:rPr lang="en-US" sz="1600" dirty="0"/>
                <a:t>, </a:t>
              </a:r>
              <a:r>
                <a:rPr lang="en-US" sz="1600" dirty="0" err="1"/>
                <a:t>Pupuk</a:t>
              </a:r>
              <a:r>
                <a:rPr lang="en-US" sz="1600" dirty="0"/>
                <a:t> </a:t>
              </a:r>
              <a:r>
                <a:rPr lang="en-US" sz="1600" dirty="0" err="1"/>
                <a:t>kandang</a:t>
              </a:r>
              <a:r>
                <a:rPr lang="en-US" sz="1600" dirty="0"/>
                <a:t> ,  </a:t>
              </a:r>
              <a:r>
                <a:rPr lang="en-US" sz="1600" dirty="0" err="1"/>
                <a:t>Pupuk</a:t>
              </a:r>
              <a:r>
                <a:rPr lang="en-US" sz="1600" dirty="0"/>
                <a:t> ( NPK 16-16-16 PAK TANI), </a:t>
              </a:r>
              <a:r>
                <a:rPr lang="en-US" sz="1600" dirty="0" err="1"/>
                <a:t>Dolomit</a:t>
              </a:r>
              <a:r>
                <a:rPr lang="en-US" sz="1600" dirty="0"/>
                <a:t>,  </a:t>
              </a:r>
              <a:r>
                <a:rPr lang="en-US" sz="1600" dirty="0" err="1"/>
                <a:t>Pestisida</a:t>
              </a:r>
              <a:r>
                <a:rPr lang="en-US" sz="1600" dirty="0"/>
                <a:t> , </a:t>
              </a:r>
              <a:r>
                <a:rPr lang="en-US" sz="1600" dirty="0" err="1"/>
                <a:t>Mulsa</a:t>
              </a:r>
              <a:r>
                <a:rPr lang="en-US" sz="1600" dirty="0"/>
                <a:t>,  </a:t>
              </a:r>
              <a:r>
                <a:rPr lang="en-US" sz="1600" dirty="0" err="1"/>
                <a:t>Pasak</a:t>
              </a:r>
              <a:r>
                <a:rPr lang="en-US" sz="1600" dirty="0"/>
                <a:t> </a:t>
              </a:r>
              <a:r>
                <a:rPr lang="en-US" sz="1600" dirty="0" err="1"/>
                <a:t>mulsa</a:t>
              </a:r>
              <a:r>
                <a:rPr lang="en-US" sz="1600" dirty="0"/>
                <a:t>.</a:t>
              </a:r>
            </a:p>
          </p:txBody>
        </p:sp>
        <p:sp>
          <p:nvSpPr>
            <p:cNvPr id="14" name="TextBox 13">
              <a:extLst>
                <a:ext uri="{FF2B5EF4-FFF2-40B4-BE49-F238E27FC236}">
                  <a16:creationId xmlns="" xmlns:a16="http://schemas.microsoft.com/office/drawing/2014/main" id="{F3A4B1AB-135A-43FC-A85C-D7BD112ABC52}"/>
                </a:ext>
              </a:extLst>
            </p:cNvPr>
            <p:cNvSpPr txBox="1"/>
            <p:nvPr/>
          </p:nvSpPr>
          <p:spPr>
            <a:xfrm>
              <a:off x="1777330" y="2204864"/>
              <a:ext cx="1714550" cy="307777"/>
            </a:xfrm>
            <a:prstGeom prst="rect">
              <a:avLst/>
            </a:prstGeom>
            <a:noFill/>
          </p:spPr>
          <p:txBody>
            <a:bodyPr wrap="square" rtlCol="0">
              <a:spAutoFit/>
            </a:bodyPr>
            <a:lstStyle/>
            <a:p>
              <a:r>
                <a:rPr lang="id-ID" altLang="ko-KR" sz="1400" dirty="0" smtClean="0"/>
                <a:t>Bahan</a:t>
              </a:r>
              <a:endParaRPr lang="ko-KR" altLang="en-US" sz="1400" dirty="0"/>
            </a:p>
          </p:txBody>
        </p:sp>
      </p:grpSp>
      <p:grpSp>
        <p:nvGrpSpPr>
          <p:cNvPr id="34" name="Group 33"/>
          <p:cNvGrpSpPr/>
          <p:nvPr/>
        </p:nvGrpSpPr>
        <p:grpSpPr>
          <a:xfrm>
            <a:off x="817848" y="5338969"/>
            <a:ext cx="693414" cy="693414"/>
            <a:chOff x="927030" y="4165262"/>
            <a:chExt cx="693414" cy="693414"/>
          </a:xfrm>
        </p:grpSpPr>
        <p:sp>
          <p:nvSpPr>
            <p:cNvPr id="11" name="Rectangle: Diagonal Corners Rounded 10">
              <a:extLst>
                <a:ext uri="{FF2B5EF4-FFF2-40B4-BE49-F238E27FC236}">
                  <a16:creationId xmlns="" xmlns:a16="http://schemas.microsoft.com/office/drawing/2014/main" id="{F170C87B-47F4-4BEC-96B0-6C20C5E8FFF9}"/>
                </a:ext>
              </a:extLst>
            </p:cNvPr>
            <p:cNvSpPr/>
            <p:nvPr/>
          </p:nvSpPr>
          <p:spPr>
            <a:xfrm>
              <a:off x="927030" y="4165262"/>
              <a:ext cx="693414" cy="693414"/>
            </a:xfrm>
            <a:prstGeom prst="round2DiagRect">
              <a:avLst>
                <a:gd name="adj1" fmla="val 3173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Block Arc 5">
              <a:extLst>
                <a:ext uri="{FF2B5EF4-FFF2-40B4-BE49-F238E27FC236}">
                  <a16:creationId xmlns="" xmlns:a16="http://schemas.microsoft.com/office/drawing/2014/main" id="{312FDA29-11EF-48BB-A09B-325DA3E52F16}"/>
                </a:ext>
              </a:extLst>
            </p:cNvPr>
            <p:cNvSpPr>
              <a:spLocks noChangeAspect="1"/>
            </p:cNvSpPr>
            <p:nvPr/>
          </p:nvSpPr>
          <p:spPr>
            <a:xfrm rot="10800000">
              <a:off x="1112302" y="4326558"/>
              <a:ext cx="322870" cy="370822"/>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nvGrpSpPr>
          <p:cNvPr id="33" name="Group 32"/>
          <p:cNvGrpSpPr/>
          <p:nvPr/>
        </p:nvGrpSpPr>
        <p:grpSpPr>
          <a:xfrm>
            <a:off x="872439" y="3715034"/>
            <a:ext cx="693414" cy="693414"/>
            <a:chOff x="927030" y="3005350"/>
            <a:chExt cx="693414" cy="693414"/>
          </a:xfrm>
        </p:grpSpPr>
        <p:sp>
          <p:nvSpPr>
            <p:cNvPr id="7" name="Rectangle: Diagonal Corners Rounded 6">
              <a:extLst>
                <a:ext uri="{FF2B5EF4-FFF2-40B4-BE49-F238E27FC236}">
                  <a16:creationId xmlns="" xmlns:a16="http://schemas.microsoft.com/office/drawing/2014/main" id="{D26A0280-50BF-4D7B-8A26-F8AE02033125}"/>
                </a:ext>
              </a:extLst>
            </p:cNvPr>
            <p:cNvSpPr/>
            <p:nvPr/>
          </p:nvSpPr>
          <p:spPr>
            <a:xfrm>
              <a:off x="927030" y="3005350"/>
              <a:ext cx="693414" cy="693414"/>
            </a:xfrm>
            <a:prstGeom prst="round2DiagRect">
              <a:avLst>
                <a:gd name="adj1" fmla="val 3299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Rectangle 6">
              <a:extLst>
                <a:ext uri="{FF2B5EF4-FFF2-40B4-BE49-F238E27FC236}">
                  <a16:creationId xmlns="" xmlns:a16="http://schemas.microsoft.com/office/drawing/2014/main" id="{D4FF4B8F-E453-4B70-8FD9-0A54EEAA6B79}"/>
                </a:ext>
              </a:extLst>
            </p:cNvPr>
            <p:cNvSpPr>
              <a:spLocks noChangeAspect="1"/>
            </p:cNvSpPr>
            <p:nvPr/>
          </p:nvSpPr>
          <p:spPr>
            <a:xfrm>
              <a:off x="1103150" y="3166646"/>
              <a:ext cx="341174" cy="370822"/>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nvGrpSpPr>
          <p:cNvPr id="32" name="Group 31"/>
          <p:cNvGrpSpPr/>
          <p:nvPr/>
        </p:nvGrpSpPr>
        <p:grpSpPr>
          <a:xfrm>
            <a:off x="927030" y="1845439"/>
            <a:ext cx="693414" cy="693414"/>
            <a:chOff x="927030" y="1845439"/>
            <a:chExt cx="693414" cy="693414"/>
          </a:xfrm>
        </p:grpSpPr>
        <p:sp>
          <p:nvSpPr>
            <p:cNvPr id="3" name="Rectangle: Diagonal Corners Rounded 2">
              <a:extLst>
                <a:ext uri="{FF2B5EF4-FFF2-40B4-BE49-F238E27FC236}">
                  <a16:creationId xmlns="" xmlns:a16="http://schemas.microsoft.com/office/drawing/2014/main" id="{5C479793-F15B-4C8C-9453-7FF115446894}"/>
                </a:ext>
              </a:extLst>
            </p:cNvPr>
            <p:cNvSpPr/>
            <p:nvPr/>
          </p:nvSpPr>
          <p:spPr>
            <a:xfrm>
              <a:off x="927030" y="1845439"/>
              <a:ext cx="693414" cy="693414"/>
            </a:xfrm>
            <a:prstGeom prst="round2DiagRect">
              <a:avLst>
                <a:gd name="adj1" fmla="val 3048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Rounded Rectangle 1">
              <a:extLst>
                <a:ext uri="{FF2B5EF4-FFF2-40B4-BE49-F238E27FC236}">
                  <a16:creationId xmlns="" xmlns:a16="http://schemas.microsoft.com/office/drawing/2014/main" id="{790C70E0-E1B5-4A9E-B20C-9D0304AF2E31}"/>
                </a:ext>
              </a:extLst>
            </p:cNvPr>
            <p:cNvSpPr/>
            <p:nvPr/>
          </p:nvSpPr>
          <p:spPr>
            <a:xfrm>
              <a:off x="1170958" y="2018062"/>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nvGrpSpPr>
          <p:cNvPr id="23" name="그룹 3">
            <a:extLst>
              <a:ext uri="{FF2B5EF4-FFF2-40B4-BE49-F238E27FC236}">
                <a16:creationId xmlns="" xmlns:a16="http://schemas.microsoft.com/office/drawing/2014/main" id="{A753E3C5-F9A3-4116-BFB1-44385AC74DDB}"/>
              </a:ext>
            </a:extLst>
          </p:cNvPr>
          <p:cNvGrpSpPr/>
          <p:nvPr/>
        </p:nvGrpSpPr>
        <p:grpSpPr>
          <a:xfrm>
            <a:off x="7432530" y="1783312"/>
            <a:ext cx="3806973" cy="4340270"/>
            <a:chOff x="6765777" y="1996709"/>
            <a:chExt cx="3316219" cy="3780769"/>
          </a:xfrm>
        </p:grpSpPr>
        <p:grpSp>
          <p:nvGrpSpPr>
            <p:cNvPr id="24" name="그룹 4">
              <a:extLst>
                <a:ext uri="{FF2B5EF4-FFF2-40B4-BE49-F238E27FC236}">
                  <a16:creationId xmlns="" xmlns:a16="http://schemas.microsoft.com/office/drawing/2014/main" id="{0E41A177-07D7-41AC-82D0-B581F226B078}"/>
                </a:ext>
              </a:extLst>
            </p:cNvPr>
            <p:cNvGrpSpPr/>
            <p:nvPr/>
          </p:nvGrpSpPr>
          <p:grpSpPr>
            <a:xfrm>
              <a:off x="6765777" y="1996709"/>
              <a:ext cx="3316219" cy="3780769"/>
              <a:chOff x="8553440" y="1930392"/>
              <a:chExt cx="2715589" cy="3096000"/>
            </a:xfrm>
          </p:grpSpPr>
          <p:sp>
            <p:nvSpPr>
              <p:cNvPr id="28" name="자유형: 도형 38">
                <a:extLst>
                  <a:ext uri="{FF2B5EF4-FFF2-40B4-BE49-F238E27FC236}">
                    <a16:creationId xmlns="" xmlns:a16="http://schemas.microsoft.com/office/drawing/2014/main" id="{60F80DA7-E00F-4ED5-8EFE-032F5D06AB44}"/>
                  </a:ext>
                </a:extLst>
              </p:cNvPr>
              <p:cNvSpPr>
                <a:spLocks noChangeAspect="1"/>
              </p:cNvSpPr>
              <p:nvPr/>
            </p:nvSpPr>
            <p:spPr bwMode="auto">
              <a:xfrm>
                <a:off x="8916058" y="1930392"/>
                <a:ext cx="2274503" cy="720000"/>
              </a:xfrm>
              <a:custGeom>
                <a:avLst/>
                <a:gdLst>
                  <a:gd name="connsiteX0" fmla="*/ 1036713 w 2274503"/>
                  <a:gd name="connsiteY0" fmla="*/ 0 h 720000"/>
                  <a:gd name="connsiteX1" fmla="*/ 1154863 w 2274503"/>
                  <a:gd name="connsiteY1" fmla="*/ 954 h 720000"/>
                  <a:gd name="connsiteX2" fmla="*/ 1265628 w 2274503"/>
                  <a:gd name="connsiteY2" fmla="*/ 9535 h 720000"/>
                  <a:gd name="connsiteX3" fmla="*/ 1370854 w 2274503"/>
                  <a:gd name="connsiteY3" fmla="*/ 23837 h 720000"/>
                  <a:gd name="connsiteX4" fmla="*/ 1471466 w 2274503"/>
                  <a:gd name="connsiteY4" fmla="*/ 44814 h 720000"/>
                  <a:gd name="connsiteX5" fmla="*/ 1567462 w 2274503"/>
                  <a:gd name="connsiteY5" fmla="*/ 70559 h 720000"/>
                  <a:gd name="connsiteX6" fmla="*/ 1656074 w 2274503"/>
                  <a:gd name="connsiteY6" fmla="*/ 103931 h 720000"/>
                  <a:gd name="connsiteX7" fmla="*/ 1741917 w 2274503"/>
                  <a:gd name="connsiteY7" fmla="*/ 140164 h 720000"/>
                  <a:gd name="connsiteX8" fmla="*/ 1820376 w 2274503"/>
                  <a:gd name="connsiteY8" fmla="*/ 183071 h 720000"/>
                  <a:gd name="connsiteX9" fmla="*/ 1894219 w 2274503"/>
                  <a:gd name="connsiteY9" fmla="*/ 231700 h 720000"/>
                  <a:gd name="connsiteX10" fmla="*/ 1965294 w 2274503"/>
                  <a:gd name="connsiteY10" fmla="*/ 286049 h 720000"/>
                  <a:gd name="connsiteX11" fmla="*/ 2028983 w 2274503"/>
                  <a:gd name="connsiteY11" fmla="*/ 344212 h 720000"/>
                  <a:gd name="connsiteX12" fmla="*/ 2087135 w 2274503"/>
                  <a:gd name="connsiteY12" fmla="*/ 409050 h 720000"/>
                  <a:gd name="connsiteX13" fmla="*/ 2141594 w 2274503"/>
                  <a:gd name="connsiteY13" fmla="*/ 476748 h 720000"/>
                  <a:gd name="connsiteX14" fmla="*/ 2189592 w 2274503"/>
                  <a:gd name="connsiteY14" fmla="*/ 549214 h 720000"/>
                  <a:gd name="connsiteX15" fmla="*/ 2233898 w 2274503"/>
                  <a:gd name="connsiteY15" fmla="*/ 625493 h 720000"/>
                  <a:gd name="connsiteX16" fmla="*/ 2263436 w 2274503"/>
                  <a:gd name="connsiteY16" fmla="*/ 689377 h 720000"/>
                  <a:gd name="connsiteX17" fmla="*/ 2274503 w 2274503"/>
                  <a:gd name="connsiteY17" fmla="*/ 720000 h 720000"/>
                  <a:gd name="connsiteX18" fmla="*/ 0 w 2274503"/>
                  <a:gd name="connsiteY18" fmla="*/ 720000 h 720000"/>
                  <a:gd name="connsiteX19" fmla="*/ 11214 w 2274503"/>
                  <a:gd name="connsiteY19" fmla="*/ 672215 h 720000"/>
                  <a:gd name="connsiteX20" fmla="*/ 43520 w 2274503"/>
                  <a:gd name="connsiteY20" fmla="*/ 592121 h 720000"/>
                  <a:gd name="connsiteX21" fmla="*/ 82288 w 2274503"/>
                  <a:gd name="connsiteY21" fmla="*/ 517748 h 720000"/>
                  <a:gd name="connsiteX22" fmla="*/ 127517 w 2274503"/>
                  <a:gd name="connsiteY22" fmla="*/ 448143 h 720000"/>
                  <a:gd name="connsiteX23" fmla="*/ 179208 w 2274503"/>
                  <a:gd name="connsiteY23" fmla="*/ 382352 h 720000"/>
                  <a:gd name="connsiteX24" fmla="*/ 236436 w 2274503"/>
                  <a:gd name="connsiteY24" fmla="*/ 322282 h 720000"/>
                  <a:gd name="connsiteX25" fmla="*/ 298280 w 2274503"/>
                  <a:gd name="connsiteY25" fmla="*/ 266979 h 720000"/>
                  <a:gd name="connsiteX26" fmla="*/ 365662 w 2274503"/>
                  <a:gd name="connsiteY26" fmla="*/ 216444 h 720000"/>
                  <a:gd name="connsiteX27" fmla="*/ 435813 w 2274503"/>
                  <a:gd name="connsiteY27" fmla="*/ 171629 h 720000"/>
                  <a:gd name="connsiteX28" fmla="*/ 511503 w 2274503"/>
                  <a:gd name="connsiteY28" fmla="*/ 131582 h 720000"/>
                  <a:gd name="connsiteX29" fmla="*/ 589038 w 2274503"/>
                  <a:gd name="connsiteY29" fmla="*/ 98210 h 720000"/>
                  <a:gd name="connsiteX30" fmla="*/ 667497 w 2274503"/>
                  <a:gd name="connsiteY30" fmla="*/ 68652 h 720000"/>
                  <a:gd name="connsiteX31" fmla="*/ 931487 w 2274503"/>
                  <a:gd name="connsiteY31" fmla="*/ 858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4503" h="720000">
                    <a:moveTo>
                      <a:pt x="1036713" y="0"/>
                    </a:moveTo>
                    <a:lnTo>
                      <a:pt x="1154863" y="954"/>
                    </a:lnTo>
                    <a:lnTo>
                      <a:pt x="1265628" y="9535"/>
                    </a:lnTo>
                    <a:lnTo>
                      <a:pt x="1370854" y="23837"/>
                    </a:lnTo>
                    <a:lnTo>
                      <a:pt x="1471466" y="44814"/>
                    </a:lnTo>
                    <a:lnTo>
                      <a:pt x="1567462" y="70559"/>
                    </a:lnTo>
                    <a:lnTo>
                      <a:pt x="1656074" y="103931"/>
                    </a:lnTo>
                    <a:lnTo>
                      <a:pt x="1741917" y="140164"/>
                    </a:lnTo>
                    <a:lnTo>
                      <a:pt x="1820376" y="183071"/>
                    </a:lnTo>
                    <a:lnTo>
                      <a:pt x="1894219" y="231700"/>
                    </a:lnTo>
                    <a:lnTo>
                      <a:pt x="1965294" y="286049"/>
                    </a:lnTo>
                    <a:lnTo>
                      <a:pt x="2028983" y="344212"/>
                    </a:lnTo>
                    <a:lnTo>
                      <a:pt x="2087135" y="409050"/>
                    </a:lnTo>
                    <a:lnTo>
                      <a:pt x="2141594" y="476748"/>
                    </a:lnTo>
                    <a:lnTo>
                      <a:pt x="2189592" y="549214"/>
                    </a:lnTo>
                    <a:lnTo>
                      <a:pt x="2233898" y="625493"/>
                    </a:lnTo>
                    <a:lnTo>
                      <a:pt x="2263436" y="689377"/>
                    </a:lnTo>
                    <a:lnTo>
                      <a:pt x="2274503" y="720000"/>
                    </a:lnTo>
                    <a:lnTo>
                      <a:pt x="0" y="720000"/>
                    </a:lnTo>
                    <a:lnTo>
                      <a:pt x="11214" y="672215"/>
                    </a:lnTo>
                    <a:lnTo>
                      <a:pt x="43520" y="592121"/>
                    </a:lnTo>
                    <a:lnTo>
                      <a:pt x="82288" y="517748"/>
                    </a:lnTo>
                    <a:lnTo>
                      <a:pt x="127517" y="448143"/>
                    </a:lnTo>
                    <a:lnTo>
                      <a:pt x="179208" y="382352"/>
                    </a:lnTo>
                    <a:lnTo>
                      <a:pt x="236436" y="322282"/>
                    </a:lnTo>
                    <a:lnTo>
                      <a:pt x="298280" y="266979"/>
                    </a:lnTo>
                    <a:lnTo>
                      <a:pt x="365662" y="216444"/>
                    </a:lnTo>
                    <a:lnTo>
                      <a:pt x="435813" y="171629"/>
                    </a:lnTo>
                    <a:lnTo>
                      <a:pt x="511503" y="131582"/>
                    </a:lnTo>
                    <a:lnTo>
                      <a:pt x="589038" y="98210"/>
                    </a:lnTo>
                    <a:lnTo>
                      <a:pt x="667497" y="68652"/>
                    </a:lnTo>
                    <a:lnTo>
                      <a:pt x="931487" y="8582"/>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sp>
            <p:nvSpPr>
              <p:cNvPr id="29" name="자유형: 도형 35">
                <a:extLst>
                  <a:ext uri="{FF2B5EF4-FFF2-40B4-BE49-F238E27FC236}">
                    <a16:creationId xmlns="" xmlns:a16="http://schemas.microsoft.com/office/drawing/2014/main" id="{01D299FE-856C-444A-A8D7-7A8AA21672DF}"/>
                  </a:ext>
                </a:extLst>
              </p:cNvPr>
              <p:cNvSpPr/>
              <p:nvPr/>
            </p:nvSpPr>
            <p:spPr>
              <a:xfrm>
                <a:off x="8865429" y="4306392"/>
                <a:ext cx="2155303" cy="720000"/>
              </a:xfrm>
              <a:custGeom>
                <a:avLst/>
                <a:gdLst>
                  <a:gd name="connsiteX0" fmla="*/ 2595 w 2155303"/>
                  <a:gd name="connsiteY0" fmla="*/ 0 h 720000"/>
                  <a:gd name="connsiteX1" fmla="*/ 1989711 w 2155303"/>
                  <a:gd name="connsiteY1" fmla="*/ 0 h 720000"/>
                  <a:gd name="connsiteX2" fmla="*/ 1991924 w 2155303"/>
                  <a:gd name="connsiteY2" fmla="*/ 10599 h 720000"/>
                  <a:gd name="connsiteX3" fmla="*/ 2003924 w 2155303"/>
                  <a:gd name="connsiteY3" fmla="*/ 59228 h 720000"/>
                  <a:gd name="connsiteX4" fmla="*/ 2015924 w 2155303"/>
                  <a:gd name="connsiteY4" fmla="*/ 105949 h 720000"/>
                  <a:gd name="connsiteX5" fmla="*/ 2028846 w 2155303"/>
                  <a:gd name="connsiteY5" fmla="*/ 150763 h 720000"/>
                  <a:gd name="connsiteX6" fmla="*/ 2040846 w 2155303"/>
                  <a:gd name="connsiteY6" fmla="*/ 190810 h 720000"/>
                  <a:gd name="connsiteX7" fmla="*/ 2052845 w 2155303"/>
                  <a:gd name="connsiteY7" fmla="*/ 226089 h 720000"/>
                  <a:gd name="connsiteX8" fmla="*/ 2062998 w 2155303"/>
                  <a:gd name="connsiteY8" fmla="*/ 251834 h 720000"/>
                  <a:gd name="connsiteX9" fmla="*/ 2077767 w 2155303"/>
                  <a:gd name="connsiteY9" fmla="*/ 289974 h 720000"/>
                  <a:gd name="connsiteX10" fmla="*/ 2091613 w 2155303"/>
                  <a:gd name="connsiteY10" fmla="*/ 336695 h 720000"/>
                  <a:gd name="connsiteX11" fmla="*/ 2106382 w 2155303"/>
                  <a:gd name="connsiteY11" fmla="*/ 389137 h 720000"/>
                  <a:gd name="connsiteX12" fmla="*/ 2121150 w 2155303"/>
                  <a:gd name="connsiteY12" fmla="*/ 442533 h 720000"/>
                  <a:gd name="connsiteX13" fmla="*/ 2137765 w 2155303"/>
                  <a:gd name="connsiteY13" fmla="*/ 491161 h 720000"/>
                  <a:gd name="connsiteX14" fmla="*/ 2155303 w 2155303"/>
                  <a:gd name="connsiteY14" fmla="*/ 534068 h 720000"/>
                  <a:gd name="connsiteX15" fmla="*/ 1997462 w 2155303"/>
                  <a:gd name="connsiteY15" fmla="*/ 586511 h 720000"/>
                  <a:gd name="connsiteX16" fmla="*/ 1844238 w 2155303"/>
                  <a:gd name="connsiteY16" fmla="*/ 631325 h 720000"/>
                  <a:gd name="connsiteX17" fmla="*/ 1698397 w 2155303"/>
                  <a:gd name="connsiteY17" fmla="*/ 667558 h 720000"/>
                  <a:gd name="connsiteX18" fmla="*/ 1556249 w 2155303"/>
                  <a:gd name="connsiteY18" fmla="*/ 694256 h 720000"/>
                  <a:gd name="connsiteX19" fmla="*/ 1417792 w 2155303"/>
                  <a:gd name="connsiteY19" fmla="*/ 713326 h 720000"/>
                  <a:gd name="connsiteX20" fmla="*/ 1283951 w 2155303"/>
                  <a:gd name="connsiteY20" fmla="*/ 720000 h 720000"/>
                  <a:gd name="connsiteX21" fmla="*/ 1152879 w 2155303"/>
                  <a:gd name="connsiteY21" fmla="*/ 718093 h 720000"/>
                  <a:gd name="connsiteX22" fmla="*/ 1025500 w 2155303"/>
                  <a:gd name="connsiteY22" fmla="*/ 705698 h 720000"/>
                  <a:gd name="connsiteX23" fmla="*/ 899966 w 2155303"/>
                  <a:gd name="connsiteY23" fmla="*/ 683767 h 720000"/>
                  <a:gd name="connsiteX24" fmla="*/ 894428 w 2155303"/>
                  <a:gd name="connsiteY24" fmla="*/ 652302 h 720000"/>
                  <a:gd name="connsiteX25" fmla="*/ 887966 w 2155303"/>
                  <a:gd name="connsiteY25" fmla="*/ 616069 h 720000"/>
                  <a:gd name="connsiteX26" fmla="*/ 879659 w 2155303"/>
                  <a:gd name="connsiteY26" fmla="*/ 572208 h 720000"/>
                  <a:gd name="connsiteX27" fmla="*/ 873198 w 2155303"/>
                  <a:gd name="connsiteY27" fmla="*/ 525487 h 720000"/>
                  <a:gd name="connsiteX28" fmla="*/ 863967 w 2155303"/>
                  <a:gd name="connsiteY28" fmla="*/ 474952 h 720000"/>
                  <a:gd name="connsiteX29" fmla="*/ 854737 w 2155303"/>
                  <a:gd name="connsiteY29" fmla="*/ 423463 h 720000"/>
                  <a:gd name="connsiteX30" fmla="*/ 844583 w 2155303"/>
                  <a:gd name="connsiteY30" fmla="*/ 372928 h 720000"/>
                  <a:gd name="connsiteX31" fmla="*/ 832584 w 2155303"/>
                  <a:gd name="connsiteY31" fmla="*/ 324299 h 720000"/>
                  <a:gd name="connsiteX32" fmla="*/ 820584 w 2155303"/>
                  <a:gd name="connsiteY32" fmla="*/ 277578 h 720000"/>
                  <a:gd name="connsiteX33" fmla="*/ 805816 w 2155303"/>
                  <a:gd name="connsiteY33" fmla="*/ 236578 h 720000"/>
                  <a:gd name="connsiteX34" fmla="*/ 790124 w 2155303"/>
                  <a:gd name="connsiteY34" fmla="*/ 201299 h 720000"/>
                  <a:gd name="connsiteX35" fmla="*/ 773509 w 2155303"/>
                  <a:gd name="connsiteY35" fmla="*/ 173647 h 720000"/>
                  <a:gd name="connsiteX36" fmla="*/ 755048 w 2155303"/>
                  <a:gd name="connsiteY36" fmla="*/ 156484 h 720000"/>
                  <a:gd name="connsiteX37" fmla="*/ 734741 w 2155303"/>
                  <a:gd name="connsiteY37" fmla="*/ 147903 h 720000"/>
                  <a:gd name="connsiteX38" fmla="*/ 711665 w 2155303"/>
                  <a:gd name="connsiteY38" fmla="*/ 144089 h 720000"/>
                  <a:gd name="connsiteX39" fmla="*/ 684897 w 2155303"/>
                  <a:gd name="connsiteY39" fmla="*/ 145996 h 720000"/>
                  <a:gd name="connsiteX40" fmla="*/ 658129 w 2155303"/>
                  <a:gd name="connsiteY40" fmla="*/ 149810 h 720000"/>
                  <a:gd name="connsiteX41" fmla="*/ 633207 w 2155303"/>
                  <a:gd name="connsiteY41" fmla="*/ 156484 h 720000"/>
                  <a:gd name="connsiteX42" fmla="*/ 609208 w 2155303"/>
                  <a:gd name="connsiteY42" fmla="*/ 163159 h 720000"/>
                  <a:gd name="connsiteX43" fmla="*/ 587055 w 2155303"/>
                  <a:gd name="connsiteY43" fmla="*/ 169833 h 720000"/>
                  <a:gd name="connsiteX44" fmla="*/ 570440 w 2155303"/>
                  <a:gd name="connsiteY44" fmla="*/ 175554 h 720000"/>
                  <a:gd name="connsiteX45" fmla="*/ 530749 w 2155303"/>
                  <a:gd name="connsiteY45" fmla="*/ 188903 h 720000"/>
                  <a:gd name="connsiteX46" fmla="*/ 485520 w 2155303"/>
                  <a:gd name="connsiteY46" fmla="*/ 201299 h 720000"/>
                  <a:gd name="connsiteX47" fmla="*/ 434753 w 2155303"/>
                  <a:gd name="connsiteY47" fmla="*/ 211787 h 720000"/>
                  <a:gd name="connsiteX48" fmla="*/ 381216 w 2155303"/>
                  <a:gd name="connsiteY48" fmla="*/ 218461 h 720000"/>
                  <a:gd name="connsiteX49" fmla="*/ 327680 w 2155303"/>
                  <a:gd name="connsiteY49" fmla="*/ 224182 h 720000"/>
                  <a:gd name="connsiteX50" fmla="*/ 273220 w 2155303"/>
                  <a:gd name="connsiteY50" fmla="*/ 226089 h 720000"/>
                  <a:gd name="connsiteX51" fmla="*/ 221530 w 2155303"/>
                  <a:gd name="connsiteY51" fmla="*/ 222275 h 720000"/>
                  <a:gd name="connsiteX52" fmla="*/ 172609 w 2155303"/>
                  <a:gd name="connsiteY52" fmla="*/ 213694 h 720000"/>
                  <a:gd name="connsiteX53" fmla="*/ 145841 w 2155303"/>
                  <a:gd name="connsiteY53" fmla="*/ 207020 h 720000"/>
                  <a:gd name="connsiteX54" fmla="*/ 119073 w 2155303"/>
                  <a:gd name="connsiteY54" fmla="*/ 194624 h 720000"/>
                  <a:gd name="connsiteX55" fmla="*/ 92304 w 2155303"/>
                  <a:gd name="connsiteY55" fmla="*/ 180322 h 720000"/>
                  <a:gd name="connsiteX56" fmla="*/ 69228 w 2155303"/>
                  <a:gd name="connsiteY56" fmla="*/ 163159 h 720000"/>
                  <a:gd name="connsiteX57" fmla="*/ 45229 w 2155303"/>
                  <a:gd name="connsiteY57" fmla="*/ 142182 h 720000"/>
                  <a:gd name="connsiteX58" fmla="*/ 26768 w 2155303"/>
                  <a:gd name="connsiteY58" fmla="*/ 120251 h 720000"/>
                  <a:gd name="connsiteX59" fmla="*/ 13846 w 2155303"/>
                  <a:gd name="connsiteY59" fmla="*/ 92600 h 720000"/>
                  <a:gd name="connsiteX60" fmla="*/ 3692 w 2155303"/>
                  <a:gd name="connsiteY60" fmla="*/ 61135 h 720000"/>
                  <a:gd name="connsiteX61" fmla="*/ 0 w 2155303"/>
                  <a:gd name="connsiteY61" fmla="*/ 26809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55303" h="720000">
                    <a:moveTo>
                      <a:pt x="2595" y="0"/>
                    </a:moveTo>
                    <a:lnTo>
                      <a:pt x="1989711" y="0"/>
                    </a:lnTo>
                    <a:lnTo>
                      <a:pt x="1991924" y="10599"/>
                    </a:lnTo>
                    <a:lnTo>
                      <a:pt x="2003924" y="59228"/>
                    </a:lnTo>
                    <a:lnTo>
                      <a:pt x="2015924" y="105949"/>
                    </a:lnTo>
                    <a:lnTo>
                      <a:pt x="2028846" y="150763"/>
                    </a:lnTo>
                    <a:lnTo>
                      <a:pt x="2040846" y="190810"/>
                    </a:lnTo>
                    <a:lnTo>
                      <a:pt x="2052845" y="226089"/>
                    </a:lnTo>
                    <a:lnTo>
                      <a:pt x="2062998" y="251834"/>
                    </a:lnTo>
                    <a:lnTo>
                      <a:pt x="2077767" y="289974"/>
                    </a:lnTo>
                    <a:lnTo>
                      <a:pt x="2091613" y="336695"/>
                    </a:lnTo>
                    <a:lnTo>
                      <a:pt x="2106382" y="389137"/>
                    </a:lnTo>
                    <a:lnTo>
                      <a:pt x="2121150" y="442533"/>
                    </a:lnTo>
                    <a:lnTo>
                      <a:pt x="2137765" y="491161"/>
                    </a:lnTo>
                    <a:lnTo>
                      <a:pt x="2155303" y="534068"/>
                    </a:lnTo>
                    <a:lnTo>
                      <a:pt x="1997462" y="586511"/>
                    </a:lnTo>
                    <a:lnTo>
                      <a:pt x="1844238" y="631325"/>
                    </a:lnTo>
                    <a:lnTo>
                      <a:pt x="1698397" y="667558"/>
                    </a:lnTo>
                    <a:lnTo>
                      <a:pt x="1556249" y="694256"/>
                    </a:lnTo>
                    <a:lnTo>
                      <a:pt x="1417792" y="713326"/>
                    </a:lnTo>
                    <a:lnTo>
                      <a:pt x="1283951" y="720000"/>
                    </a:lnTo>
                    <a:lnTo>
                      <a:pt x="1152879" y="718093"/>
                    </a:lnTo>
                    <a:lnTo>
                      <a:pt x="1025500" y="705698"/>
                    </a:lnTo>
                    <a:lnTo>
                      <a:pt x="899966" y="683767"/>
                    </a:lnTo>
                    <a:lnTo>
                      <a:pt x="894428" y="652302"/>
                    </a:lnTo>
                    <a:lnTo>
                      <a:pt x="887966" y="616069"/>
                    </a:lnTo>
                    <a:lnTo>
                      <a:pt x="879659" y="572208"/>
                    </a:lnTo>
                    <a:lnTo>
                      <a:pt x="873198" y="525487"/>
                    </a:lnTo>
                    <a:lnTo>
                      <a:pt x="863967" y="474952"/>
                    </a:lnTo>
                    <a:lnTo>
                      <a:pt x="854737" y="423463"/>
                    </a:lnTo>
                    <a:lnTo>
                      <a:pt x="844583" y="372928"/>
                    </a:lnTo>
                    <a:lnTo>
                      <a:pt x="832584" y="324299"/>
                    </a:lnTo>
                    <a:lnTo>
                      <a:pt x="820584" y="277578"/>
                    </a:lnTo>
                    <a:lnTo>
                      <a:pt x="805816" y="236578"/>
                    </a:lnTo>
                    <a:lnTo>
                      <a:pt x="790124" y="201299"/>
                    </a:lnTo>
                    <a:lnTo>
                      <a:pt x="773509" y="173647"/>
                    </a:lnTo>
                    <a:lnTo>
                      <a:pt x="755048" y="156484"/>
                    </a:lnTo>
                    <a:lnTo>
                      <a:pt x="734741" y="147903"/>
                    </a:lnTo>
                    <a:lnTo>
                      <a:pt x="711665" y="144089"/>
                    </a:lnTo>
                    <a:lnTo>
                      <a:pt x="684897" y="145996"/>
                    </a:lnTo>
                    <a:lnTo>
                      <a:pt x="658129" y="149810"/>
                    </a:lnTo>
                    <a:lnTo>
                      <a:pt x="633207" y="156484"/>
                    </a:lnTo>
                    <a:lnTo>
                      <a:pt x="609208" y="163159"/>
                    </a:lnTo>
                    <a:lnTo>
                      <a:pt x="587055" y="169833"/>
                    </a:lnTo>
                    <a:lnTo>
                      <a:pt x="570440" y="175554"/>
                    </a:lnTo>
                    <a:lnTo>
                      <a:pt x="530749" y="188903"/>
                    </a:lnTo>
                    <a:lnTo>
                      <a:pt x="485520" y="201299"/>
                    </a:lnTo>
                    <a:lnTo>
                      <a:pt x="434753" y="211787"/>
                    </a:lnTo>
                    <a:lnTo>
                      <a:pt x="381216" y="218461"/>
                    </a:lnTo>
                    <a:lnTo>
                      <a:pt x="327680" y="224182"/>
                    </a:lnTo>
                    <a:lnTo>
                      <a:pt x="273220" y="226089"/>
                    </a:lnTo>
                    <a:lnTo>
                      <a:pt x="221530" y="222275"/>
                    </a:lnTo>
                    <a:lnTo>
                      <a:pt x="172609" y="213694"/>
                    </a:lnTo>
                    <a:lnTo>
                      <a:pt x="145841" y="207020"/>
                    </a:lnTo>
                    <a:lnTo>
                      <a:pt x="119073" y="194624"/>
                    </a:lnTo>
                    <a:lnTo>
                      <a:pt x="92304" y="180322"/>
                    </a:lnTo>
                    <a:lnTo>
                      <a:pt x="69228" y="163159"/>
                    </a:lnTo>
                    <a:lnTo>
                      <a:pt x="45229" y="142182"/>
                    </a:lnTo>
                    <a:lnTo>
                      <a:pt x="26768" y="120251"/>
                    </a:lnTo>
                    <a:lnTo>
                      <a:pt x="13846" y="92600"/>
                    </a:lnTo>
                    <a:lnTo>
                      <a:pt x="3692" y="61135"/>
                    </a:lnTo>
                    <a:lnTo>
                      <a:pt x="0" y="268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자유형: 도형 37">
                <a:extLst>
                  <a:ext uri="{FF2B5EF4-FFF2-40B4-BE49-F238E27FC236}">
                    <a16:creationId xmlns="" xmlns:a16="http://schemas.microsoft.com/office/drawing/2014/main" id="{65BE99BC-A3AC-4BE1-9D2A-E55824E4939C}"/>
                  </a:ext>
                </a:extLst>
              </p:cNvPr>
              <p:cNvSpPr>
                <a:spLocks noChangeAspect="1"/>
              </p:cNvSpPr>
              <p:nvPr/>
            </p:nvSpPr>
            <p:spPr bwMode="auto">
              <a:xfrm>
                <a:off x="8623418" y="2722392"/>
                <a:ext cx="2645611" cy="720000"/>
              </a:xfrm>
              <a:custGeom>
                <a:avLst/>
                <a:gdLst>
                  <a:gd name="connsiteX0" fmla="*/ 275743 w 2645611"/>
                  <a:gd name="connsiteY0" fmla="*/ 0 h 720000"/>
                  <a:gd name="connsiteX1" fmla="*/ 2591103 w 2645611"/>
                  <a:gd name="connsiteY1" fmla="*/ 0 h 720000"/>
                  <a:gd name="connsiteX2" fmla="*/ 2604997 w 2645611"/>
                  <a:gd name="connsiteY2" fmla="*/ 47076 h 720000"/>
                  <a:gd name="connsiteX3" fmla="*/ 2623458 w 2645611"/>
                  <a:gd name="connsiteY3" fmla="*/ 131937 h 720000"/>
                  <a:gd name="connsiteX4" fmla="*/ 2637304 w 2645611"/>
                  <a:gd name="connsiteY4" fmla="*/ 218705 h 720000"/>
                  <a:gd name="connsiteX5" fmla="*/ 2643765 w 2645611"/>
                  <a:gd name="connsiteY5" fmla="*/ 308334 h 720000"/>
                  <a:gd name="connsiteX6" fmla="*/ 2645611 w 2645611"/>
                  <a:gd name="connsiteY6" fmla="*/ 399870 h 720000"/>
                  <a:gd name="connsiteX7" fmla="*/ 2640073 w 2645611"/>
                  <a:gd name="connsiteY7" fmla="*/ 490452 h 720000"/>
                  <a:gd name="connsiteX8" fmla="*/ 2628996 w 2645611"/>
                  <a:gd name="connsiteY8" fmla="*/ 579127 h 720000"/>
                  <a:gd name="connsiteX9" fmla="*/ 2608689 w 2645611"/>
                  <a:gd name="connsiteY9" fmla="*/ 665895 h 720000"/>
                  <a:gd name="connsiteX10" fmla="*/ 2589216 w 2645611"/>
                  <a:gd name="connsiteY10" fmla="*/ 720000 h 720000"/>
                  <a:gd name="connsiteX11" fmla="*/ 0 w 2645611"/>
                  <a:gd name="connsiteY11" fmla="*/ 720000 h 720000"/>
                  <a:gd name="connsiteX12" fmla="*/ 32480 w 2645611"/>
                  <a:gd name="connsiteY12" fmla="*/ 681151 h 720000"/>
                  <a:gd name="connsiteX13" fmla="*/ 69401 w 2645611"/>
                  <a:gd name="connsiteY13" fmla="*/ 643011 h 720000"/>
                  <a:gd name="connsiteX14" fmla="*/ 106323 w 2645611"/>
                  <a:gd name="connsiteY14" fmla="*/ 604871 h 720000"/>
                  <a:gd name="connsiteX15" fmla="*/ 141399 w 2645611"/>
                  <a:gd name="connsiteY15" fmla="*/ 562917 h 720000"/>
                  <a:gd name="connsiteX16" fmla="*/ 174628 w 2645611"/>
                  <a:gd name="connsiteY16" fmla="*/ 521917 h 720000"/>
                  <a:gd name="connsiteX17" fmla="*/ 205088 w 2645611"/>
                  <a:gd name="connsiteY17" fmla="*/ 475196 h 720000"/>
                  <a:gd name="connsiteX18" fmla="*/ 230011 w 2645611"/>
                  <a:gd name="connsiteY18" fmla="*/ 424660 h 720000"/>
                  <a:gd name="connsiteX19" fmla="*/ 243856 w 2645611"/>
                  <a:gd name="connsiteY19" fmla="*/ 382707 h 720000"/>
                  <a:gd name="connsiteX20" fmla="*/ 248471 w 2645611"/>
                  <a:gd name="connsiteY20" fmla="*/ 341706 h 720000"/>
                  <a:gd name="connsiteX21" fmla="*/ 248471 w 2645611"/>
                  <a:gd name="connsiteY21" fmla="*/ 297846 h 720000"/>
                  <a:gd name="connsiteX22" fmla="*/ 247548 w 2645611"/>
                  <a:gd name="connsiteY22" fmla="*/ 251124 h 720000"/>
                  <a:gd name="connsiteX23" fmla="*/ 245702 w 2645611"/>
                  <a:gd name="connsiteY23" fmla="*/ 204403 h 720000"/>
                  <a:gd name="connsiteX24" fmla="*/ 247548 w 2645611"/>
                  <a:gd name="connsiteY24" fmla="*/ 153868 h 720000"/>
                  <a:gd name="connsiteX25" fmla="*/ 252164 w 2645611"/>
                  <a:gd name="connsiteY25" fmla="*/ 1004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5611" h="720000">
                    <a:moveTo>
                      <a:pt x="275743" y="0"/>
                    </a:moveTo>
                    <a:lnTo>
                      <a:pt x="2591103" y="0"/>
                    </a:lnTo>
                    <a:lnTo>
                      <a:pt x="2604997" y="47076"/>
                    </a:lnTo>
                    <a:lnTo>
                      <a:pt x="2623458" y="131937"/>
                    </a:lnTo>
                    <a:lnTo>
                      <a:pt x="2637304" y="218705"/>
                    </a:lnTo>
                    <a:lnTo>
                      <a:pt x="2643765" y="308334"/>
                    </a:lnTo>
                    <a:lnTo>
                      <a:pt x="2645611" y="399870"/>
                    </a:lnTo>
                    <a:lnTo>
                      <a:pt x="2640073" y="490452"/>
                    </a:lnTo>
                    <a:lnTo>
                      <a:pt x="2628996" y="579127"/>
                    </a:lnTo>
                    <a:lnTo>
                      <a:pt x="2608689" y="665895"/>
                    </a:lnTo>
                    <a:lnTo>
                      <a:pt x="2589216" y="720000"/>
                    </a:lnTo>
                    <a:lnTo>
                      <a:pt x="0" y="720000"/>
                    </a:lnTo>
                    <a:lnTo>
                      <a:pt x="32480" y="681151"/>
                    </a:lnTo>
                    <a:lnTo>
                      <a:pt x="69401" y="643011"/>
                    </a:lnTo>
                    <a:lnTo>
                      <a:pt x="106323" y="604871"/>
                    </a:lnTo>
                    <a:lnTo>
                      <a:pt x="141399" y="562917"/>
                    </a:lnTo>
                    <a:lnTo>
                      <a:pt x="174628" y="521917"/>
                    </a:lnTo>
                    <a:lnTo>
                      <a:pt x="205088" y="475196"/>
                    </a:lnTo>
                    <a:lnTo>
                      <a:pt x="230011" y="424660"/>
                    </a:lnTo>
                    <a:lnTo>
                      <a:pt x="243856" y="382707"/>
                    </a:lnTo>
                    <a:lnTo>
                      <a:pt x="248471" y="341706"/>
                    </a:lnTo>
                    <a:lnTo>
                      <a:pt x="248471" y="297846"/>
                    </a:lnTo>
                    <a:lnTo>
                      <a:pt x="247548" y="251124"/>
                    </a:lnTo>
                    <a:lnTo>
                      <a:pt x="245702" y="204403"/>
                    </a:lnTo>
                    <a:lnTo>
                      <a:pt x="247548" y="153868"/>
                    </a:lnTo>
                    <a:lnTo>
                      <a:pt x="252164" y="100472"/>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sp>
            <p:nvSpPr>
              <p:cNvPr id="31" name="자유형: 도형 36">
                <a:extLst>
                  <a:ext uri="{FF2B5EF4-FFF2-40B4-BE49-F238E27FC236}">
                    <a16:creationId xmlns="" xmlns:a16="http://schemas.microsoft.com/office/drawing/2014/main" id="{FFFE14B8-79FE-4D41-98F5-B73AA9DF19B1}"/>
                  </a:ext>
                </a:extLst>
              </p:cNvPr>
              <p:cNvSpPr>
                <a:spLocks noChangeAspect="1"/>
              </p:cNvSpPr>
              <p:nvPr/>
            </p:nvSpPr>
            <p:spPr bwMode="auto">
              <a:xfrm>
                <a:off x="8553440" y="3514392"/>
                <a:ext cx="2627888" cy="720000"/>
              </a:xfrm>
              <a:custGeom>
                <a:avLst/>
                <a:gdLst>
                  <a:gd name="connsiteX0" fmla="*/ 8505 w 2627888"/>
                  <a:gd name="connsiteY0" fmla="*/ 0 h 720000"/>
                  <a:gd name="connsiteX1" fmla="*/ 2627888 w 2627888"/>
                  <a:gd name="connsiteY1" fmla="*/ 0 h 720000"/>
                  <a:gd name="connsiteX2" fmla="*/ 2619593 w 2627888"/>
                  <a:gd name="connsiteY2" fmla="*/ 17873 h 720000"/>
                  <a:gd name="connsiteX3" fmla="*/ 2580825 w 2627888"/>
                  <a:gd name="connsiteY3" fmla="*/ 81757 h 720000"/>
                  <a:gd name="connsiteX4" fmla="*/ 2541134 w 2627888"/>
                  <a:gd name="connsiteY4" fmla="*/ 143734 h 720000"/>
                  <a:gd name="connsiteX5" fmla="*/ 2496828 w 2627888"/>
                  <a:gd name="connsiteY5" fmla="*/ 204758 h 720000"/>
                  <a:gd name="connsiteX6" fmla="*/ 2453445 w 2627888"/>
                  <a:gd name="connsiteY6" fmla="*/ 261968 h 720000"/>
                  <a:gd name="connsiteX7" fmla="*/ 2410062 w 2627888"/>
                  <a:gd name="connsiteY7" fmla="*/ 321084 h 720000"/>
                  <a:gd name="connsiteX8" fmla="*/ 2367602 w 2627888"/>
                  <a:gd name="connsiteY8" fmla="*/ 380201 h 720000"/>
                  <a:gd name="connsiteX9" fmla="*/ 2338988 w 2627888"/>
                  <a:gd name="connsiteY9" fmla="*/ 427876 h 720000"/>
                  <a:gd name="connsiteX10" fmla="*/ 2315912 w 2627888"/>
                  <a:gd name="connsiteY10" fmla="*/ 482225 h 720000"/>
                  <a:gd name="connsiteX11" fmla="*/ 2297451 w 2627888"/>
                  <a:gd name="connsiteY11" fmla="*/ 539435 h 720000"/>
                  <a:gd name="connsiteX12" fmla="*/ 2282682 w 2627888"/>
                  <a:gd name="connsiteY12" fmla="*/ 601412 h 720000"/>
                  <a:gd name="connsiteX13" fmla="*/ 2280836 w 2627888"/>
                  <a:gd name="connsiteY13" fmla="*/ 630970 h 720000"/>
                  <a:gd name="connsiteX14" fmla="*/ 2282682 w 2627888"/>
                  <a:gd name="connsiteY14" fmla="*/ 666250 h 720000"/>
                  <a:gd name="connsiteX15" fmla="*/ 2287298 w 2627888"/>
                  <a:gd name="connsiteY15" fmla="*/ 709157 h 720000"/>
                  <a:gd name="connsiteX16" fmla="*/ 2288861 w 2627888"/>
                  <a:gd name="connsiteY16" fmla="*/ 720000 h 720000"/>
                  <a:gd name="connsiteX17" fmla="*/ 327825 w 2627888"/>
                  <a:gd name="connsiteY17" fmla="*/ 720000 h 720000"/>
                  <a:gd name="connsiteX18" fmla="*/ 334141 w 2627888"/>
                  <a:gd name="connsiteY18" fmla="*/ 693901 h 720000"/>
                  <a:gd name="connsiteX19" fmla="*/ 336910 w 2627888"/>
                  <a:gd name="connsiteY19" fmla="*/ 664343 h 720000"/>
                  <a:gd name="connsiteX20" fmla="*/ 336910 w 2627888"/>
                  <a:gd name="connsiteY20" fmla="*/ 632877 h 720000"/>
                  <a:gd name="connsiteX21" fmla="*/ 328603 w 2627888"/>
                  <a:gd name="connsiteY21" fmla="*/ 605226 h 720000"/>
                  <a:gd name="connsiteX22" fmla="*/ 320296 w 2627888"/>
                  <a:gd name="connsiteY22" fmla="*/ 589970 h 720000"/>
                  <a:gd name="connsiteX23" fmla="*/ 305527 w 2627888"/>
                  <a:gd name="connsiteY23" fmla="*/ 575668 h 720000"/>
                  <a:gd name="connsiteX24" fmla="*/ 289835 w 2627888"/>
                  <a:gd name="connsiteY24" fmla="*/ 565179 h 720000"/>
                  <a:gd name="connsiteX25" fmla="*/ 273220 w 2627888"/>
                  <a:gd name="connsiteY25" fmla="*/ 556598 h 720000"/>
                  <a:gd name="connsiteX26" fmla="*/ 256606 w 2627888"/>
                  <a:gd name="connsiteY26" fmla="*/ 544202 h 720000"/>
                  <a:gd name="connsiteX27" fmla="*/ 243683 w 2627888"/>
                  <a:gd name="connsiteY27" fmla="*/ 530853 h 720000"/>
                  <a:gd name="connsiteX28" fmla="*/ 233530 w 2627888"/>
                  <a:gd name="connsiteY28" fmla="*/ 513690 h 720000"/>
                  <a:gd name="connsiteX29" fmla="*/ 229837 w 2627888"/>
                  <a:gd name="connsiteY29" fmla="*/ 494620 h 720000"/>
                  <a:gd name="connsiteX30" fmla="*/ 231684 w 2627888"/>
                  <a:gd name="connsiteY30" fmla="*/ 475551 h 720000"/>
                  <a:gd name="connsiteX31" fmla="*/ 238145 w 2627888"/>
                  <a:gd name="connsiteY31" fmla="*/ 457434 h 720000"/>
                  <a:gd name="connsiteX32" fmla="*/ 246452 w 2627888"/>
                  <a:gd name="connsiteY32" fmla="*/ 442178 h 720000"/>
                  <a:gd name="connsiteX33" fmla="*/ 251990 w 2627888"/>
                  <a:gd name="connsiteY33" fmla="*/ 426922 h 720000"/>
                  <a:gd name="connsiteX34" fmla="*/ 225222 w 2627888"/>
                  <a:gd name="connsiteY34" fmla="*/ 407852 h 720000"/>
                  <a:gd name="connsiteX35" fmla="*/ 206761 w 2627888"/>
                  <a:gd name="connsiteY35" fmla="*/ 388782 h 720000"/>
                  <a:gd name="connsiteX36" fmla="*/ 196608 w 2627888"/>
                  <a:gd name="connsiteY36" fmla="*/ 369713 h 720000"/>
                  <a:gd name="connsiteX37" fmla="*/ 194762 w 2627888"/>
                  <a:gd name="connsiteY37" fmla="*/ 348736 h 720000"/>
                  <a:gd name="connsiteX38" fmla="*/ 197531 w 2627888"/>
                  <a:gd name="connsiteY38" fmla="*/ 329666 h 720000"/>
                  <a:gd name="connsiteX39" fmla="*/ 204915 w 2627888"/>
                  <a:gd name="connsiteY39" fmla="*/ 308689 h 720000"/>
                  <a:gd name="connsiteX40" fmla="*/ 215069 w 2627888"/>
                  <a:gd name="connsiteY40" fmla="*/ 287712 h 720000"/>
                  <a:gd name="connsiteX41" fmla="*/ 226145 w 2627888"/>
                  <a:gd name="connsiteY41" fmla="*/ 266735 h 720000"/>
                  <a:gd name="connsiteX42" fmla="*/ 236299 w 2627888"/>
                  <a:gd name="connsiteY42" fmla="*/ 244805 h 720000"/>
                  <a:gd name="connsiteX43" fmla="*/ 246452 w 2627888"/>
                  <a:gd name="connsiteY43" fmla="*/ 223828 h 720000"/>
                  <a:gd name="connsiteX44" fmla="*/ 251990 w 2627888"/>
                  <a:gd name="connsiteY44" fmla="*/ 200944 h 720000"/>
                  <a:gd name="connsiteX45" fmla="*/ 233530 w 2627888"/>
                  <a:gd name="connsiteY45" fmla="*/ 183781 h 720000"/>
                  <a:gd name="connsiteX46" fmla="*/ 207684 w 2627888"/>
                  <a:gd name="connsiteY46" fmla="*/ 170432 h 720000"/>
                  <a:gd name="connsiteX47" fmla="*/ 179070 w 2627888"/>
                  <a:gd name="connsiteY47" fmla="*/ 158037 h 720000"/>
                  <a:gd name="connsiteX48" fmla="*/ 149533 w 2627888"/>
                  <a:gd name="connsiteY48" fmla="*/ 147548 h 720000"/>
                  <a:gd name="connsiteX49" fmla="*/ 119072 w 2627888"/>
                  <a:gd name="connsiteY49" fmla="*/ 137060 h 720000"/>
                  <a:gd name="connsiteX50" fmla="*/ 88612 w 2627888"/>
                  <a:gd name="connsiteY50" fmla="*/ 126571 h 720000"/>
                  <a:gd name="connsiteX51" fmla="*/ 59998 w 2627888"/>
                  <a:gd name="connsiteY51" fmla="*/ 114176 h 720000"/>
                  <a:gd name="connsiteX52" fmla="*/ 36922 w 2627888"/>
                  <a:gd name="connsiteY52" fmla="*/ 100827 h 720000"/>
                  <a:gd name="connsiteX53" fmla="*/ 16615 w 2627888"/>
                  <a:gd name="connsiteY53" fmla="*/ 81757 h 720000"/>
                  <a:gd name="connsiteX54" fmla="*/ 4615 w 2627888"/>
                  <a:gd name="connsiteY54" fmla="*/ 58873 h 720000"/>
                  <a:gd name="connsiteX55" fmla="*/ 0 w 2627888"/>
                  <a:gd name="connsiteY55" fmla="*/ 35036 h 720000"/>
                  <a:gd name="connsiteX56" fmla="*/ 3692 w 2627888"/>
                  <a:gd name="connsiteY56" fmla="*/ 1215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27888" h="720000">
                    <a:moveTo>
                      <a:pt x="8505" y="0"/>
                    </a:moveTo>
                    <a:lnTo>
                      <a:pt x="2627888" y="0"/>
                    </a:lnTo>
                    <a:lnTo>
                      <a:pt x="2619593" y="17873"/>
                    </a:lnTo>
                    <a:lnTo>
                      <a:pt x="2580825" y="81757"/>
                    </a:lnTo>
                    <a:lnTo>
                      <a:pt x="2541134" y="143734"/>
                    </a:lnTo>
                    <a:lnTo>
                      <a:pt x="2496828" y="204758"/>
                    </a:lnTo>
                    <a:lnTo>
                      <a:pt x="2453445" y="261968"/>
                    </a:lnTo>
                    <a:lnTo>
                      <a:pt x="2410062" y="321084"/>
                    </a:lnTo>
                    <a:lnTo>
                      <a:pt x="2367602" y="380201"/>
                    </a:lnTo>
                    <a:lnTo>
                      <a:pt x="2338988" y="427876"/>
                    </a:lnTo>
                    <a:lnTo>
                      <a:pt x="2315912" y="482225"/>
                    </a:lnTo>
                    <a:lnTo>
                      <a:pt x="2297451" y="539435"/>
                    </a:lnTo>
                    <a:lnTo>
                      <a:pt x="2282682" y="601412"/>
                    </a:lnTo>
                    <a:lnTo>
                      <a:pt x="2280836" y="630970"/>
                    </a:lnTo>
                    <a:lnTo>
                      <a:pt x="2282682" y="666250"/>
                    </a:lnTo>
                    <a:lnTo>
                      <a:pt x="2287298" y="709157"/>
                    </a:lnTo>
                    <a:lnTo>
                      <a:pt x="2288861" y="720000"/>
                    </a:lnTo>
                    <a:lnTo>
                      <a:pt x="327825" y="720000"/>
                    </a:lnTo>
                    <a:lnTo>
                      <a:pt x="334141" y="693901"/>
                    </a:lnTo>
                    <a:lnTo>
                      <a:pt x="336910" y="664343"/>
                    </a:lnTo>
                    <a:lnTo>
                      <a:pt x="336910" y="632877"/>
                    </a:lnTo>
                    <a:lnTo>
                      <a:pt x="328603" y="605226"/>
                    </a:lnTo>
                    <a:lnTo>
                      <a:pt x="320296" y="589970"/>
                    </a:lnTo>
                    <a:lnTo>
                      <a:pt x="305527" y="575668"/>
                    </a:lnTo>
                    <a:lnTo>
                      <a:pt x="289835" y="565179"/>
                    </a:lnTo>
                    <a:lnTo>
                      <a:pt x="273220" y="556598"/>
                    </a:lnTo>
                    <a:lnTo>
                      <a:pt x="256606" y="544202"/>
                    </a:lnTo>
                    <a:lnTo>
                      <a:pt x="243683" y="530853"/>
                    </a:lnTo>
                    <a:lnTo>
                      <a:pt x="233530" y="513690"/>
                    </a:lnTo>
                    <a:lnTo>
                      <a:pt x="229837" y="494620"/>
                    </a:lnTo>
                    <a:lnTo>
                      <a:pt x="231684" y="475551"/>
                    </a:lnTo>
                    <a:lnTo>
                      <a:pt x="238145" y="457434"/>
                    </a:lnTo>
                    <a:lnTo>
                      <a:pt x="246452" y="442178"/>
                    </a:lnTo>
                    <a:lnTo>
                      <a:pt x="251990" y="426922"/>
                    </a:lnTo>
                    <a:lnTo>
                      <a:pt x="225222" y="407852"/>
                    </a:lnTo>
                    <a:lnTo>
                      <a:pt x="206761" y="388782"/>
                    </a:lnTo>
                    <a:lnTo>
                      <a:pt x="196608" y="369713"/>
                    </a:lnTo>
                    <a:lnTo>
                      <a:pt x="194762" y="348736"/>
                    </a:lnTo>
                    <a:lnTo>
                      <a:pt x="197531" y="329666"/>
                    </a:lnTo>
                    <a:lnTo>
                      <a:pt x="204915" y="308689"/>
                    </a:lnTo>
                    <a:lnTo>
                      <a:pt x="215069" y="287712"/>
                    </a:lnTo>
                    <a:lnTo>
                      <a:pt x="226145" y="266735"/>
                    </a:lnTo>
                    <a:lnTo>
                      <a:pt x="236299" y="244805"/>
                    </a:lnTo>
                    <a:lnTo>
                      <a:pt x="246452" y="223828"/>
                    </a:lnTo>
                    <a:lnTo>
                      <a:pt x="251990" y="200944"/>
                    </a:lnTo>
                    <a:lnTo>
                      <a:pt x="233530" y="183781"/>
                    </a:lnTo>
                    <a:lnTo>
                      <a:pt x="207684" y="170432"/>
                    </a:lnTo>
                    <a:lnTo>
                      <a:pt x="179070" y="158037"/>
                    </a:lnTo>
                    <a:lnTo>
                      <a:pt x="149533" y="147548"/>
                    </a:lnTo>
                    <a:lnTo>
                      <a:pt x="119072" y="137060"/>
                    </a:lnTo>
                    <a:lnTo>
                      <a:pt x="88612" y="126571"/>
                    </a:lnTo>
                    <a:lnTo>
                      <a:pt x="59998" y="114176"/>
                    </a:lnTo>
                    <a:lnTo>
                      <a:pt x="36922" y="100827"/>
                    </a:lnTo>
                    <a:lnTo>
                      <a:pt x="16615" y="81757"/>
                    </a:lnTo>
                    <a:lnTo>
                      <a:pt x="4615" y="58873"/>
                    </a:lnTo>
                    <a:lnTo>
                      <a:pt x="0" y="35036"/>
                    </a:lnTo>
                    <a:lnTo>
                      <a:pt x="3692" y="12152"/>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grpSp>
        <p:sp>
          <p:nvSpPr>
            <p:cNvPr id="25" name="화살표: 위쪽/아래쪽 5">
              <a:extLst>
                <a:ext uri="{FF2B5EF4-FFF2-40B4-BE49-F238E27FC236}">
                  <a16:creationId xmlns="" xmlns:a16="http://schemas.microsoft.com/office/drawing/2014/main" id="{86542AD6-5032-44A0-8168-F3CFFC7EBAAA}"/>
                </a:ext>
              </a:extLst>
            </p:cNvPr>
            <p:cNvSpPr/>
            <p:nvPr/>
          </p:nvSpPr>
          <p:spPr>
            <a:xfrm>
              <a:off x="8937916" y="2503492"/>
              <a:ext cx="432048" cy="805308"/>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화살표: 위쪽/아래쪽 39">
              <a:extLst>
                <a:ext uri="{FF2B5EF4-FFF2-40B4-BE49-F238E27FC236}">
                  <a16:creationId xmlns="" xmlns:a16="http://schemas.microsoft.com/office/drawing/2014/main" id="{623828A6-CE00-4258-A0A4-1D4C382D01F5}"/>
                </a:ext>
              </a:extLst>
            </p:cNvPr>
            <p:cNvSpPr/>
            <p:nvPr/>
          </p:nvSpPr>
          <p:spPr>
            <a:xfrm>
              <a:off x="8246751" y="3462758"/>
              <a:ext cx="432048" cy="805308"/>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화살표: 위쪽/아래쪽 40">
              <a:extLst>
                <a:ext uri="{FF2B5EF4-FFF2-40B4-BE49-F238E27FC236}">
                  <a16:creationId xmlns="" xmlns:a16="http://schemas.microsoft.com/office/drawing/2014/main" id="{DF31FCF6-AE4B-47C1-8284-EDC64D88CEDF}"/>
                </a:ext>
              </a:extLst>
            </p:cNvPr>
            <p:cNvSpPr/>
            <p:nvPr/>
          </p:nvSpPr>
          <p:spPr>
            <a:xfrm>
              <a:off x="8937916" y="4422024"/>
              <a:ext cx="432048" cy="805308"/>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Tree>
    <p:extLst>
      <p:ext uri="{BB962C8B-B14F-4D97-AF65-F5344CB8AC3E}">
        <p14:creationId xmlns:p14="http://schemas.microsoft.com/office/powerpoint/2010/main" val="2737942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id-ID" dirty="0" smtClean="0"/>
              <a:t>Metodologi</a:t>
            </a:r>
            <a:endParaRPr lang="en-US" dirty="0"/>
          </a:p>
        </p:txBody>
      </p:sp>
      <p:cxnSp>
        <p:nvCxnSpPr>
          <p:cNvPr id="34" name="Straight Arrow Connector 33"/>
          <p:cNvCxnSpPr/>
          <p:nvPr/>
        </p:nvCxnSpPr>
        <p:spPr>
          <a:xfrm>
            <a:off x="955343" y="1637731"/>
            <a:ext cx="19789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66281" y="1337481"/>
            <a:ext cx="840702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d-ID" sz="1600" dirty="0" smtClean="0"/>
              <a:t>	Penelitian ini dilaksanakan dengan menggunakan Rancangan Acak Kelompok (RAK) faktorial yang terdiri dari 2 faktor. Masing masing faktor terdiri dari </a:t>
            </a:r>
            <a:r>
              <a:rPr lang="en-US" sz="1600" dirty="0" smtClean="0"/>
              <a:t>3</a:t>
            </a:r>
            <a:r>
              <a:rPr lang="id-ID" sz="1600" dirty="0" smtClean="0"/>
              <a:t> level dan 3 level diulang sebanyak </a:t>
            </a:r>
            <a:r>
              <a:rPr lang="en-US" sz="1600" dirty="0" smtClean="0"/>
              <a:t>3</a:t>
            </a:r>
            <a:r>
              <a:rPr lang="id-ID" sz="1600" dirty="0" smtClean="0"/>
              <a:t> kali. Data diuji menggunakan ANOVA  dan uji lanjut DMRT taraf 5%</a:t>
            </a:r>
            <a:endParaRPr lang="id-ID" sz="1600" dirty="0"/>
          </a:p>
        </p:txBody>
      </p:sp>
      <p:sp>
        <p:nvSpPr>
          <p:cNvPr id="38" name="Donut 24">
            <a:extLst>
              <a:ext uri="{FF2B5EF4-FFF2-40B4-BE49-F238E27FC236}">
                <a16:creationId xmlns="" xmlns:a16="http://schemas.microsoft.com/office/drawing/2014/main" id="{2358F6B7-5407-478C-BBCE-24DB33354B70}"/>
              </a:ext>
            </a:extLst>
          </p:cNvPr>
          <p:cNvSpPr/>
          <p:nvPr/>
        </p:nvSpPr>
        <p:spPr>
          <a:xfrm>
            <a:off x="205317" y="1343632"/>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39" name="Straight Arrow Connector 38"/>
          <p:cNvCxnSpPr/>
          <p:nvPr/>
        </p:nvCxnSpPr>
        <p:spPr>
          <a:xfrm rot="5400000">
            <a:off x="-1690049" y="4271748"/>
            <a:ext cx="4296773" cy="15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66298" y="3166280"/>
            <a:ext cx="762001" cy="2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68573" y="4970060"/>
            <a:ext cx="762001" cy="2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282891" y="2988860"/>
            <a:ext cx="280006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Variasi</a:t>
            </a:r>
            <a:r>
              <a:rPr lang="en-US" dirty="0"/>
              <a:t> </a:t>
            </a:r>
            <a:r>
              <a:rPr lang="en-US" dirty="0" err="1"/>
              <a:t>Jarak</a:t>
            </a:r>
            <a:r>
              <a:rPr lang="en-US" dirty="0"/>
              <a:t> </a:t>
            </a:r>
            <a:r>
              <a:rPr lang="en-US" dirty="0" err="1"/>
              <a:t>Tanam</a:t>
            </a:r>
            <a:r>
              <a:rPr lang="en-US" dirty="0"/>
              <a:t> (J)</a:t>
            </a:r>
            <a:endParaRPr lang="id-ID" dirty="0"/>
          </a:p>
        </p:txBody>
      </p:sp>
      <p:sp>
        <p:nvSpPr>
          <p:cNvPr id="51" name="TextBox 50"/>
          <p:cNvSpPr txBox="1"/>
          <p:nvPr/>
        </p:nvSpPr>
        <p:spPr>
          <a:xfrm>
            <a:off x="655092" y="3548418"/>
            <a:ext cx="397150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J1 = 30 cm x 80 cm. </a:t>
            </a:r>
            <a:endParaRPr lang="en-US" sz="1400" dirty="0" smtClean="0"/>
          </a:p>
          <a:p>
            <a:r>
              <a:rPr lang="en-US" sz="1400" dirty="0" smtClean="0"/>
              <a:t>J2 </a:t>
            </a:r>
            <a:r>
              <a:rPr lang="en-US" sz="1400" dirty="0"/>
              <a:t>= 40 cm x 80 cm. </a:t>
            </a:r>
            <a:endParaRPr lang="en-US" sz="1400" dirty="0" smtClean="0"/>
          </a:p>
          <a:p>
            <a:r>
              <a:rPr lang="en-US" sz="1400" dirty="0" smtClean="0"/>
              <a:t>J3 </a:t>
            </a:r>
            <a:r>
              <a:rPr lang="en-US" sz="1400" dirty="0"/>
              <a:t>= 50 cm x 80 cm.</a:t>
            </a:r>
            <a:endParaRPr lang="id-ID" sz="1400" dirty="0"/>
          </a:p>
        </p:txBody>
      </p:sp>
      <p:sp>
        <p:nvSpPr>
          <p:cNvPr id="53" name="TextBox 52"/>
          <p:cNvSpPr txBox="1"/>
          <p:nvPr/>
        </p:nvSpPr>
        <p:spPr>
          <a:xfrm>
            <a:off x="1257870" y="4778992"/>
            <a:ext cx="336872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Jumlah</a:t>
            </a:r>
            <a:r>
              <a:rPr lang="en-US" dirty="0"/>
              <a:t> </a:t>
            </a:r>
            <a:r>
              <a:rPr lang="en-US" dirty="0" err="1"/>
              <a:t>Buah</a:t>
            </a:r>
            <a:r>
              <a:rPr lang="en-US" dirty="0"/>
              <a:t> Per </a:t>
            </a:r>
            <a:r>
              <a:rPr lang="en-US" dirty="0" err="1"/>
              <a:t>Tanaman</a:t>
            </a:r>
            <a:r>
              <a:rPr lang="en-US" dirty="0"/>
              <a:t> (B)</a:t>
            </a:r>
            <a:endParaRPr lang="id-ID" dirty="0"/>
          </a:p>
        </p:txBody>
      </p:sp>
      <p:sp>
        <p:nvSpPr>
          <p:cNvPr id="55" name="TextBox 54"/>
          <p:cNvSpPr txBox="1"/>
          <p:nvPr/>
        </p:nvSpPr>
        <p:spPr>
          <a:xfrm>
            <a:off x="575479" y="5283958"/>
            <a:ext cx="4119351"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B1 = 4 </a:t>
            </a:r>
            <a:r>
              <a:rPr lang="en-US" sz="1400" dirty="0" err="1"/>
              <a:t>buah</a:t>
            </a:r>
            <a:r>
              <a:rPr lang="en-US" sz="1400" dirty="0"/>
              <a:t>. </a:t>
            </a:r>
            <a:endParaRPr lang="en-US" sz="1400" dirty="0" smtClean="0"/>
          </a:p>
          <a:p>
            <a:r>
              <a:rPr lang="en-US" sz="1400" dirty="0" smtClean="0"/>
              <a:t>B2 </a:t>
            </a:r>
            <a:r>
              <a:rPr lang="en-US" sz="1400" dirty="0"/>
              <a:t>= 6 </a:t>
            </a:r>
            <a:r>
              <a:rPr lang="en-US" sz="1400" dirty="0" err="1"/>
              <a:t>buah</a:t>
            </a:r>
            <a:r>
              <a:rPr lang="en-US" sz="1400" dirty="0"/>
              <a:t>. </a:t>
            </a:r>
            <a:endParaRPr lang="en-US" sz="1400" dirty="0" smtClean="0"/>
          </a:p>
          <a:p>
            <a:r>
              <a:rPr lang="en-US" sz="1400" dirty="0" smtClean="0"/>
              <a:t>B3 </a:t>
            </a:r>
            <a:r>
              <a:rPr lang="en-US" sz="1400" dirty="0"/>
              <a:t>= 8 </a:t>
            </a:r>
            <a:r>
              <a:rPr lang="en-US" sz="1400" dirty="0" err="1"/>
              <a:t>buah</a:t>
            </a:r>
            <a:r>
              <a:rPr lang="en-US" sz="1400" dirty="0"/>
              <a:t>.</a:t>
            </a:r>
            <a:endParaRPr lang="id-ID" sz="1400" dirty="0"/>
          </a:p>
        </p:txBody>
      </p:sp>
      <p:grpSp>
        <p:nvGrpSpPr>
          <p:cNvPr id="58" name="Group 57"/>
          <p:cNvGrpSpPr/>
          <p:nvPr/>
        </p:nvGrpSpPr>
        <p:grpSpPr>
          <a:xfrm>
            <a:off x="5759826" y="2437561"/>
            <a:ext cx="950751" cy="866185"/>
            <a:chOff x="10945975" y="3652211"/>
            <a:chExt cx="950751" cy="866185"/>
          </a:xfrm>
        </p:grpSpPr>
        <p:sp>
          <p:nvSpPr>
            <p:cNvPr id="56" name="Oval 17">
              <a:extLst>
                <a:ext uri="{FF2B5EF4-FFF2-40B4-BE49-F238E27FC236}">
                  <a16:creationId xmlns="" xmlns:a16="http://schemas.microsoft.com/office/drawing/2014/main" id="{7B4919DE-EF4F-4ABA-A032-09191A087DDE}"/>
                </a:ext>
              </a:extLst>
            </p:cNvPr>
            <p:cNvSpPr/>
            <p:nvPr/>
          </p:nvSpPr>
          <p:spPr>
            <a:xfrm rot="2700000">
              <a:off x="11180525" y="3563317"/>
              <a:ext cx="627307" cy="805095"/>
            </a:xfrm>
            <a:custGeom>
              <a:avLst/>
              <a:gdLst/>
              <a:ahLst/>
              <a:cxnLst/>
              <a:rect l="l" t="t" r="r" b="b"/>
              <a:pathLst>
                <a:path w="1274659" h="1635916">
                  <a:moveTo>
                    <a:pt x="694609" y="1623746"/>
                  </a:moveTo>
                  <a:lnTo>
                    <a:pt x="719898" y="1635916"/>
                  </a:lnTo>
                  <a:lnTo>
                    <a:pt x="706955" y="1635916"/>
                  </a:lnTo>
                  <a:cubicBezTo>
                    <a:pt x="703487" y="1630930"/>
                    <a:pt x="699114" y="1627136"/>
                    <a:pt x="694609" y="1623746"/>
                  </a:cubicBezTo>
                  <a:close/>
                  <a:moveTo>
                    <a:pt x="411473" y="1466149"/>
                  </a:moveTo>
                  <a:lnTo>
                    <a:pt x="865691" y="1466149"/>
                  </a:lnTo>
                  <a:lnTo>
                    <a:pt x="759886" y="1609647"/>
                  </a:lnTo>
                  <a:lnTo>
                    <a:pt x="517278" y="1609647"/>
                  </a:lnTo>
                  <a:close/>
                  <a:moveTo>
                    <a:pt x="638582" y="799993"/>
                  </a:moveTo>
                  <a:cubicBezTo>
                    <a:pt x="666957" y="799993"/>
                    <a:pt x="689960" y="822996"/>
                    <a:pt x="689960" y="851371"/>
                  </a:cubicBezTo>
                  <a:cubicBezTo>
                    <a:pt x="689960" y="879747"/>
                    <a:pt x="666957" y="902749"/>
                    <a:pt x="638582" y="902749"/>
                  </a:cubicBezTo>
                  <a:cubicBezTo>
                    <a:pt x="610206" y="902749"/>
                    <a:pt x="587204" y="879747"/>
                    <a:pt x="587204" y="851371"/>
                  </a:cubicBezTo>
                  <a:cubicBezTo>
                    <a:pt x="587204" y="822996"/>
                    <a:pt x="610206" y="799993"/>
                    <a:pt x="638582" y="799993"/>
                  </a:cubicBezTo>
                  <a:close/>
                  <a:moveTo>
                    <a:pt x="638582" y="764378"/>
                  </a:moveTo>
                  <a:cubicBezTo>
                    <a:pt x="590537" y="764378"/>
                    <a:pt x="551589" y="803326"/>
                    <a:pt x="551589" y="851371"/>
                  </a:cubicBezTo>
                  <a:cubicBezTo>
                    <a:pt x="551589" y="899416"/>
                    <a:pt x="590537" y="938364"/>
                    <a:pt x="638582" y="938364"/>
                  </a:cubicBezTo>
                  <a:cubicBezTo>
                    <a:pt x="686627" y="938364"/>
                    <a:pt x="725575" y="899416"/>
                    <a:pt x="725575" y="851371"/>
                  </a:cubicBezTo>
                  <a:cubicBezTo>
                    <a:pt x="725575" y="803326"/>
                    <a:pt x="686627" y="764378"/>
                    <a:pt x="638582" y="764378"/>
                  </a:cubicBezTo>
                  <a:close/>
                  <a:moveTo>
                    <a:pt x="638582" y="378350"/>
                  </a:moveTo>
                  <a:cubicBezTo>
                    <a:pt x="695332" y="378350"/>
                    <a:pt x="741338" y="424355"/>
                    <a:pt x="741338" y="481106"/>
                  </a:cubicBezTo>
                  <a:cubicBezTo>
                    <a:pt x="741338" y="537856"/>
                    <a:pt x="695332" y="583862"/>
                    <a:pt x="638582" y="583862"/>
                  </a:cubicBezTo>
                  <a:cubicBezTo>
                    <a:pt x="581831" y="583862"/>
                    <a:pt x="535826" y="537856"/>
                    <a:pt x="535826" y="481106"/>
                  </a:cubicBezTo>
                  <a:cubicBezTo>
                    <a:pt x="535826" y="424355"/>
                    <a:pt x="581831" y="378350"/>
                    <a:pt x="638582" y="378350"/>
                  </a:cubicBezTo>
                  <a:close/>
                  <a:moveTo>
                    <a:pt x="638582" y="307120"/>
                  </a:moveTo>
                  <a:cubicBezTo>
                    <a:pt x="542492" y="307120"/>
                    <a:pt x="464595" y="385016"/>
                    <a:pt x="464595" y="481106"/>
                  </a:cubicBezTo>
                  <a:cubicBezTo>
                    <a:pt x="464595" y="577196"/>
                    <a:pt x="542492" y="655092"/>
                    <a:pt x="638582" y="655092"/>
                  </a:cubicBezTo>
                  <a:cubicBezTo>
                    <a:pt x="734672" y="655092"/>
                    <a:pt x="812568" y="577196"/>
                    <a:pt x="812568" y="481106"/>
                  </a:cubicBezTo>
                  <a:cubicBezTo>
                    <a:pt x="812568" y="385016"/>
                    <a:pt x="734672" y="307120"/>
                    <a:pt x="638582" y="307120"/>
                  </a:cubicBezTo>
                  <a:close/>
                  <a:moveTo>
                    <a:pt x="630776" y="983"/>
                  </a:moveTo>
                  <a:cubicBezTo>
                    <a:pt x="763667" y="69253"/>
                    <a:pt x="896668" y="236650"/>
                    <a:pt x="969393" y="353743"/>
                  </a:cubicBezTo>
                  <a:cubicBezTo>
                    <a:pt x="1031771" y="471065"/>
                    <a:pt x="1077073" y="638485"/>
                    <a:pt x="1074422" y="783785"/>
                  </a:cubicBezTo>
                  <a:cubicBezTo>
                    <a:pt x="1074422" y="850141"/>
                    <a:pt x="1054958" y="944036"/>
                    <a:pt x="1026552" y="1040798"/>
                  </a:cubicBezTo>
                  <a:lnTo>
                    <a:pt x="1140043" y="1110157"/>
                  </a:lnTo>
                  <a:lnTo>
                    <a:pt x="1274659" y="1484290"/>
                  </a:lnTo>
                  <a:lnTo>
                    <a:pt x="910849" y="1349023"/>
                  </a:lnTo>
                  <a:cubicBezTo>
                    <a:pt x="896218" y="1379733"/>
                    <a:pt x="882131" y="1405650"/>
                    <a:pt x="869574" y="1424848"/>
                  </a:cubicBezTo>
                  <a:lnTo>
                    <a:pt x="404720" y="1424848"/>
                  </a:lnTo>
                  <a:cubicBezTo>
                    <a:pt x="392179" y="1405674"/>
                    <a:pt x="378112" y="1379798"/>
                    <a:pt x="363501" y="1349138"/>
                  </a:cubicBezTo>
                  <a:lnTo>
                    <a:pt x="0" y="1484290"/>
                  </a:lnTo>
                  <a:lnTo>
                    <a:pt x="134617" y="1110157"/>
                  </a:lnTo>
                  <a:lnTo>
                    <a:pt x="247800" y="1040986"/>
                  </a:lnTo>
                  <a:cubicBezTo>
                    <a:pt x="219361" y="944158"/>
                    <a:pt x="199871" y="850184"/>
                    <a:pt x="199871" y="783785"/>
                  </a:cubicBezTo>
                  <a:cubicBezTo>
                    <a:pt x="197221" y="638485"/>
                    <a:pt x="242523" y="471065"/>
                    <a:pt x="304901" y="353743"/>
                  </a:cubicBezTo>
                  <a:cubicBezTo>
                    <a:pt x="377401" y="237011"/>
                    <a:pt x="489419" y="51778"/>
                    <a:pt x="630776" y="983"/>
                  </a:cubicBezTo>
                  <a:close/>
                  <a:moveTo>
                    <a:pt x="632843" y="0"/>
                  </a:moveTo>
                  <a:cubicBezTo>
                    <a:pt x="632127" y="251"/>
                    <a:pt x="631412" y="506"/>
                    <a:pt x="630776" y="983"/>
                  </a:cubicBezTo>
                  <a:lnTo>
                    <a:pt x="630022" y="53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Oval 17">
              <a:extLst>
                <a:ext uri="{FF2B5EF4-FFF2-40B4-BE49-F238E27FC236}">
                  <a16:creationId xmlns="" xmlns:a16="http://schemas.microsoft.com/office/drawing/2014/main" id="{36ECC26B-E8D8-40D7-9626-9661C90A5694}"/>
                </a:ext>
              </a:extLst>
            </p:cNvPr>
            <p:cNvSpPr/>
            <p:nvPr/>
          </p:nvSpPr>
          <p:spPr>
            <a:xfrm rot="2700000">
              <a:off x="10945714" y="4238248"/>
              <a:ext cx="280409" cy="279887"/>
            </a:xfrm>
            <a:custGeom>
              <a:avLst/>
              <a:gdLst/>
              <a:ahLst/>
              <a:cxnLst/>
              <a:rect l="l" t="t" r="r" b="b"/>
              <a:pathLst>
                <a:path w="463175" h="462313">
                  <a:moveTo>
                    <a:pt x="282034" y="0"/>
                  </a:moveTo>
                  <a:lnTo>
                    <a:pt x="294977" y="0"/>
                  </a:lnTo>
                  <a:cubicBezTo>
                    <a:pt x="345942" y="24087"/>
                    <a:pt x="392059" y="69822"/>
                    <a:pt x="430126" y="141850"/>
                  </a:cubicBezTo>
                  <a:cubicBezTo>
                    <a:pt x="444076" y="171250"/>
                    <a:pt x="487321" y="267610"/>
                    <a:pt x="445192" y="317934"/>
                  </a:cubicBezTo>
                  <a:cubicBezTo>
                    <a:pt x="396102" y="234077"/>
                    <a:pt x="402186" y="222006"/>
                    <a:pt x="345513" y="206490"/>
                  </a:cubicBezTo>
                  <a:cubicBezTo>
                    <a:pt x="342117" y="252523"/>
                    <a:pt x="327269" y="297975"/>
                    <a:pt x="324000" y="316012"/>
                  </a:cubicBezTo>
                  <a:cubicBezTo>
                    <a:pt x="284998" y="402723"/>
                    <a:pt x="294542" y="397364"/>
                    <a:pt x="212852" y="462313"/>
                  </a:cubicBezTo>
                  <a:cubicBezTo>
                    <a:pt x="213639" y="352616"/>
                    <a:pt x="169227" y="329129"/>
                    <a:pt x="128163" y="305642"/>
                  </a:cubicBezTo>
                  <a:cubicBezTo>
                    <a:pt x="101242" y="295489"/>
                    <a:pt x="85789" y="269040"/>
                    <a:pt x="81212" y="237903"/>
                  </a:cubicBezTo>
                  <a:cubicBezTo>
                    <a:pt x="58736" y="252464"/>
                    <a:pt x="35441" y="257526"/>
                    <a:pt x="12876" y="272092"/>
                  </a:cubicBezTo>
                  <a:cubicBezTo>
                    <a:pt x="12876" y="238894"/>
                    <a:pt x="-20604" y="175563"/>
                    <a:pt x="20410" y="106373"/>
                  </a:cubicBezTo>
                  <a:cubicBezTo>
                    <a:pt x="39226" y="76944"/>
                    <a:pt x="73671" y="33858"/>
                    <a:pt x="114428" y="5151"/>
                  </a:cubicBezTo>
                  <a:lnTo>
                    <a:pt x="97720" y="27708"/>
                  </a:lnTo>
                  <a:cubicBezTo>
                    <a:pt x="75793" y="64701"/>
                    <a:pt x="93693" y="98561"/>
                    <a:pt x="93693" y="116311"/>
                  </a:cubicBezTo>
                  <a:cubicBezTo>
                    <a:pt x="105757" y="108523"/>
                    <a:pt x="118212" y="105817"/>
                    <a:pt x="130229" y="98032"/>
                  </a:cubicBezTo>
                  <a:cubicBezTo>
                    <a:pt x="132676" y="114680"/>
                    <a:pt x="140939" y="128821"/>
                    <a:pt x="155332" y="134249"/>
                  </a:cubicBezTo>
                  <a:cubicBezTo>
                    <a:pt x="177287" y="146806"/>
                    <a:pt x="201033" y="159364"/>
                    <a:pt x="200612" y="218015"/>
                  </a:cubicBezTo>
                  <a:cubicBezTo>
                    <a:pt x="244289" y="183289"/>
                    <a:pt x="239186" y="186155"/>
                    <a:pt x="260038" y="139793"/>
                  </a:cubicBezTo>
                  <a:cubicBezTo>
                    <a:pt x="261786" y="130149"/>
                    <a:pt x="269724" y="105849"/>
                    <a:pt x="271541" y="81236"/>
                  </a:cubicBezTo>
                  <a:cubicBezTo>
                    <a:pt x="301841" y="89532"/>
                    <a:pt x="298589" y="95986"/>
                    <a:pt x="324835" y="140820"/>
                  </a:cubicBezTo>
                  <a:cubicBezTo>
                    <a:pt x="347360" y="113915"/>
                    <a:pt x="324238" y="62395"/>
                    <a:pt x="316780" y="46676"/>
                  </a:cubicBezTo>
                  <a:cubicBezTo>
                    <a:pt x="306553" y="27325"/>
                    <a:pt x="295239" y="11524"/>
                    <a:pt x="2820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62" name="Freeform 61"/>
          <p:cNvSpPr/>
          <p:nvPr/>
        </p:nvSpPr>
        <p:spPr>
          <a:xfrm>
            <a:off x="4082955" y="2552131"/>
            <a:ext cx="3300484" cy="4230806"/>
          </a:xfrm>
          <a:custGeom>
            <a:avLst/>
            <a:gdLst>
              <a:gd name="connsiteX0" fmla="*/ 147851 w 3300484"/>
              <a:gd name="connsiteY0" fmla="*/ 163773 h 4230806"/>
              <a:gd name="connsiteX1" fmla="*/ 202442 w 3300484"/>
              <a:gd name="connsiteY1" fmla="*/ 163773 h 4230806"/>
              <a:gd name="connsiteX2" fmla="*/ 1362502 w 3300484"/>
              <a:gd name="connsiteY2" fmla="*/ 477672 h 4230806"/>
              <a:gd name="connsiteX3" fmla="*/ 1771935 w 3300484"/>
              <a:gd name="connsiteY3" fmla="*/ 3029803 h 4230806"/>
              <a:gd name="connsiteX4" fmla="*/ 3300484 w 3300484"/>
              <a:gd name="connsiteY4" fmla="*/ 4230806 h 423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0484" h="4230806">
                <a:moveTo>
                  <a:pt x="147851" y="163773"/>
                </a:moveTo>
                <a:cubicBezTo>
                  <a:pt x="73925" y="137615"/>
                  <a:pt x="0" y="111457"/>
                  <a:pt x="202442" y="163773"/>
                </a:cubicBezTo>
                <a:cubicBezTo>
                  <a:pt x="404884" y="216089"/>
                  <a:pt x="1100920" y="0"/>
                  <a:pt x="1362502" y="477672"/>
                </a:cubicBezTo>
                <a:cubicBezTo>
                  <a:pt x="1624084" y="955344"/>
                  <a:pt x="1448938" y="2404281"/>
                  <a:pt x="1771935" y="3029803"/>
                </a:cubicBezTo>
                <a:cubicBezTo>
                  <a:pt x="2094932" y="3655325"/>
                  <a:pt x="3048001" y="4028364"/>
                  <a:pt x="3300484" y="423080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63" name="TextBox 62"/>
          <p:cNvSpPr txBox="1"/>
          <p:nvPr/>
        </p:nvSpPr>
        <p:spPr>
          <a:xfrm>
            <a:off x="6687402" y="2702257"/>
            <a:ext cx="25521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d-ID" dirty="0" smtClean="0"/>
              <a:t>Kombinasi perlakuan </a:t>
            </a:r>
            <a:endParaRPr lang="id-ID" dirty="0"/>
          </a:p>
        </p:txBody>
      </p:sp>
      <p:sp>
        <p:nvSpPr>
          <p:cNvPr id="64" name="TextBox 63"/>
          <p:cNvSpPr txBox="1"/>
          <p:nvPr/>
        </p:nvSpPr>
        <p:spPr>
          <a:xfrm>
            <a:off x="6619164" y="3234520"/>
            <a:ext cx="2688609"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J1B1	J1B2 	J1B3</a:t>
            </a:r>
          </a:p>
          <a:p>
            <a:r>
              <a:rPr lang="en-US" sz="1400" dirty="0" smtClean="0"/>
              <a:t> </a:t>
            </a:r>
          </a:p>
          <a:p>
            <a:r>
              <a:rPr lang="en-US" sz="1400" dirty="0" smtClean="0"/>
              <a:t>J2B1 	J2B2 	J2B3</a:t>
            </a:r>
          </a:p>
          <a:p>
            <a:r>
              <a:rPr lang="en-US" sz="1400" dirty="0" smtClean="0"/>
              <a:t> </a:t>
            </a:r>
          </a:p>
          <a:p>
            <a:r>
              <a:rPr lang="en-US" sz="1400" dirty="0" smtClean="0"/>
              <a:t>J3B1 	J3B2	J3B3</a:t>
            </a:r>
            <a:endParaRPr lang="id-ID" sz="1400" dirty="0" smtClean="0"/>
          </a:p>
        </p:txBody>
      </p:sp>
      <p:sp>
        <p:nvSpPr>
          <p:cNvPr id="65" name="TextBox 64"/>
          <p:cNvSpPr txBox="1"/>
          <p:nvPr/>
        </p:nvSpPr>
        <p:spPr>
          <a:xfrm>
            <a:off x="6378053" y="4913193"/>
            <a:ext cx="562287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sz="1600" dirty="0" smtClean="0"/>
              <a:t>Terdapat </a:t>
            </a:r>
            <a:r>
              <a:rPr lang="en-US" sz="1600" dirty="0" smtClean="0"/>
              <a:t>9</a:t>
            </a:r>
            <a:r>
              <a:rPr lang="id-ID" sz="1600" dirty="0" smtClean="0"/>
              <a:t> kombinasi perlakuan dan masing-masing perlakuan diulang seba</a:t>
            </a:r>
            <a:r>
              <a:rPr lang="en-US" sz="1600" dirty="0" smtClean="0"/>
              <a:t>n</a:t>
            </a:r>
            <a:r>
              <a:rPr lang="id-ID" sz="1600" dirty="0" smtClean="0"/>
              <a:t>yak </a:t>
            </a:r>
            <a:r>
              <a:rPr lang="en-US" sz="1600" dirty="0"/>
              <a:t>3</a:t>
            </a:r>
            <a:r>
              <a:rPr lang="id-ID" sz="1600" dirty="0" smtClean="0"/>
              <a:t> kali sehingga di peroleh 2</a:t>
            </a:r>
            <a:r>
              <a:rPr lang="en-US" sz="1600" dirty="0" smtClean="0"/>
              <a:t>7</a:t>
            </a:r>
            <a:r>
              <a:rPr lang="id-ID" sz="1600" dirty="0" smtClean="0"/>
              <a:t> unit perlakuan. Setiap unit perlakuan terdapat </a:t>
            </a:r>
            <a:r>
              <a:rPr lang="en-US" sz="1600" dirty="0" smtClean="0"/>
              <a:t>10</a:t>
            </a:r>
            <a:r>
              <a:rPr lang="id-ID" sz="1600" dirty="0" smtClean="0"/>
              <a:t> tanaman sehingga terdapat </a:t>
            </a:r>
            <a:r>
              <a:rPr lang="en-US" sz="1600" dirty="0" smtClean="0"/>
              <a:t>270</a:t>
            </a:r>
            <a:r>
              <a:rPr lang="id-ID" sz="1600" dirty="0" smtClean="0"/>
              <a:t> populasi tanaman.</a:t>
            </a:r>
            <a:endParaRPr lang="id-ID" sz="1600" dirty="0"/>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8D6579FB-80AA-4EBF-AE14-BA4BC4C2CF12}"/>
              </a:ext>
            </a:extLst>
          </p:cNvPr>
          <p:cNvSpPr txBox="1"/>
          <p:nvPr/>
        </p:nvSpPr>
        <p:spPr>
          <a:xfrm>
            <a:off x="1146838" y="3764771"/>
            <a:ext cx="2650099" cy="1077218"/>
          </a:xfrm>
          <a:prstGeom prst="rect">
            <a:avLst/>
          </a:prstGeom>
          <a:noFill/>
        </p:spPr>
        <p:txBody>
          <a:bodyPr wrap="square" rtlCol="0" anchor="ctr">
            <a:spAutoFit/>
          </a:bodyPr>
          <a:lstStyle/>
          <a:p>
            <a:pPr algn="r"/>
            <a:r>
              <a:rPr lang="id-ID" altLang="ko-KR" sz="3200" dirty="0" smtClean="0">
                <a:cs typeface="Arial" pitchFamily="34" charset="0"/>
              </a:rPr>
              <a:t>Parameter Pengamatan</a:t>
            </a:r>
            <a:endParaRPr lang="ko-KR" altLang="en-US" sz="3200" dirty="0">
              <a:cs typeface="Arial" pitchFamily="34" charset="0"/>
            </a:endParaRPr>
          </a:p>
        </p:txBody>
      </p:sp>
      <p:grpSp>
        <p:nvGrpSpPr>
          <p:cNvPr id="2" name="Group 1">
            <a:extLst>
              <a:ext uri="{FF2B5EF4-FFF2-40B4-BE49-F238E27FC236}">
                <a16:creationId xmlns="" xmlns:a16="http://schemas.microsoft.com/office/drawing/2014/main" id="{36398E85-376C-4272-865D-2E21EF06B038}"/>
              </a:ext>
            </a:extLst>
          </p:cNvPr>
          <p:cNvGrpSpPr/>
          <p:nvPr/>
        </p:nvGrpSpPr>
        <p:grpSpPr>
          <a:xfrm>
            <a:off x="6351484" y="829151"/>
            <a:ext cx="5318002" cy="1176895"/>
            <a:chOff x="6351484" y="1068086"/>
            <a:chExt cx="5318002" cy="1176895"/>
          </a:xfrm>
        </p:grpSpPr>
        <p:sp>
          <p:nvSpPr>
            <p:cNvPr id="36" name="Regular Pentagon 33">
              <a:extLst>
                <a:ext uri="{FF2B5EF4-FFF2-40B4-BE49-F238E27FC236}">
                  <a16:creationId xmlns="" xmlns:a16="http://schemas.microsoft.com/office/drawing/2014/main" id="{1DC2C077-B5C6-4A2F-844D-221A507BD157}"/>
                </a:ext>
              </a:extLst>
            </p:cNvPr>
            <p:cNvSpPr/>
            <p:nvPr/>
          </p:nvSpPr>
          <p:spPr>
            <a:xfrm>
              <a:off x="6351484" y="1104189"/>
              <a:ext cx="772126" cy="735356"/>
            </a:xfrm>
            <a:prstGeom prst="round2DiagRect">
              <a:avLst>
                <a:gd name="adj1" fmla="val 0"/>
                <a:gd name="adj2"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42" name="TextBox 41">
              <a:extLst>
                <a:ext uri="{FF2B5EF4-FFF2-40B4-BE49-F238E27FC236}">
                  <a16:creationId xmlns="" xmlns:a16="http://schemas.microsoft.com/office/drawing/2014/main" id="{2C09A4BB-21BE-4807-BBC3-A63AB2E37DF9}"/>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grpSp>
          <p:nvGrpSpPr>
            <p:cNvPr id="3" name="Group 42">
              <a:extLst>
                <a:ext uri="{FF2B5EF4-FFF2-40B4-BE49-F238E27FC236}">
                  <a16:creationId xmlns="" xmlns:a16="http://schemas.microsoft.com/office/drawing/2014/main" id="{E8C52059-7B00-4D55-9F03-65B55675A884}"/>
                </a:ext>
              </a:extLst>
            </p:cNvPr>
            <p:cNvGrpSpPr/>
            <p:nvPr/>
          </p:nvGrpSpPr>
          <p:grpSpPr>
            <a:xfrm>
              <a:off x="7367450" y="1068086"/>
              <a:ext cx="4302036" cy="1176895"/>
              <a:chOff x="1797648" y="2369571"/>
              <a:chExt cx="3488745" cy="1176895"/>
            </a:xfrm>
          </p:grpSpPr>
          <p:sp>
            <p:nvSpPr>
              <p:cNvPr id="44" name="TextBox 43">
                <a:extLst>
                  <a:ext uri="{FF2B5EF4-FFF2-40B4-BE49-F238E27FC236}">
                    <a16:creationId xmlns="" xmlns:a16="http://schemas.microsoft.com/office/drawing/2014/main" id="{E60EDFEA-B1DA-49EC-9AB6-DDE9A71D1F9B}"/>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smtClean="0">
                    <a:solidFill>
                      <a:schemeClr val="accent1"/>
                    </a:solidFill>
                    <a:cs typeface="Arial" pitchFamily="34" charset="0"/>
                  </a:rPr>
                  <a:t>Diameter </a:t>
                </a:r>
                <a:r>
                  <a:rPr lang="en-US" altLang="ko-KR" sz="1600" b="1" dirty="0" err="1" smtClean="0">
                    <a:solidFill>
                      <a:schemeClr val="accent1"/>
                    </a:solidFill>
                    <a:cs typeface="Arial" pitchFamily="34" charset="0"/>
                  </a:rPr>
                  <a:t>Buah</a:t>
                </a:r>
                <a:r>
                  <a:rPr lang="en-US" altLang="ko-KR" sz="1600" b="1" dirty="0" smtClean="0">
                    <a:solidFill>
                      <a:schemeClr val="accent1"/>
                    </a:solidFill>
                    <a:cs typeface="Arial" pitchFamily="34" charset="0"/>
                  </a:rPr>
                  <a:t> (cm)</a:t>
                </a:r>
                <a:endParaRPr lang="ko-KR" altLang="en-US" sz="1600" b="1" dirty="0">
                  <a:solidFill>
                    <a:schemeClr val="accent1"/>
                  </a:solidFill>
                  <a:cs typeface="Arial" pitchFamily="34" charset="0"/>
                </a:endParaRPr>
              </a:p>
            </p:txBody>
          </p:sp>
          <p:sp>
            <p:nvSpPr>
              <p:cNvPr id="45" name="TextBox 44">
                <a:extLst>
                  <a:ext uri="{FF2B5EF4-FFF2-40B4-BE49-F238E27FC236}">
                    <a16:creationId xmlns="" xmlns:a16="http://schemas.microsoft.com/office/drawing/2014/main" id="{A70668BA-C544-461B-BB79-3E34E0456D7F}"/>
                  </a:ext>
                </a:extLst>
              </p:cNvPr>
              <p:cNvSpPr txBox="1"/>
              <p:nvPr/>
            </p:nvSpPr>
            <p:spPr>
              <a:xfrm>
                <a:off x="1850407" y="2715469"/>
                <a:ext cx="3119026" cy="830997"/>
              </a:xfrm>
              <a:prstGeom prst="rect">
                <a:avLst/>
              </a:prstGeom>
              <a:noFill/>
            </p:spPr>
            <p:txBody>
              <a:bodyPr wrap="square" rtlCol="0">
                <a:spAutoFit/>
              </a:bodyPr>
              <a:lstStyle/>
              <a:p>
                <a:pPr marL="228600" indent="-228600">
                  <a:buFont typeface="Wingdings" panose="05000000000000000000" pitchFamily="2" charset="2"/>
                  <a:buChar char="Ø"/>
                </a:pPr>
                <a:r>
                  <a:rPr lang="en-US" sz="1200" dirty="0" err="1"/>
                  <a:t>Pengukuran</a:t>
                </a:r>
                <a:r>
                  <a:rPr lang="en-US" sz="1200" dirty="0"/>
                  <a:t> </a:t>
                </a:r>
                <a:r>
                  <a:rPr lang="en-US" sz="1200" dirty="0" err="1"/>
                  <a:t>dilakukan</a:t>
                </a:r>
                <a:r>
                  <a:rPr lang="en-US" sz="1200" dirty="0"/>
                  <a:t> </a:t>
                </a:r>
                <a:r>
                  <a:rPr lang="en-US" sz="1200" dirty="0" err="1"/>
                  <a:t>pada</a:t>
                </a:r>
                <a:r>
                  <a:rPr lang="en-US" sz="1200" dirty="0"/>
                  <a:t> </a:t>
                </a:r>
                <a:r>
                  <a:rPr lang="en-US" sz="1200" dirty="0" err="1"/>
                  <a:t>seluruh</a:t>
                </a:r>
                <a:r>
                  <a:rPr lang="en-US" sz="1200" dirty="0"/>
                  <a:t> </a:t>
                </a:r>
                <a:r>
                  <a:rPr lang="en-US" sz="1200" dirty="0" err="1"/>
                  <a:t>buah</a:t>
                </a:r>
                <a:r>
                  <a:rPr lang="en-US" sz="1200" dirty="0"/>
                  <a:t> per </a:t>
                </a:r>
                <a:r>
                  <a:rPr lang="en-US" sz="1200" dirty="0" err="1"/>
                  <a:t>tanaman</a:t>
                </a:r>
                <a:r>
                  <a:rPr lang="en-US" sz="1200" dirty="0"/>
                  <a:t> </a:t>
                </a:r>
                <a:r>
                  <a:rPr lang="en-US" sz="1200" dirty="0" err="1"/>
                  <a:t>sampel</a:t>
                </a:r>
                <a:r>
                  <a:rPr lang="en-US" sz="1200" dirty="0"/>
                  <a:t> </a:t>
                </a:r>
                <a:r>
                  <a:rPr lang="en-US" sz="1200" dirty="0" err="1"/>
                  <a:t>pada</a:t>
                </a:r>
                <a:r>
                  <a:rPr lang="en-US" sz="1200" dirty="0"/>
                  <a:t> </a:t>
                </a:r>
                <a:r>
                  <a:rPr lang="en-US" sz="1200" dirty="0" err="1"/>
                  <a:t>bagian</a:t>
                </a:r>
                <a:r>
                  <a:rPr lang="en-US" sz="1200" dirty="0"/>
                  <a:t> </a:t>
                </a:r>
                <a:r>
                  <a:rPr lang="en-US" sz="1200" dirty="0" err="1"/>
                  <a:t>tengah</a:t>
                </a:r>
                <a:r>
                  <a:rPr lang="en-US" sz="1200" dirty="0"/>
                  <a:t> </a:t>
                </a:r>
                <a:r>
                  <a:rPr lang="en-US" sz="1200" dirty="0" err="1"/>
                  <a:t>buah</a:t>
                </a:r>
                <a:r>
                  <a:rPr lang="en-US" sz="1200" dirty="0"/>
                  <a:t>. </a:t>
                </a:r>
                <a:r>
                  <a:rPr lang="en-US" sz="1200" dirty="0" err="1"/>
                  <a:t>Pengukuran</a:t>
                </a:r>
                <a:r>
                  <a:rPr lang="en-US" sz="1200" dirty="0"/>
                  <a:t> </a:t>
                </a:r>
                <a:r>
                  <a:rPr lang="en-US" sz="1200" dirty="0" err="1"/>
                  <a:t>dilakukan</a:t>
                </a:r>
                <a:r>
                  <a:rPr lang="en-US" sz="1200" dirty="0"/>
                  <a:t> </a:t>
                </a:r>
                <a:r>
                  <a:rPr lang="en-US" sz="1200" dirty="0" err="1"/>
                  <a:t>menggunakan</a:t>
                </a:r>
                <a:r>
                  <a:rPr lang="en-US" sz="1200" dirty="0"/>
                  <a:t> </a:t>
                </a:r>
                <a:r>
                  <a:rPr lang="en-US" sz="1200" dirty="0" err="1"/>
                  <a:t>jangka</a:t>
                </a:r>
                <a:r>
                  <a:rPr lang="en-US" sz="1200" dirty="0"/>
                  <a:t> </a:t>
                </a:r>
                <a:r>
                  <a:rPr lang="en-US" sz="1200" dirty="0" err="1"/>
                  <a:t>sorong</a:t>
                </a:r>
                <a:r>
                  <a:rPr lang="en-US" sz="1200" dirty="0"/>
                  <a:t>.</a:t>
                </a:r>
                <a:r>
                  <a:rPr lang="id-ID" sz="1200" dirty="0" smtClean="0"/>
                  <a:t>.</a:t>
                </a:r>
              </a:p>
            </p:txBody>
          </p:sp>
        </p:grpSp>
      </p:grpSp>
      <p:grpSp>
        <p:nvGrpSpPr>
          <p:cNvPr id="4" name="Group 46">
            <a:extLst>
              <a:ext uri="{FF2B5EF4-FFF2-40B4-BE49-F238E27FC236}">
                <a16:creationId xmlns="" xmlns:a16="http://schemas.microsoft.com/office/drawing/2014/main" id="{968EC539-1846-4486-9A11-E273253BED4C}"/>
              </a:ext>
            </a:extLst>
          </p:cNvPr>
          <p:cNvGrpSpPr/>
          <p:nvPr/>
        </p:nvGrpSpPr>
        <p:grpSpPr>
          <a:xfrm>
            <a:off x="6351484" y="1927185"/>
            <a:ext cx="5658546" cy="840710"/>
            <a:chOff x="6351484" y="1068086"/>
            <a:chExt cx="5318002" cy="840710"/>
          </a:xfrm>
        </p:grpSpPr>
        <p:sp>
          <p:nvSpPr>
            <p:cNvPr id="48" name="Regular Pentagon 33">
              <a:extLst>
                <a:ext uri="{FF2B5EF4-FFF2-40B4-BE49-F238E27FC236}">
                  <a16:creationId xmlns="" xmlns:a16="http://schemas.microsoft.com/office/drawing/2014/main" id="{FF4F053B-6C8A-4BA7-87B3-C509F4E1E196}"/>
                </a:ext>
              </a:extLst>
            </p:cNvPr>
            <p:cNvSpPr/>
            <p:nvPr/>
          </p:nvSpPr>
          <p:spPr>
            <a:xfrm>
              <a:off x="6351484" y="1104189"/>
              <a:ext cx="772126" cy="735356"/>
            </a:xfrm>
            <a:prstGeom prst="round2DiagRect">
              <a:avLst>
                <a:gd name="adj1" fmla="val 0"/>
                <a:gd name="adj2"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49" name="TextBox 48">
              <a:extLst>
                <a:ext uri="{FF2B5EF4-FFF2-40B4-BE49-F238E27FC236}">
                  <a16:creationId xmlns="" xmlns:a16="http://schemas.microsoft.com/office/drawing/2014/main" id="{D4814A1E-1951-4786-9290-0771704BD257}"/>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grpSp>
          <p:nvGrpSpPr>
            <p:cNvPr id="5" name="Group 49">
              <a:extLst>
                <a:ext uri="{FF2B5EF4-FFF2-40B4-BE49-F238E27FC236}">
                  <a16:creationId xmlns="" xmlns:a16="http://schemas.microsoft.com/office/drawing/2014/main" id="{4665DFD1-023A-4968-8144-0DF32C3A1CDF}"/>
                </a:ext>
              </a:extLst>
            </p:cNvPr>
            <p:cNvGrpSpPr/>
            <p:nvPr/>
          </p:nvGrpSpPr>
          <p:grpSpPr>
            <a:xfrm>
              <a:off x="7367450" y="1068086"/>
              <a:ext cx="4302036" cy="840710"/>
              <a:chOff x="1797648" y="2369571"/>
              <a:chExt cx="3488745" cy="840710"/>
            </a:xfrm>
          </p:grpSpPr>
          <p:sp>
            <p:nvSpPr>
              <p:cNvPr id="51" name="TextBox 50">
                <a:extLst>
                  <a:ext uri="{FF2B5EF4-FFF2-40B4-BE49-F238E27FC236}">
                    <a16:creationId xmlns="" xmlns:a16="http://schemas.microsoft.com/office/drawing/2014/main" id="{4939507B-9EBB-4447-B0BC-74F276E4DE53}"/>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err="1" smtClean="0">
                    <a:solidFill>
                      <a:schemeClr val="accent2"/>
                    </a:solidFill>
                    <a:cs typeface="Arial" pitchFamily="34" charset="0"/>
                  </a:rPr>
                  <a:t>Panjang</a:t>
                </a:r>
                <a:r>
                  <a:rPr lang="en-US" altLang="ko-KR" sz="1600" b="1" dirty="0" smtClean="0">
                    <a:solidFill>
                      <a:schemeClr val="accent2"/>
                    </a:solidFill>
                    <a:cs typeface="Arial" pitchFamily="34" charset="0"/>
                  </a:rPr>
                  <a:t> </a:t>
                </a:r>
                <a:r>
                  <a:rPr lang="en-US" altLang="ko-KR" sz="1600" b="1" dirty="0" err="1" smtClean="0">
                    <a:solidFill>
                      <a:schemeClr val="accent2"/>
                    </a:solidFill>
                    <a:cs typeface="Arial" pitchFamily="34" charset="0"/>
                  </a:rPr>
                  <a:t>Buah</a:t>
                </a:r>
                <a:r>
                  <a:rPr lang="en-US" altLang="ko-KR" sz="1600" b="1" dirty="0" smtClean="0">
                    <a:solidFill>
                      <a:schemeClr val="accent2"/>
                    </a:solidFill>
                    <a:cs typeface="Arial" pitchFamily="34" charset="0"/>
                  </a:rPr>
                  <a:t> (cm)</a:t>
                </a:r>
                <a:r>
                  <a:rPr lang="id-ID" altLang="ko-KR" sz="1600" b="1" dirty="0" smtClean="0">
                    <a:solidFill>
                      <a:schemeClr val="accent2"/>
                    </a:solidFill>
                    <a:cs typeface="Arial" pitchFamily="34" charset="0"/>
                  </a:rPr>
                  <a:t> </a:t>
                </a:r>
                <a:endParaRPr lang="ko-KR" altLang="en-US" sz="1600" b="1" dirty="0">
                  <a:solidFill>
                    <a:schemeClr val="accent2"/>
                  </a:solidFill>
                  <a:cs typeface="Arial" pitchFamily="34" charset="0"/>
                </a:endParaRPr>
              </a:p>
            </p:txBody>
          </p:sp>
          <p:sp>
            <p:nvSpPr>
              <p:cNvPr id="52" name="TextBox 51">
                <a:extLst>
                  <a:ext uri="{FF2B5EF4-FFF2-40B4-BE49-F238E27FC236}">
                    <a16:creationId xmlns="" xmlns:a16="http://schemas.microsoft.com/office/drawing/2014/main" id="{EB3F93C4-8E1E-496D-885C-BED71FC50163}"/>
                  </a:ext>
                </a:extLst>
              </p:cNvPr>
              <p:cNvSpPr txBox="1"/>
              <p:nvPr/>
            </p:nvSpPr>
            <p:spPr>
              <a:xfrm>
                <a:off x="1797648" y="2748616"/>
                <a:ext cx="3119026" cy="461665"/>
              </a:xfrm>
              <a:prstGeom prst="rect">
                <a:avLst/>
              </a:prstGeom>
              <a:noFill/>
            </p:spPr>
            <p:txBody>
              <a:bodyPr wrap="square" rtlCol="0">
                <a:spAutoFit/>
              </a:bodyPr>
              <a:lstStyle/>
              <a:p>
                <a:pPr marL="228600" indent="-228600">
                  <a:buFont typeface="Wingdings" panose="05000000000000000000" pitchFamily="2" charset="2"/>
                  <a:buChar char="Ø"/>
                </a:pPr>
                <a:r>
                  <a:rPr lang="en-US" sz="1200" dirty="0" err="1"/>
                  <a:t>Pengukuran</a:t>
                </a:r>
                <a:r>
                  <a:rPr lang="en-US" sz="1200" dirty="0"/>
                  <a:t> </a:t>
                </a:r>
                <a:r>
                  <a:rPr lang="en-US" sz="1200" dirty="0" err="1"/>
                  <a:t>dilakukan</a:t>
                </a:r>
                <a:r>
                  <a:rPr lang="en-US" sz="1200" dirty="0"/>
                  <a:t> </a:t>
                </a:r>
                <a:r>
                  <a:rPr lang="en-US" sz="1200" dirty="0" err="1"/>
                  <a:t>dari</a:t>
                </a:r>
                <a:r>
                  <a:rPr lang="en-US" sz="1200" dirty="0"/>
                  <a:t> </a:t>
                </a:r>
                <a:r>
                  <a:rPr lang="en-US" sz="1200" dirty="0" err="1"/>
                  <a:t>pangkal</a:t>
                </a:r>
                <a:r>
                  <a:rPr lang="en-US" sz="1200" dirty="0"/>
                  <a:t> </a:t>
                </a:r>
                <a:r>
                  <a:rPr lang="en-US" sz="1200" dirty="0" err="1"/>
                  <a:t>hingga</a:t>
                </a:r>
                <a:r>
                  <a:rPr lang="en-US" sz="1200" dirty="0"/>
                  <a:t> </a:t>
                </a:r>
                <a:r>
                  <a:rPr lang="en-US" sz="1200" dirty="0" err="1"/>
                  <a:t>ujung</a:t>
                </a:r>
                <a:r>
                  <a:rPr lang="en-US" sz="1200" dirty="0"/>
                  <a:t> </a:t>
                </a:r>
                <a:r>
                  <a:rPr lang="en-US" sz="1200" dirty="0" err="1"/>
                  <a:t>buah</a:t>
                </a:r>
                <a:r>
                  <a:rPr lang="en-US" sz="1200" dirty="0"/>
                  <a:t> </a:t>
                </a:r>
                <a:r>
                  <a:rPr lang="en-US" sz="1200" dirty="0" err="1"/>
                  <a:t>dengan</a:t>
                </a:r>
                <a:r>
                  <a:rPr lang="en-US" sz="1200" dirty="0"/>
                  <a:t> </a:t>
                </a:r>
                <a:r>
                  <a:rPr lang="en-US" sz="1200" dirty="0" err="1"/>
                  <a:t>alat</a:t>
                </a:r>
                <a:r>
                  <a:rPr lang="en-US" sz="1200" dirty="0"/>
                  <a:t> </a:t>
                </a:r>
                <a:r>
                  <a:rPr lang="en-US" sz="1200" dirty="0" err="1"/>
                  <a:t>ukur</a:t>
                </a:r>
                <a:r>
                  <a:rPr lang="en-US" sz="1200" dirty="0"/>
                  <a:t> </a:t>
                </a:r>
                <a:r>
                  <a:rPr lang="en-US" sz="1200" dirty="0" err="1"/>
                  <a:t>meteran</a:t>
                </a:r>
                <a:endParaRPr lang="ko-KR" altLang="en-US" sz="1200" dirty="0">
                  <a:solidFill>
                    <a:schemeClr val="tx1">
                      <a:lumMod val="85000"/>
                      <a:lumOff val="15000"/>
                    </a:schemeClr>
                  </a:solidFill>
                  <a:cs typeface="Arial" pitchFamily="34" charset="0"/>
                </a:endParaRPr>
              </a:p>
            </p:txBody>
          </p:sp>
        </p:grpSp>
      </p:grpSp>
      <p:grpSp>
        <p:nvGrpSpPr>
          <p:cNvPr id="6" name="Group 52">
            <a:extLst>
              <a:ext uri="{FF2B5EF4-FFF2-40B4-BE49-F238E27FC236}">
                <a16:creationId xmlns="" xmlns:a16="http://schemas.microsoft.com/office/drawing/2014/main" id="{C916B4E4-E2E5-436E-9916-C5BCB32F65DE}"/>
              </a:ext>
            </a:extLst>
          </p:cNvPr>
          <p:cNvGrpSpPr/>
          <p:nvPr/>
        </p:nvGrpSpPr>
        <p:grpSpPr>
          <a:xfrm>
            <a:off x="6351484" y="3025219"/>
            <a:ext cx="5318002" cy="974787"/>
            <a:chOff x="6351484" y="1068086"/>
            <a:chExt cx="5318002" cy="974787"/>
          </a:xfrm>
        </p:grpSpPr>
        <p:sp>
          <p:nvSpPr>
            <p:cNvPr id="54" name="Regular Pentagon 33">
              <a:extLst>
                <a:ext uri="{FF2B5EF4-FFF2-40B4-BE49-F238E27FC236}">
                  <a16:creationId xmlns="" xmlns:a16="http://schemas.microsoft.com/office/drawing/2014/main" id="{8BF791A1-F8C8-4F10-98A0-DCA148FBF9BC}"/>
                </a:ext>
              </a:extLst>
            </p:cNvPr>
            <p:cNvSpPr/>
            <p:nvPr/>
          </p:nvSpPr>
          <p:spPr>
            <a:xfrm>
              <a:off x="6351484" y="1104189"/>
              <a:ext cx="772126" cy="735356"/>
            </a:xfrm>
            <a:prstGeom prst="round2DiagRect">
              <a:avLst>
                <a:gd name="adj1" fmla="val 0"/>
                <a:gd name="adj2"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55" name="TextBox 54">
              <a:extLst>
                <a:ext uri="{FF2B5EF4-FFF2-40B4-BE49-F238E27FC236}">
                  <a16:creationId xmlns="" xmlns:a16="http://schemas.microsoft.com/office/drawing/2014/main" id="{571189E6-6D5B-4ADE-8E80-2E647FC188E5}"/>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grpSp>
          <p:nvGrpSpPr>
            <p:cNvPr id="7" name="Group 55">
              <a:extLst>
                <a:ext uri="{FF2B5EF4-FFF2-40B4-BE49-F238E27FC236}">
                  <a16:creationId xmlns="" xmlns:a16="http://schemas.microsoft.com/office/drawing/2014/main" id="{4374E7C9-4892-40DC-B46A-9351120F0BEE}"/>
                </a:ext>
              </a:extLst>
            </p:cNvPr>
            <p:cNvGrpSpPr/>
            <p:nvPr/>
          </p:nvGrpSpPr>
          <p:grpSpPr>
            <a:xfrm>
              <a:off x="7367450" y="1068086"/>
              <a:ext cx="4302036" cy="974787"/>
              <a:chOff x="1797648" y="2369571"/>
              <a:chExt cx="3488745" cy="974787"/>
            </a:xfrm>
          </p:grpSpPr>
          <p:sp>
            <p:nvSpPr>
              <p:cNvPr id="57" name="TextBox 56">
                <a:extLst>
                  <a:ext uri="{FF2B5EF4-FFF2-40B4-BE49-F238E27FC236}">
                    <a16:creationId xmlns="" xmlns:a16="http://schemas.microsoft.com/office/drawing/2014/main" id="{AA562870-AAC7-4466-960F-592E1409CBCC}"/>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err="1" smtClean="0">
                    <a:solidFill>
                      <a:schemeClr val="accent3"/>
                    </a:solidFill>
                    <a:cs typeface="Arial" pitchFamily="34" charset="0"/>
                  </a:rPr>
                  <a:t>Berat</a:t>
                </a:r>
                <a:r>
                  <a:rPr lang="en-US" altLang="ko-KR" sz="1600" b="1" dirty="0" smtClean="0">
                    <a:solidFill>
                      <a:schemeClr val="accent3"/>
                    </a:solidFill>
                    <a:cs typeface="Arial" pitchFamily="34" charset="0"/>
                  </a:rPr>
                  <a:t> per </a:t>
                </a:r>
                <a:r>
                  <a:rPr lang="en-US" altLang="ko-KR" sz="1600" b="1" dirty="0" err="1" smtClean="0">
                    <a:solidFill>
                      <a:schemeClr val="accent3"/>
                    </a:solidFill>
                    <a:cs typeface="Arial" pitchFamily="34" charset="0"/>
                  </a:rPr>
                  <a:t>Buah</a:t>
                </a:r>
                <a:r>
                  <a:rPr lang="en-US" altLang="ko-KR" sz="1600" b="1" dirty="0" smtClean="0">
                    <a:solidFill>
                      <a:schemeClr val="accent3"/>
                    </a:solidFill>
                    <a:cs typeface="Arial" pitchFamily="34" charset="0"/>
                  </a:rPr>
                  <a:t> (g)</a:t>
                </a:r>
                <a:endParaRPr lang="ko-KR" altLang="en-US" sz="1600" b="1" dirty="0">
                  <a:solidFill>
                    <a:schemeClr val="accent3"/>
                  </a:solidFill>
                  <a:cs typeface="Arial" pitchFamily="34" charset="0"/>
                </a:endParaRPr>
              </a:p>
            </p:txBody>
          </p:sp>
          <p:sp>
            <p:nvSpPr>
              <p:cNvPr id="58" name="TextBox 57">
                <a:extLst>
                  <a:ext uri="{FF2B5EF4-FFF2-40B4-BE49-F238E27FC236}">
                    <a16:creationId xmlns="" xmlns:a16="http://schemas.microsoft.com/office/drawing/2014/main" id="{0DD333C7-6E94-4594-A56C-3AE959C9156A}"/>
                  </a:ext>
                </a:extLst>
              </p:cNvPr>
              <p:cNvSpPr txBox="1"/>
              <p:nvPr/>
            </p:nvSpPr>
            <p:spPr>
              <a:xfrm>
                <a:off x="1850407" y="2698027"/>
                <a:ext cx="3119026" cy="646331"/>
              </a:xfrm>
              <a:prstGeom prst="rect">
                <a:avLst/>
              </a:prstGeom>
              <a:noFill/>
            </p:spPr>
            <p:txBody>
              <a:bodyPr wrap="square" rtlCol="0">
                <a:spAutoFit/>
              </a:bodyPr>
              <a:lstStyle/>
              <a:p>
                <a:pPr marL="228600" indent="-228600">
                  <a:buFont typeface="Wingdings" panose="05000000000000000000" pitchFamily="2" charset="2"/>
                  <a:buChar char="Ø"/>
                </a:pPr>
                <a:r>
                  <a:rPr lang="en-US" sz="1200" dirty="0" err="1"/>
                  <a:t>Pengamatan</a:t>
                </a:r>
                <a:r>
                  <a:rPr lang="en-US" sz="1200" dirty="0"/>
                  <a:t> parameter </a:t>
                </a:r>
                <a:r>
                  <a:rPr lang="en-US" sz="1200" dirty="0" err="1"/>
                  <a:t>ini</a:t>
                </a:r>
                <a:r>
                  <a:rPr lang="en-US" sz="1200" dirty="0"/>
                  <a:t> </a:t>
                </a:r>
                <a:r>
                  <a:rPr lang="en-US" sz="1200" dirty="0" err="1"/>
                  <a:t>dilakukan</a:t>
                </a:r>
                <a:r>
                  <a:rPr lang="en-US" sz="1200" dirty="0"/>
                  <a:t> </a:t>
                </a:r>
                <a:r>
                  <a:rPr lang="en-US" sz="1200" dirty="0" err="1"/>
                  <a:t>dengan</a:t>
                </a:r>
                <a:r>
                  <a:rPr lang="en-US" sz="1200" dirty="0"/>
                  <a:t> </a:t>
                </a:r>
                <a:r>
                  <a:rPr lang="en-US" sz="1200" dirty="0" err="1"/>
                  <a:t>cara</a:t>
                </a:r>
                <a:r>
                  <a:rPr lang="en-US" sz="1200" dirty="0"/>
                  <a:t> </a:t>
                </a:r>
                <a:r>
                  <a:rPr lang="en-US" sz="1200" dirty="0" err="1"/>
                  <a:t>menimbang</a:t>
                </a:r>
                <a:r>
                  <a:rPr lang="en-US" sz="1200" dirty="0"/>
                  <a:t> </a:t>
                </a:r>
                <a:r>
                  <a:rPr lang="en-US" sz="1200" dirty="0" err="1"/>
                  <a:t>setiap</a:t>
                </a:r>
                <a:r>
                  <a:rPr lang="en-US" sz="1200" dirty="0"/>
                  <a:t> </a:t>
                </a:r>
                <a:r>
                  <a:rPr lang="en-US" sz="1200" dirty="0" err="1"/>
                  <a:t>buah</a:t>
                </a:r>
                <a:r>
                  <a:rPr lang="en-US" sz="1200" dirty="0"/>
                  <a:t> </a:t>
                </a:r>
                <a:r>
                  <a:rPr lang="en-US" sz="1200" dirty="0" err="1"/>
                  <a:t>dengan</a:t>
                </a:r>
                <a:r>
                  <a:rPr lang="en-US" sz="1200" dirty="0"/>
                  <a:t> </a:t>
                </a:r>
                <a:r>
                  <a:rPr lang="en-US" sz="1200" dirty="0" err="1"/>
                  <a:t>timbangan</a:t>
                </a:r>
                <a:r>
                  <a:rPr lang="en-US" sz="1200" dirty="0"/>
                  <a:t> </a:t>
                </a:r>
                <a:r>
                  <a:rPr lang="en-US" sz="1200" dirty="0" err="1" smtClean="0"/>
                  <a:t>analitik</a:t>
                </a:r>
                <a:r>
                  <a:rPr lang="en-US" sz="1200" dirty="0"/>
                  <a:t> </a:t>
                </a:r>
                <a:r>
                  <a:rPr lang="en-US" sz="1200" dirty="0" err="1" smtClean="0"/>
                  <a:t>dan</a:t>
                </a:r>
                <a:r>
                  <a:rPr lang="en-US" sz="1200" dirty="0" smtClean="0"/>
                  <a:t> </a:t>
                </a:r>
                <a:r>
                  <a:rPr lang="en-US" sz="1200" dirty="0" err="1" smtClean="0"/>
                  <a:t>dilakukan</a:t>
                </a:r>
                <a:r>
                  <a:rPr lang="en-US" sz="1200" dirty="0" smtClean="0"/>
                  <a:t> </a:t>
                </a:r>
                <a:r>
                  <a:rPr lang="en-US" sz="1200" dirty="0" err="1" smtClean="0"/>
                  <a:t>pada</a:t>
                </a:r>
                <a:r>
                  <a:rPr lang="en-US" sz="1200" dirty="0" smtClean="0"/>
                  <a:t> </a:t>
                </a:r>
                <a:r>
                  <a:rPr lang="en-US" sz="1200" dirty="0" err="1" smtClean="0"/>
                  <a:t>saat</a:t>
                </a:r>
                <a:r>
                  <a:rPr lang="en-US" sz="1200" dirty="0" smtClean="0"/>
                  <a:t> </a:t>
                </a:r>
                <a:r>
                  <a:rPr lang="en-US" sz="1200" dirty="0" err="1" smtClean="0"/>
                  <a:t>panen</a:t>
                </a:r>
                <a:r>
                  <a:rPr lang="en-US" sz="1200" dirty="0" smtClean="0"/>
                  <a:t>.</a:t>
                </a:r>
                <a:endParaRPr lang="id-ID" sz="1200" dirty="0" smtClean="0"/>
              </a:p>
            </p:txBody>
          </p:sp>
        </p:grpSp>
      </p:grpSp>
      <p:grpSp>
        <p:nvGrpSpPr>
          <p:cNvPr id="8" name="Group 58">
            <a:extLst>
              <a:ext uri="{FF2B5EF4-FFF2-40B4-BE49-F238E27FC236}">
                <a16:creationId xmlns="" xmlns:a16="http://schemas.microsoft.com/office/drawing/2014/main" id="{0BEE73F8-5CCD-4DD1-80B4-23566F0FBCA0}"/>
              </a:ext>
            </a:extLst>
          </p:cNvPr>
          <p:cNvGrpSpPr/>
          <p:nvPr/>
        </p:nvGrpSpPr>
        <p:grpSpPr>
          <a:xfrm>
            <a:off x="6351484" y="4123253"/>
            <a:ext cx="5318002" cy="1176895"/>
            <a:chOff x="6351484" y="1068086"/>
            <a:chExt cx="5318002" cy="1176895"/>
          </a:xfrm>
        </p:grpSpPr>
        <p:sp>
          <p:nvSpPr>
            <p:cNvPr id="60" name="Regular Pentagon 33">
              <a:extLst>
                <a:ext uri="{FF2B5EF4-FFF2-40B4-BE49-F238E27FC236}">
                  <a16:creationId xmlns="" xmlns:a16="http://schemas.microsoft.com/office/drawing/2014/main" id="{0B45D774-A4FA-4C25-9FAF-95844E517D40}"/>
                </a:ext>
              </a:extLst>
            </p:cNvPr>
            <p:cNvSpPr/>
            <p:nvPr/>
          </p:nvSpPr>
          <p:spPr>
            <a:xfrm>
              <a:off x="6351484" y="1104189"/>
              <a:ext cx="772126" cy="735356"/>
            </a:xfrm>
            <a:prstGeom prst="round2DiagRect">
              <a:avLst>
                <a:gd name="adj1" fmla="val 0"/>
                <a:gd name="adj2"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1" name="TextBox 60">
              <a:extLst>
                <a:ext uri="{FF2B5EF4-FFF2-40B4-BE49-F238E27FC236}">
                  <a16:creationId xmlns="" xmlns:a16="http://schemas.microsoft.com/office/drawing/2014/main" id="{837D94E2-FBEA-491D-87FE-BA3B94B0AF9A}"/>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grpSp>
          <p:nvGrpSpPr>
            <p:cNvPr id="9" name="Group 61">
              <a:extLst>
                <a:ext uri="{FF2B5EF4-FFF2-40B4-BE49-F238E27FC236}">
                  <a16:creationId xmlns="" xmlns:a16="http://schemas.microsoft.com/office/drawing/2014/main" id="{1CB89EE9-4725-4F0D-B710-51E0DD894F6C}"/>
                </a:ext>
              </a:extLst>
            </p:cNvPr>
            <p:cNvGrpSpPr/>
            <p:nvPr/>
          </p:nvGrpSpPr>
          <p:grpSpPr>
            <a:xfrm>
              <a:off x="7367450" y="1068086"/>
              <a:ext cx="4302036" cy="1176895"/>
              <a:chOff x="1797648" y="2369571"/>
              <a:chExt cx="3488745" cy="1176895"/>
            </a:xfrm>
          </p:grpSpPr>
          <p:sp>
            <p:nvSpPr>
              <p:cNvPr id="63" name="TextBox 62">
                <a:extLst>
                  <a:ext uri="{FF2B5EF4-FFF2-40B4-BE49-F238E27FC236}">
                    <a16:creationId xmlns="" xmlns:a16="http://schemas.microsoft.com/office/drawing/2014/main" id="{2318EB63-9122-48D8-8AB6-06C8FBC1EBF6}"/>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err="1" smtClean="0">
                    <a:solidFill>
                      <a:schemeClr val="accent4"/>
                    </a:solidFill>
                    <a:cs typeface="Arial" pitchFamily="34" charset="0"/>
                  </a:rPr>
                  <a:t>Berat</a:t>
                </a:r>
                <a:r>
                  <a:rPr lang="en-US" altLang="ko-KR" sz="1600" b="1" dirty="0" smtClean="0">
                    <a:solidFill>
                      <a:schemeClr val="accent4"/>
                    </a:solidFill>
                    <a:cs typeface="Arial" pitchFamily="34" charset="0"/>
                  </a:rPr>
                  <a:t> </a:t>
                </a:r>
                <a:r>
                  <a:rPr lang="en-US" altLang="ko-KR" sz="1600" b="1" dirty="0" err="1" smtClean="0">
                    <a:solidFill>
                      <a:schemeClr val="accent4"/>
                    </a:solidFill>
                    <a:cs typeface="Arial" pitchFamily="34" charset="0"/>
                  </a:rPr>
                  <a:t>Buah</a:t>
                </a:r>
                <a:r>
                  <a:rPr lang="en-US" altLang="ko-KR" sz="1600" b="1" dirty="0" smtClean="0">
                    <a:solidFill>
                      <a:schemeClr val="accent4"/>
                    </a:solidFill>
                    <a:cs typeface="Arial" pitchFamily="34" charset="0"/>
                  </a:rPr>
                  <a:t> per </a:t>
                </a:r>
                <a:r>
                  <a:rPr lang="en-US" altLang="ko-KR" sz="1600" b="1" dirty="0" err="1" smtClean="0">
                    <a:solidFill>
                      <a:schemeClr val="accent4"/>
                    </a:solidFill>
                    <a:cs typeface="Arial" pitchFamily="34" charset="0"/>
                  </a:rPr>
                  <a:t>Tanaman</a:t>
                </a:r>
                <a:r>
                  <a:rPr lang="en-US" altLang="ko-KR" sz="1600" b="1" dirty="0" smtClean="0">
                    <a:solidFill>
                      <a:schemeClr val="accent4"/>
                    </a:solidFill>
                    <a:cs typeface="Arial" pitchFamily="34" charset="0"/>
                  </a:rPr>
                  <a:t> (g)</a:t>
                </a:r>
                <a:r>
                  <a:rPr lang="id-ID" altLang="ko-KR" sz="1600" b="1" dirty="0" smtClean="0">
                    <a:solidFill>
                      <a:schemeClr val="accent4"/>
                    </a:solidFill>
                    <a:cs typeface="Arial" pitchFamily="34" charset="0"/>
                  </a:rPr>
                  <a:t> </a:t>
                </a:r>
                <a:endParaRPr lang="ko-KR" altLang="en-US" sz="1600" b="1" dirty="0">
                  <a:solidFill>
                    <a:schemeClr val="accent4"/>
                  </a:solidFill>
                  <a:cs typeface="Arial" pitchFamily="34" charset="0"/>
                </a:endParaRPr>
              </a:p>
            </p:txBody>
          </p:sp>
          <p:sp>
            <p:nvSpPr>
              <p:cNvPr id="64" name="TextBox 63">
                <a:extLst>
                  <a:ext uri="{FF2B5EF4-FFF2-40B4-BE49-F238E27FC236}">
                    <a16:creationId xmlns="" xmlns:a16="http://schemas.microsoft.com/office/drawing/2014/main" id="{A68A5621-ADDB-4AD3-AEC9-171674883997}"/>
                  </a:ext>
                </a:extLst>
              </p:cNvPr>
              <p:cNvSpPr txBox="1"/>
              <p:nvPr/>
            </p:nvSpPr>
            <p:spPr>
              <a:xfrm>
                <a:off x="1850407" y="2715469"/>
                <a:ext cx="3119026" cy="830997"/>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t>Parameter </a:t>
                </a:r>
                <a:r>
                  <a:rPr lang="en-US" sz="1200" dirty="0" err="1"/>
                  <a:t>berat</a:t>
                </a:r>
                <a:r>
                  <a:rPr lang="en-US" sz="1200" dirty="0"/>
                  <a:t> </a:t>
                </a:r>
                <a:r>
                  <a:rPr lang="en-US" sz="1200" dirty="0" err="1"/>
                  <a:t>buah</a:t>
                </a:r>
                <a:r>
                  <a:rPr lang="en-US" sz="1200" dirty="0"/>
                  <a:t> per </a:t>
                </a:r>
                <a:r>
                  <a:rPr lang="en-US" sz="1200" dirty="0" err="1"/>
                  <a:t>tanaman</a:t>
                </a:r>
                <a:r>
                  <a:rPr lang="en-US" sz="1200" dirty="0"/>
                  <a:t> </a:t>
                </a:r>
                <a:r>
                  <a:rPr lang="en-US" sz="1200" dirty="0" err="1"/>
                  <a:t>dilakukan</a:t>
                </a:r>
                <a:r>
                  <a:rPr lang="en-US" sz="1200" dirty="0"/>
                  <a:t> </a:t>
                </a:r>
                <a:r>
                  <a:rPr lang="en-US" sz="1200" dirty="0" err="1"/>
                  <a:t>dengan</a:t>
                </a:r>
                <a:r>
                  <a:rPr lang="en-US" sz="1200" dirty="0"/>
                  <a:t> </a:t>
                </a:r>
                <a:r>
                  <a:rPr lang="en-US" sz="1200" dirty="0" err="1"/>
                  <a:t>cara</a:t>
                </a:r>
                <a:r>
                  <a:rPr lang="en-US" sz="1200" dirty="0"/>
                  <a:t> </a:t>
                </a:r>
                <a:r>
                  <a:rPr lang="en-US" sz="1200" dirty="0" err="1"/>
                  <a:t>menimbang</a:t>
                </a:r>
                <a:r>
                  <a:rPr lang="en-US" sz="1200" dirty="0"/>
                  <a:t> </a:t>
                </a:r>
                <a:r>
                  <a:rPr lang="en-US" sz="1200" dirty="0" err="1"/>
                  <a:t>buah</a:t>
                </a:r>
                <a:r>
                  <a:rPr lang="en-US" sz="1200" dirty="0"/>
                  <a:t> yang </a:t>
                </a:r>
                <a:r>
                  <a:rPr lang="en-US" sz="1200" dirty="0" err="1"/>
                  <a:t>dipanen</a:t>
                </a:r>
                <a:r>
                  <a:rPr lang="en-US" sz="1200" dirty="0"/>
                  <a:t> </a:t>
                </a:r>
                <a:r>
                  <a:rPr lang="en-US" sz="1200" dirty="0" err="1"/>
                  <a:t>dari</a:t>
                </a:r>
                <a:r>
                  <a:rPr lang="en-US" sz="1200" dirty="0"/>
                  <a:t> </a:t>
                </a:r>
                <a:r>
                  <a:rPr lang="en-US" sz="1200" dirty="0" err="1"/>
                  <a:t>masing-masing</a:t>
                </a:r>
                <a:r>
                  <a:rPr lang="en-US" sz="1200" dirty="0"/>
                  <a:t> </a:t>
                </a:r>
                <a:r>
                  <a:rPr lang="en-US" sz="1200" dirty="0" err="1"/>
                  <a:t>tanaman</a:t>
                </a:r>
                <a:r>
                  <a:rPr lang="en-US" sz="1200" dirty="0"/>
                  <a:t> </a:t>
                </a:r>
                <a:r>
                  <a:rPr lang="en-US" sz="1200" dirty="0" err="1"/>
                  <a:t>menggunakan</a:t>
                </a:r>
                <a:r>
                  <a:rPr lang="en-US" sz="1200" dirty="0"/>
                  <a:t> </a:t>
                </a:r>
                <a:r>
                  <a:rPr lang="en-US" sz="1200" dirty="0" err="1"/>
                  <a:t>timbangan</a:t>
                </a:r>
                <a:r>
                  <a:rPr lang="en-US" sz="1200" dirty="0"/>
                  <a:t> </a:t>
                </a:r>
                <a:r>
                  <a:rPr lang="en-US" sz="1200" dirty="0" smtClean="0"/>
                  <a:t>digital.</a:t>
                </a:r>
                <a:endParaRPr lang="ko-KR" altLang="en-US" sz="1200" dirty="0">
                  <a:solidFill>
                    <a:schemeClr val="tx1">
                      <a:lumMod val="85000"/>
                      <a:lumOff val="15000"/>
                    </a:schemeClr>
                  </a:solidFill>
                  <a:cs typeface="Arial" pitchFamily="34" charset="0"/>
                </a:endParaRPr>
              </a:p>
            </p:txBody>
          </p:sp>
        </p:grpSp>
      </p:grpSp>
      <p:grpSp>
        <p:nvGrpSpPr>
          <p:cNvPr id="10" name="Group 64">
            <a:extLst>
              <a:ext uri="{FF2B5EF4-FFF2-40B4-BE49-F238E27FC236}">
                <a16:creationId xmlns="" xmlns:a16="http://schemas.microsoft.com/office/drawing/2014/main" id="{1BC93A32-3FEE-4146-A477-853EE2460B30}"/>
              </a:ext>
            </a:extLst>
          </p:cNvPr>
          <p:cNvGrpSpPr/>
          <p:nvPr/>
        </p:nvGrpSpPr>
        <p:grpSpPr>
          <a:xfrm>
            <a:off x="6351484" y="5221287"/>
            <a:ext cx="5318002" cy="803957"/>
            <a:chOff x="6351484" y="1068086"/>
            <a:chExt cx="5318002" cy="803957"/>
          </a:xfrm>
        </p:grpSpPr>
        <p:sp>
          <p:nvSpPr>
            <p:cNvPr id="66" name="Regular Pentagon 33">
              <a:extLst>
                <a:ext uri="{FF2B5EF4-FFF2-40B4-BE49-F238E27FC236}">
                  <a16:creationId xmlns="" xmlns:a16="http://schemas.microsoft.com/office/drawing/2014/main" id="{2DFCC8C8-4E27-45AF-9D4F-C2D2EDD6B7E8}"/>
                </a:ext>
              </a:extLst>
            </p:cNvPr>
            <p:cNvSpPr/>
            <p:nvPr/>
          </p:nvSpPr>
          <p:spPr>
            <a:xfrm>
              <a:off x="6351484" y="1104189"/>
              <a:ext cx="772126" cy="735356"/>
            </a:xfrm>
            <a:prstGeom prst="round2DiagRect">
              <a:avLst>
                <a:gd name="adj1" fmla="val 0"/>
                <a:gd name="adj2" fmla="val 50000"/>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7" name="TextBox 66">
              <a:extLst>
                <a:ext uri="{FF2B5EF4-FFF2-40B4-BE49-F238E27FC236}">
                  <a16:creationId xmlns="" xmlns:a16="http://schemas.microsoft.com/office/drawing/2014/main" id="{B35A15A7-1690-4255-9474-492A0DCD151E}"/>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smtClean="0">
                  <a:solidFill>
                    <a:schemeClr val="bg1"/>
                  </a:solidFill>
                  <a:cs typeface="Arial" pitchFamily="34" charset="0"/>
                </a:rPr>
                <a:t>0</a:t>
              </a:r>
              <a:r>
                <a:rPr lang="id-ID" altLang="ko-KR" sz="3200" b="1" dirty="0" smtClean="0">
                  <a:solidFill>
                    <a:schemeClr val="bg1"/>
                  </a:solidFill>
                  <a:cs typeface="Arial" pitchFamily="34" charset="0"/>
                </a:rPr>
                <a:t>5</a:t>
              </a:r>
              <a:endParaRPr lang="ko-KR" altLang="en-US" sz="3200" b="1" dirty="0">
                <a:solidFill>
                  <a:schemeClr val="bg1"/>
                </a:solidFill>
                <a:cs typeface="Arial" pitchFamily="34" charset="0"/>
              </a:endParaRPr>
            </a:p>
          </p:txBody>
        </p:sp>
        <p:grpSp>
          <p:nvGrpSpPr>
            <p:cNvPr id="11" name="Group 67">
              <a:extLst>
                <a:ext uri="{FF2B5EF4-FFF2-40B4-BE49-F238E27FC236}">
                  <a16:creationId xmlns="" xmlns:a16="http://schemas.microsoft.com/office/drawing/2014/main" id="{471B2519-BD8E-451B-BDBD-BE6E6E49E9DD}"/>
                </a:ext>
              </a:extLst>
            </p:cNvPr>
            <p:cNvGrpSpPr/>
            <p:nvPr/>
          </p:nvGrpSpPr>
          <p:grpSpPr>
            <a:xfrm>
              <a:off x="7367450" y="1068086"/>
              <a:ext cx="4302036" cy="803957"/>
              <a:chOff x="1797648" y="2369571"/>
              <a:chExt cx="3488745" cy="803957"/>
            </a:xfrm>
          </p:grpSpPr>
          <p:sp>
            <p:nvSpPr>
              <p:cNvPr id="69" name="TextBox 68">
                <a:extLst>
                  <a:ext uri="{FF2B5EF4-FFF2-40B4-BE49-F238E27FC236}">
                    <a16:creationId xmlns="" xmlns:a16="http://schemas.microsoft.com/office/drawing/2014/main" id="{C897B67A-114B-4B4A-8348-4B01A3BF569D}"/>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err="1" smtClean="0">
                    <a:solidFill>
                      <a:schemeClr val="accent5"/>
                    </a:solidFill>
                    <a:cs typeface="Arial" pitchFamily="34" charset="0"/>
                  </a:rPr>
                  <a:t>Jumlah</a:t>
                </a:r>
                <a:r>
                  <a:rPr lang="en-US" altLang="ko-KR" sz="1600" b="1" dirty="0" smtClean="0">
                    <a:solidFill>
                      <a:schemeClr val="accent5"/>
                    </a:solidFill>
                    <a:cs typeface="Arial" pitchFamily="34" charset="0"/>
                  </a:rPr>
                  <a:t> </a:t>
                </a:r>
                <a:r>
                  <a:rPr lang="en-US" altLang="ko-KR" sz="1600" b="1" dirty="0" err="1" smtClean="0">
                    <a:solidFill>
                      <a:schemeClr val="accent5"/>
                    </a:solidFill>
                    <a:cs typeface="Arial" pitchFamily="34" charset="0"/>
                  </a:rPr>
                  <a:t>Benih</a:t>
                </a:r>
                <a:r>
                  <a:rPr lang="en-US" altLang="ko-KR" sz="1600" b="1" dirty="0" smtClean="0">
                    <a:solidFill>
                      <a:schemeClr val="accent5"/>
                    </a:solidFill>
                    <a:cs typeface="Arial" pitchFamily="34" charset="0"/>
                  </a:rPr>
                  <a:t> per </a:t>
                </a:r>
                <a:r>
                  <a:rPr lang="en-US" altLang="ko-KR" sz="1600" b="1" dirty="0" err="1" smtClean="0">
                    <a:solidFill>
                      <a:schemeClr val="accent5"/>
                    </a:solidFill>
                    <a:cs typeface="Arial" pitchFamily="34" charset="0"/>
                  </a:rPr>
                  <a:t>Buah</a:t>
                </a:r>
                <a:endParaRPr lang="ko-KR" altLang="en-US" sz="1600" b="1" dirty="0">
                  <a:solidFill>
                    <a:schemeClr val="accent5"/>
                  </a:solidFill>
                  <a:cs typeface="Arial" pitchFamily="34" charset="0"/>
                </a:endParaRPr>
              </a:p>
            </p:txBody>
          </p:sp>
          <p:sp>
            <p:nvSpPr>
              <p:cNvPr id="70" name="TextBox 69">
                <a:extLst>
                  <a:ext uri="{FF2B5EF4-FFF2-40B4-BE49-F238E27FC236}">
                    <a16:creationId xmlns="" xmlns:a16="http://schemas.microsoft.com/office/drawing/2014/main" id="{41F64FA9-2F52-4942-83BC-4451AEA8DDB4}"/>
                  </a:ext>
                </a:extLst>
              </p:cNvPr>
              <p:cNvSpPr txBox="1"/>
              <p:nvPr/>
            </p:nvSpPr>
            <p:spPr>
              <a:xfrm>
                <a:off x="1878358" y="2711863"/>
                <a:ext cx="3119026" cy="461665"/>
              </a:xfrm>
              <a:prstGeom prst="rect">
                <a:avLst/>
              </a:prstGeom>
              <a:noFill/>
            </p:spPr>
            <p:txBody>
              <a:bodyPr wrap="square" rtlCol="0">
                <a:spAutoFit/>
              </a:bodyPr>
              <a:lstStyle/>
              <a:p>
                <a:pPr marL="228600" indent="-228600">
                  <a:buFont typeface="Wingdings" panose="05000000000000000000" pitchFamily="2" charset="2"/>
                  <a:buChar char="Ø"/>
                </a:pPr>
                <a:r>
                  <a:rPr lang="en-US" sz="1200" dirty="0" err="1"/>
                  <a:t>Pengamatan</a:t>
                </a:r>
                <a:r>
                  <a:rPr lang="en-US" sz="1200" dirty="0"/>
                  <a:t> </a:t>
                </a:r>
                <a:r>
                  <a:rPr lang="en-US" sz="1200" dirty="0" err="1"/>
                  <a:t>dilakukan</a:t>
                </a:r>
                <a:r>
                  <a:rPr lang="en-US" sz="1200" dirty="0"/>
                  <a:t> </a:t>
                </a:r>
                <a:r>
                  <a:rPr lang="en-US" sz="1200" dirty="0" err="1"/>
                  <a:t>dengan</a:t>
                </a:r>
                <a:r>
                  <a:rPr lang="en-US" sz="1200" dirty="0"/>
                  <a:t> </a:t>
                </a:r>
                <a:r>
                  <a:rPr lang="en-US" sz="1200" dirty="0" err="1"/>
                  <a:t>cara</a:t>
                </a:r>
                <a:r>
                  <a:rPr lang="en-US" sz="1200" dirty="0"/>
                  <a:t> </a:t>
                </a:r>
                <a:r>
                  <a:rPr lang="en-US" sz="1200" dirty="0" err="1"/>
                  <a:t>menghitung</a:t>
                </a:r>
                <a:r>
                  <a:rPr lang="en-US" sz="1200" dirty="0"/>
                  <a:t> </a:t>
                </a:r>
                <a:r>
                  <a:rPr lang="en-US" sz="1200" dirty="0" err="1"/>
                  <a:t>biji</a:t>
                </a:r>
                <a:r>
                  <a:rPr lang="en-US" sz="1200" dirty="0"/>
                  <a:t> yang </a:t>
                </a:r>
                <a:r>
                  <a:rPr lang="en-US" sz="1200" dirty="0" err="1"/>
                  <a:t>dihasilkan</a:t>
                </a:r>
                <a:r>
                  <a:rPr lang="en-US" sz="1200" dirty="0"/>
                  <a:t> </a:t>
                </a:r>
                <a:r>
                  <a:rPr lang="en-US" sz="1200" dirty="0" err="1"/>
                  <a:t>dari</a:t>
                </a:r>
                <a:r>
                  <a:rPr lang="en-US" sz="1200" dirty="0"/>
                  <a:t> </a:t>
                </a:r>
                <a:r>
                  <a:rPr lang="en-US" sz="1200" dirty="0" err="1"/>
                  <a:t>setiap</a:t>
                </a:r>
                <a:r>
                  <a:rPr lang="en-US" sz="1200" dirty="0"/>
                  <a:t> </a:t>
                </a:r>
                <a:r>
                  <a:rPr lang="en-US" sz="1200" dirty="0" err="1" smtClean="0"/>
                  <a:t>buah</a:t>
                </a:r>
                <a:r>
                  <a:rPr lang="en-US" sz="1200" dirty="0" smtClean="0"/>
                  <a:t>.</a:t>
                </a:r>
                <a:endParaRPr lang="ko-KR" altLang="en-US" sz="1200" dirty="0">
                  <a:solidFill>
                    <a:schemeClr val="tx1">
                      <a:lumMod val="85000"/>
                      <a:lumOff val="15000"/>
                    </a:schemeClr>
                  </a:solidFill>
                  <a:cs typeface="Arial" pitchFamily="34" charset="0"/>
                </a:endParaRPr>
              </a:p>
            </p:txBody>
          </p:sp>
        </p:grpSp>
      </p:grpSp>
    </p:spTree>
    <p:extLst>
      <p:ext uri="{BB962C8B-B14F-4D97-AF65-F5344CB8AC3E}">
        <p14:creationId xmlns:p14="http://schemas.microsoft.com/office/powerpoint/2010/main" val="187481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8D6579FB-80AA-4EBF-AE14-BA4BC4C2CF12}"/>
              </a:ext>
            </a:extLst>
          </p:cNvPr>
          <p:cNvSpPr txBox="1"/>
          <p:nvPr/>
        </p:nvSpPr>
        <p:spPr>
          <a:xfrm>
            <a:off x="1146838" y="3764771"/>
            <a:ext cx="2650099" cy="1077218"/>
          </a:xfrm>
          <a:prstGeom prst="rect">
            <a:avLst/>
          </a:prstGeom>
          <a:noFill/>
        </p:spPr>
        <p:txBody>
          <a:bodyPr wrap="square" rtlCol="0" anchor="ctr">
            <a:spAutoFit/>
          </a:bodyPr>
          <a:lstStyle/>
          <a:p>
            <a:pPr algn="r"/>
            <a:r>
              <a:rPr lang="id-ID" altLang="ko-KR" sz="3200" dirty="0" smtClean="0">
                <a:cs typeface="Arial" pitchFamily="34" charset="0"/>
              </a:rPr>
              <a:t>Parameter Pengamatan</a:t>
            </a:r>
            <a:endParaRPr lang="ko-KR" altLang="en-US" sz="3200" dirty="0">
              <a:cs typeface="Arial" pitchFamily="34" charset="0"/>
            </a:endParaRPr>
          </a:p>
        </p:txBody>
      </p:sp>
      <p:grpSp>
        <p:nvGrpSpPr>
          <p:cNvPr id="2" name="Group 1">
            <a:extLst>
              <a:ext uri="{FF2B5EF4-FFF2-40B4-BE49-F238E27FC236}">
                <a16:creationId xmlns="" xmlns:a16="http://schemas.microsoft.com/office/drawing/2014/main" id="{36398E85-376C-4272-865D-2E21EF06B038}"/>
              </a:ext>
            </a:extLst>
          </p:cNvPr>
          <p:cNvGrpSpPr/>
          <p:nvPr/>
        </p:nvGrpSpPr>
        <p:grpSpPr>
          <a:xfrm>
            <a:off x="5428769" y="4349546"/>
            <a:ext cx="5318002" cy="984885"/>
            <a:chOff x="6351484" y="1068086"/>
            <a:chExt cx="5318002" cy="984885"/>
          </a:xfrm>
        </p:grpSpPr>
        <p:sp>
          <p:nvSpPr>
            <p:cNvPr id="36" name="Regular Pentagon 33">
              <a:extLst>
                <a:ext uri="{FF2B5EF4-FFF2-40B4-BE49-F238E27FC236}">
                  <a16:creationId xmlns="" xmlns:a16="http://schemas.microsoft.com/office/drawing/2014/main" id="{1DC2C077-B5C6-4A2F-844D-221A507BD157}"/>
                </a:ext>
              </a:extLst>
            </p:cNvPr>
            <p:cNvSpPr/>
            <p:nvPr/>
          </p:nvSpPr>
          <p:spPr>
            <a:xfrm>
              <a:off x="6351484" y="1104189"/>
              <a:ext cx="772126" cy="735356"/>
            </a:xfrm>
            <a:prstGeom prst="round2DiagRect">
              <a:avLst>
                <a:gd name="adj1" fmla="val 0"/>
                <a:gd name="adj2"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42" name="TextBox 41">
              <a:extLst>
                <a:ext uri="{FF2B5EF4-FFF2-40B4-BE49-F238E27FC236}">
                  <a16:creationId xmlns="" xmlns:a16="http://schemas.microsoft.com/office/drawing/2014/main" id="{2C09A4BB-21BE-4807-BBC3-A63AB2E37DF9}"/>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smtClean="0">
                  <a:solidFill>
                    <a:schemeClr val="bg1"/>
                  </a:solidFill>
                  <a:cs typeface="Arial" pitchFamily="34" charset="0"/>
                </a:rPr>
                <a:t>08</a:t>
              </a:r>
              <a:endParaRPr lang="ko-KR" altLang="en-US" sz="3200" b="1" dirty="0">
                <a:solidFill>
                  <a:schemeClr val="bg1"/>
                </a:solidFill>
                <a:cs typeface="Arial" pitchFamily="34" charset="0"/>
              </a:endParaRPr>
            </a:p>
          </p:txBody>
        </p:sp>
        <p:grpSp>
          <p:nvGrpSpPr>
            <p:cNvPr id="43" name="Group 42">
              <a:extLst>
                <a:ext uri="{FF2B5EF4-FFF2-40B4-BE49-F238E27FC236}">
                  <a16:creationId xmlns="" xmlns:a16="http://schemas.microsoft.com/office/drawing/2014/main" id="{E8C52059-7B00-4D55-9F03-65B55675A884}"/>
                </a:ext>
              </a:extLst>
            </p:cNvPr>
            <p:cNvGrpSpPr/>
            <p:nvPr/>
          </p:nvGrpSpPr>
          <p:grpSpPr>
            <a:xfrm>
              <a:off x="7126655" y="1068086"/>
              <a:ext cx="4542831" cy="984885"/>
              <a:chOff x="1602375" y="2369571"/>
              <a:chExt cx="3684018" cy="984885"/>
            </a:xfrm>
          </p:grpSpPr>
          <p:sp>
            <p:nvSpPr>
              <p:cNvPr id="44" name="TextBox 43">
                <a:extLst>
                  <a:ext uri="{FF2B5EF4-FFF2-40B4-BE49-F238E27FC236}">
                    <a16:creationId xmlns="" xmlns:a16="http://schemas.microsoft.com/office/drawing/2014/main" id="{E60EDFEA-B1DA-49EC-9AB6-DDE9A71D1F9B}"/>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err="1" smtClean="0">
                    <a:solidFill>
                      <a:schemeClr val="accent1"/>
                    </a:solidFill>
                    <a:cs typeface="Arial" pitchFamily="34" charset="0"/>
                  </a:rPr>
                  <a:t>Berat</a:t>
                </a:r>
                <a:r>
                  <a:rPr lang="en-US" altLang="ko-KR" sz="1600" b="1" dirty="0" smtClean="0">
                    <a:solidFill>
                      <a:schemeClr val="accent1"/>
                    </a:solidFill>
                    <a:cs typeface="Arial" pitchFamily="34" charset="0"/>
                  </a:rPr>
                  <a:t> </a:t>
                </a:r>
                <a:r>
                  <a:rPr lang="en-US" altLang="ko-KR" sz="1600" b="1" dirty="0" err="1" smtClean="0">
                    <a:solidFill>
                      <a:schemeClr val="accent1"/>
                    </a:solidFill>
                    <a:cs typeface="Arial" pitchFamily="34" charset="0"/>
                  </a:rPr>
                  <a:t>Benih</a:t>
                </a:r>
                <a:r>
                  <a:rPr lang="en-US" altLang="ko-KR" sz="1600" b="1" dirty="0" smtClean="0">
                    <a:solidFill>
                      <a:schemeClr val="accent1"/>
                    </a:solidFill>
                    <a:cs typeface="Arial" pitchFamily="34" charset="0"/>
                  </a:rPr>
                  <a:t> per Plot (g)</a:t>
                </a:r>
                <a:endParaRPr lang="ko-KR" altLang="en-US" sz="1600" b="1" dirty="0">
                  <a:solidFill>
                    <a:schemeClr val="accent1"/>
                  </a:solidFill>
                  <a:cs typeface="Arial" pitchFamily="34" charset="0"/>
                </a:endParaRPr>
              </a:p>
            </p:txBody>
          </p:sp>
          <p:sp>
            <p:nvSpPr>
              <p:cNvPr id="45" name="TextBox 44">
                <a:extLst>
                  <a:ext uri="{FF2B5EF4-FFF2-40B4-BE49-F238E27FC236}">
                    <a16:creationId xmlns="" xmlns:a16="http://schemas.microsoft.com/office/drawing/2014/main" id="{A70668BA-C544-461B-BB79-3E34E0456D7F}"/>
                  </a:ext>
                </a:extLst>
              </p:cNvPr>
              <p:cNvSpPr txBox="1"/>
              <p:nvPr/>
            </p:nvSpPr>
            <p:spPr>
              <a:xfrm>
                <a:off x="1602375" y="2708125"/>
                <a:ext cx="3119026" cy="646331"/>
              </a:xfrm>
              <a:prstGeom prst="rect">
                <a:avLst/>
              </a:prstGeom>
              <a:noFill/>
            </p:spPr>
            <p:txBody>
              <a:bodyPr wrap="square" rtlCol="0">
                <a:spAutoFit/>
              </a:bodyPr>
              <a:lstStyle/>
              <a:p>
                <a:pPr marL="228600" indent="-228600">
                  <a:buFont typeface="Wingdings" panose="05000000000000000000" pitchFamily="2" charset="2"/>
                  <a:buChar char="Ø"/>
                </a:pPr>
                <a:r>
                  <a:rPr lang="en-US" sz="1200" dirty="0" err="1" smtClean="0"/>
                  <a:t>Menimbang</a:t>
                </a:r>
                <a:r>
                  <a:rPr lang="en-US" sz="1200" dirty="0" smtClean="0"/>
                  <a:t> </a:t>
                </a:r>
                <a:r>
                  <a:rPr lang="en-US" sz="1200" dirty="0" err="1"/>
                  <a:t>benih</a:t>
                </a:r>
                <a:r>
                  <a:rPr lang="en-US" sz="1200" dirty="0"/>
                  <a:t> per plot </a:t>
                </a:r>
                <a:r>
                  <a:rPr lang="en-US" sz="1200" dirty="0" err="1"/>
                  <a:t>menggunakan</a:t>
                </a:r>
                <a:r>
                  <a:rPr lang="en-US" sz="1200" dirty="0"/>
                  <a:t> </a:t>
                </a:r>
                <a:r>
                  <a:rPr lang="en-US" sz="1200" dirty="0" err="1"/>
                  <a:t>timbangan</a:t>
                </a:r>
                <a:r>
                  <a:rPr lang="en-US" sz="1200" dirty="0"/>
                  <a:t> </a:t>
                </a:r>
                <a:r>
                  <a:rPr lang="en-US" sz="1200" dirty="0" err="1" smtClean="0"/>
                  <a:t>analitik</a:t>
                </a:r>
                <a:r>
                  <a:rPr lang="en-US" sz="1200" dirty="0"/>
                  <a:t> </a:t>
                </a:r>
                <a:r>
                  <a:rPr lang="en-US" sz="1200" dirty="0" err="1" smtClean="0"/>
                  <a:t>dengan</a:t>
                </a:r>
                <a:r>
                  <a:rPr lang="en-US" sz="1200" dirty="0" smtClean="0"/>
                  <a:t> </a:t>
                </a:r>
                <a:r>
                  <a:rPr lang="en-US" sz="1200" dirty="0" err="1" smtClean="0"/>
                  <a:t>benih</a:t>
                </a:r>
                <a:r>
                  <a:rPr lang="en-US" sz="1200" dirty="0" smtClean="0"/>
                  <a:t> </a:t>
                </a:r>
                <a:r>
                  <a:rPr lang="en-US" sz="1200" dirty="0" err="1" smtClean="0"/>
                  <a:t>dalam</a:t>
                </a:r>
                <a:r>
                  <a:rPr lang="en-US" sz="1200" dirty="0" smtClean="0"/>
                  <a:t> </a:t>
                </a:r>
                <a:r>
                  <a:rPr lang="en-US" sz="1200" dirty="0" err="1" smtClean="0"/>
                  <a:t>keadaan</a:t>
                </a:r>
                <a:r>
                  <a:rPr lang="en-US" sz="1200" dirty="0" smtClean="0"/>
                  <a:t> </a:t>
                </a:r>
                <a:r>
                  <a:rPr lang="en-US" sz="1200" dirty="0" err="1" smtClean="0"/>
                  <a:t>kering</a:t>
                </a:r>
                <a:r>
                  <a:rPr lang="en-US" sz="1200" dirty="0" smtClean="0"/>
                  <a:t>.</a:t>
                </a:r>
                <a:endParaRPr lang="id-ID" sz="1200" dirty="0" smtClean="0"/>
              </a:p>
            </p:txBody>
          </p:sp>
        </p:grpSp>
      </p:grpSp>
      <p:grpSp>
        <p:nvGrpSpPr>
          <p:cNvPr id="47" name="Group 46">
            <a:extLst>
              <a:ext uri="{FF2B5EF4-FFF2-40B4-BE49-F238E27FC236}">
                <a16:creationId xmlns="" xmlns:a16="http://schemas.microsoft.com/office/drawing/2014/main" id="{968EC539-1846-4486-9A11-E273253BED4C}"/>
              </a:ext>
            </a:extLst>
          </p:cNvPr>
          <p:cNvGrpSpPr/>
          <p:nvPr/>
        </p:nvGrpSpPr>
        <p:grpSpPr>
          <a:xfrm>
            <a:off x="5460571" y="5835926"/>
            <a:ext cx="5658546" cy="807568"/>
            <a:chOff x="6351484" y="1068086"/>
            <a:chExt cx="5318002" cy="807568"/>
          </a:xfrm>
        </p:grpSpPr>
        <p:sp>
          <p:nvSpPr>
            <p:cNvPr id="48" name="Regular Pentagon 33">
              <a:extLst>
                <a:ext uri="{FF2B5EF4-FFF2-40B4-BE49-F238E27FC236}">
                  <a16:creationId xmlns="" xmlns:a16="http://schemas.microsoft.com/office/drawing/2014/main" id="{FF4F053B-6C8A-4BA7-87B3-C509F4E1E196}"/>
                </a:ext>
              </a:extLst>
            </p:cNvPr>
            <p:cNvSpPr/>
            <p:nvPr/>
          </p:nvSpPr>
          <p:spPr>
            <a:xfrm>
              <a:off x="6351484" y="1104189"/>
              <a:ext cx="772126" cy="735356"/>
            </a:xfrm>
            <a:prstGeom prst="round2DiagRect">
              <a:avLst>
                <a:gd name="adj1" fmla="val 0"/>
                <a:gd name="adj2"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49" name="TextBox 48">
              <a:extLst>
                <a:ext uri="{FF2B5EF4-FFF2-40B4-BE49-F238E27FC236}">
                  <a16:creationId xmlns="" xmlns:a16="http://schemas.microsoft.com/office/drawing/2014/main" id="{D4814A1E-1951-4786-9290-0771704BD257}"/>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smtClean="0">
                  <a:solidFill>
                    <a:schemeClr val="bg1"/>
                  </a:solidFill>
                  <a:cs typeface="Arial" pitchFamily="34" charset="0"/>
                </a:rPr>
                <a:t>09</a:t>
              </a:r>
              <a:endParaRPr lang="ko-KR" altLang="en-US" sz="3200" b="1" dirty="0">
                <a:solidFill>
                  <a:schemeClr val="bg1"/>
                </a:solidFill>
                <a:cs typeface="Arial" pitchFamily="34" charset="0"/>
              </a:endParaRPr>
            </a:p>
          </p:txBody>
        </p:sp>
        <p:grpSp>
          <p:nvGrpSpPr>
            <p:cNvPr id="50" name="Group 49">
              <a:extLst>
                <a:ext uri="{FF2B5EF4-FFF2-40B4-BE49-F238E27FC236}">
                  <a16:creationId xmlns="" xmlns:a16="http://schemas.microsoft.com/office/drawing/2014/main" id="{4665DFD1-023A-4968-8144-0DF32C3A1CDF}"/>
                </a:ext>
              </a:extLst>
            </p:cNvPr>
            <p:cNvGrpSpPr/>
            <p:nvPr/>
          </p:nvGrpSpPr>
          <p:grpSpPr>
            <a:xfrm>
              <a:off x="7124701" y="1068086"/>
              <a:ext cx="4544785" cy="807568"/>
              <a:chOff x="1600790" y="2369571"/>
              <a:chExt cx="3685603" cy="807568"/>
            </a:xfrm>
          </p:grpSpPr>
          <p:sp>
            <p:nvSpPr>
              <p:cNvPr id="51" name="TextBox 50">
                <a:extLst>
                  <a:ext uri="{FF2B5EF4-FFF2-40B4-BE49-F238E27FC236}">
                    <a16:creationId xmlns="" xmlns:a16="http://schemas.microsoft.com/office/drawing/2014/main" id="{4939507B-9EBB-4447-B0BC-74F276E4DE53}"/>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err="1" smtClean="0">
                    <a:solidFill>
                      <a:schemeClr val="accent2"/>
                    </a:solidFill>
                    <a:cs typeface="Arial" pitchFamily="34" charset="0"/>
                  </a:rPr>
                  <a:t>Produksi</a:t>
                </a:r>
                <a:r>
                  <a:rPr lang="en-US" altLang="ko-KR" sz="1600" b="1" dirty="0" smtClean="0">
                    <a:solidFill>
                      <a:schemeClr val="accent2"/>
                    </a:solidFill>
                    <a:cs typeface="Arial" pitchFamily="34" charset="0"/>
                  </a:rPr>
                  <a:t> per </a:t>
                </a:r>
                <a:r>
                  <a:rPr lang="en-US" altLang="ko-KR" sz="1600" b="1" dirty="0" err="1" smtClean="0">
                    <a:solidFill>
                      <a:schemeClr val="accent2"/>
                    </a:solidFill>
                    <a:cs typeface="Arial" pitchFamily="34" charset="0"/>
                  </a:rPr>
                  <a:t>Hektare</a:t>
                </a:r>
                <a:r>
                  <a:rPr lang="en-US" altLang="ko-KR" sz="1600" b="1" dirty="0" smtClean="0">
                    <a:solidFill>
                      <a:schemeClr val="accent2"/>
                    </a:solidFill>
                    <a:cs typeface="Arial" pitchFamily="34" charset="0"/>
                  </a:rPr>
                  <a:t> (Kw/ha)</a:t>
                </a:r>
                <a:r>
                  <a:rPr lang="id-ID" altLang="ko-KR" sz="1600" b="1" dirty="0" smtClean="0">
                    <a:solidFill>
                      <a:schemeClr val="accent2"/>
                    </a:solidFill>
                    <a:cs typeface="Arial" pitchFamily="34" charset="0"/>
                  </a:rPr>
                  <a:t> </a:t>
                </a:r>
                <a:endParaRPr lang="ko-KR" altLang="en-US" sz="1600" b="1" dirty="0">
                  <a:solidFill>
                    <a:schemeClr val="accent2"/>
                  </a:solidFill>
                  <a:cs typeface="Arial" pitchFamily="34" charset="0"/>
                </a:endParaRPr>
              </a:p>
            </p:txBody>
          </p:sp>
          <p:sp>
            <p:nvSpPr>
              <p:cNvPr id="52" name="TextBox 51">
                <a:extLst>
                  <a:ext uri="{FF2B5EF4-FFF2-40B4-BE49-F238E27FC236}">
                    <a16:creationId xmlns="" xmlns:a16="http://schemas.microsoft.com/office/drawing/2014/main" id="{EB3F93C4-8E1E-496D-885C-BED71FC50163}"/>
                  </a:ext>
                </a:extLst>
              </p:cNvPr>
              <p:cNvSpPr txBox="1"/>
              <p:nvPr/>
            </p:nvSpPr>
            <p:spPr>
              <a:xfrm>
                <a:off x="1600790" y="2715474"/>
                <a:ext cx="3119026"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Font typeface="Wingdings" panose="05000000000000000000" pitchFamily="2" charset="2"/>
                  <a:buChar char="Ø"/>
                </a:pPr>
                <a:r>
                  <a:rPr lang="sv-SE" sz="1200" dirty="0"/>
                  <a:t>Produksi benih per Ha (ton) = Berat Benih (gr)/ buah x Jumlah buah/Tan. x ∑ populasi/ Ha</a:t>
                </a:r>
                <a:endParaRPr lang="ko-KR" altLang="en-US" sz="1200" dirty="0">
                  <a:solidFill>
                    <a:schemeClr val="tx1">
                      <a:lumMod val="85000"/>
                      <a:lumOff val="15000"/>
                    </a:schemeClr>
                  </a:solidFill>
                  <a:cs typeface="Arial" pitchFamily="34" charset="0"/>
                </a:endParaRPr>
              </a:p>
            </p:txBody>
          </p:sp>
        </p:grpSp>
      </p:grpSp>
      <p:grpSp>
        <p:nvGrpSpPr>
          <p:cNvPr id="53" name="Group 52">
            <a:extLst>
              <a:ext uri="{FF2B5EF4-FFF2-40B4-BE49-F238E27FC236}">
                <a16:creationId xmlns="" xmlns:a16="http://schemas.microsoft.com/office/drawing/2014/main" id="{C916B4E4-E2E5-436E-9916-C5BCB32F65DE}"/>
              </a:ext>
            </a:extLst>
          </p:cNvPr>
          <p:cNvGrpSpPr/>
          <p:nvPr/>
        </p:nvGrpSpPr>
        <p:grpSpPr>
          <a:xfrm>
            <a:off x="5314255" y="1153262"/>
            <a:ext cx="5318002" cy="771459"/>
            <a:chOff x="6351484" y="1068086"/>
            <a:chExt cx="5318002" cy="771459"/>
          </a:xfrm>
        </p:grpSpPr>
        <p:sp>
          <p:nvSpPr>
            <p:cNvPr id="54" name="Regular Pentagon 33">
              <a:extLst>
                <a:ext uri="{FF2B5EF4-FFF2-40B4-BE49-F238E27FC236}">
                  <a16:creationId xmlns="" xmlns:a16="http://schemas.microsoft.com/office/drawing/2014/main" id="{8BF791A1-F8C8-4F10-98A0-DCA148FBF9BC}"/>
                </a:ext>
              </a:extLst>
            </p:cNvPr>
            <p:cNvSpPr/>
            <p:nvPr/>
          </p:nvSpPr>
          <p:spPr>
            <a:xfrm>
              <a:off x="6351484" y="1104189"/>
              <a:ext cx="772126" cy="735356"/>
            </a:xfrm>
            <a:prstGeom prst="round2DiagRect">
              <a:avLst>
                <a:gd name="adj1" fmla="val 0"/>
                <a:gd name="adj2"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55" name="TextBox 54">
              <a:extLst>
                <a:ext uri="{FF2B5EF4-FFF2-40B4-BE49-F238E27FC236}">
                  <a16:creationId xmlns="" xmlns:a16="http://schemas.microsoft.com/office/drawing/2014/main" id="{571189E6-6D5B-4ADE-8E80-2E647FC188E5}"/>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smtClean="0">
                  <a:solidFill>
                    <a:schemeClr val="bg1"/>
                  </a:solidFill>
                  <a:cs typeface="Arial" pitchFamily="34" charset="0"/>
                </a:rPr>
                <a:t>06</a:t>
              </a:r>
              <a:endParaRPr lang="ko-KR" altLang="en-US" sz="3200" b="1" dirty="0">
                <a:solidFill>
                  <a:schemeClr val="bg1"/>
                </a:solidFill>
                <a:cs typeface="Arial" pitchFamily="34" charset="0"/>
              </a:endParaRPr>
            </a:p>
          </p:txBody>
        </p:sp>
        <p:sp>
          <p:nvSpPr>
            <p:cNvPr id="57" name="TextBox 56">
              <a:extLst>
                <a:ext uri="{FF2B5EF4-FFF2-40B4-BE49-F238E27FC236}">
                  <a16:creationId xmlns="" xmlns:a16="http://schemas.microsoft.com/office/drawing/2014/main" id="{AA562870-AAC7-4466-960F-592E1409CBCC}"/>
                </a:ext>
              </a:extLst>
            </p:cNvPr>
            <p:cNvSpPr txBox="1"/>
            <p:nvPr/>
          </p:nvSpPr>
          <p:spPr>
            <a:xfrm>
              <a:off x="7367450" y="1068086"/>
              <a:ext cx="4302036" cy="338554"/>
            </a:xfrm>
            <a:prstGeom prst="rect">
              <a:avLst/>
            </a:prstGeom>
            <a:noFill/>
          </p:spPr>
          <p:txBody>
            <a:bodyPr wrap="square" lIns="108000" rIns="108000" rtlCol="0">
              <a:spAutoFit/>
            </a:bodyPr>
            <a:lstStyle/>
            <a:p>
              <a:r>
                <a:rPr lang="en-US" altLang="ko-KR" sz="1600" b="1" dirty="0" err="1" smtClean="0">
                  <a:solidFill>
                    <a:schemeClr val="accent3"/>
                  </a:solidFill>
                  <a:cs typeface="Arial" pitchFamily="34" charset="0"/>
                </a:rPr>
                <a:t>Berat</a:t>
              </a:r>
              <a:r>
                <a:rPr lang="en-US" altLang="ko-KR" sz="1600" b="1" dirty="0" smtClean="0">
                  <a:solidFill>
                    <a:schemeClr val="accent3"/>
                  </a:solidFill>
                  <a:cs typeface="Arial" pitchFamily="34" charset="0"/>
                </a:rPr>
                <a:t> </a:t>
              </a:r>
              <a:r>
                <a:rPr lang="en-US" altLang="ko-KR" sz="1600" b="1" dirty="0" err="1" smtClean="0">
                  <a:solidFill>
                    <a:schemeClr val="accent3"/>
                  </a:solidFill>
                  <a:cs typeface="Arial" pitchFamily="34" charset="0"/>
                </a:rPr>
                <a:t>Benih</a:t>
              </a:r>
              <a:r>
                <a:rPr lang="en-US" altLang="ko-KR" sz="1600" b="1" dirty="0" smtClean="0">
                  <a:solidFill>
                    <a:schemeClr val="accent3"/>
                  </a:solidFill>
                  <a:cs typeface="Arial" pitchFamily="34" charset="0"/>
                </a:rPr>
                <a:t> Per </a:t>
              </a:r>
              <a:r>
                <a:rPr lang="en-US" altLang="ko-KR" sz="1600" b="1" dirty="0" err="1" smtClean="0">
                  <a:solidFill>
                    <a:schemeClr val="accent3"/>
                  </a:solidFill>
                  <a:cs typeface="Arial" pitchFamily="34" charset="0"/>
                </a:rPr>
                <a:t>Buah</a:t>
              </a:r>
              <a:r>
                <a:rPr lang="en-US" altLang="ko-KR" sz="1600" b="1" dirty="0" smtClean="0">
                  <a:solidFill>
                    <a:schemeClr val="accent3"/>
                  </a:solidFill>
                  <a:cs typeface="Arial" pitchFamily="34" charset="0"/>
                </a:rPr>
                <a:t> (g)</a:t>
              </a:r>
              <a:endParaRPr lang="ko-KR" altLang="en-US" sz="1600" b="1" dirty="0">
                <a:solidFill>
                  <a:schemeClr val="accent3"/>
                </a:solidFill>
                <a:cs typeface="Arial" pitchFamily="34" charset="0"/>
              </a:endParaRPr>
            </a:p>
          </p:txBody>
        </p:sp>
      </p:grpSp>
      <p:sp>
        <p:nvSpPr>
          <p:cNvPr id="614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61445"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61446" name="Rectangle 6"/>
          <p:cNvSpPr>
            <a:spLocks noChangeArrowheads="1"/>
          </p:cNvSpPr>
          <p:nvPr/>
        </p:nvSpPr>
        <p:spPr bwMode="auto">
          <a:xfrm>
            <a:off x="180975" y="8001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TextBox 39">
            <a:extLst>
              <a:ext uri="{FF2B5EF4-FFF2-40B4-BE49-F238E27FC236}">
                <a16:creationId xmlns="" xmlns:a16="http://schemas.microsoft.com/office/drawing/2014/main" id="{EB3F93C4-8E1E-496D-885C-BED71FC50163}"/>
              </a:ext>
            </a:extLst>
          </p:cNvPr>
          <p:cNvSpPr txBox="1"/>
          <p:nvPr/>
        </p:nvSpPr>
        <p:spPr>
          <a:xfrm>
            <a:off x="6200895" y="1693888"/>
            <a:ext cx="4759492"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Font typeface="Wingdings" panose="05000000000000000000" pitchFamily="2" charset="2"/>
              <a:buChar char="Ø"/>
            </a:pPr>
            <a:r>
              <a:rPr lang="en-US" altLang="ko-KR" sz="1200" dirty="0" err="1" smtClean="0"/>
              <a:t>Menimbang</a:t>
            </a:r>
            <a:r>
              <a:rPr lang="en-US" altLang="ko-KR" sz="1200" dirty="0" smtClean="0"/>
              <a:t> </a:t>
            </a:r>
            <a:r>
              <a:rPr lang="en-US" altLang="ko-KR" sz="1200" dirty="0" err="1" smtClean="0"/>
              <a:t>benih</a:t>
            </a:r>
            <a:r>
              <a:rPr lang="en-US" altLang="ko-KR" sz="1200" dirty="0" smtClean="0"/>
              <a:t> per </a:t>
            </a:r>
            <a:r>
              <a:rPr lang="en-US" altLang="ko-KR" sz="1200" dirty="0" err="1" smtClean="0"/>
              <a:t>buah</a:t>
            </a:r>
            <a:r>
              <a:rPr lang="en-US" altLang="ko-KR" sz="1200" dirty="0" smtClean="0"/>
              <a:t> </a:t>
            </a:r>
            <a:r>
              <a:rPr lang="en-US" altLang="ko-KR" sz="1200" dirty="0" err="1" smtClean="0"/>
              <a:t>menggunakan</a:t>
            </a:r>
            <a:r>
              <a:rPr lang="en-US" altLang="ko-KR" sz="1200" dirty="0" smtClean="0"/>
              <a:t> </a:t>
            </a:r>
            <a:r>
              <a:rPr lang="en-US" altLang="ko-KR" sz="1200" dirty="0" err="1" smtClean="0"/>
              <a:t>timbangan</a:t>
            </a:r>
            <a:r>
              <a:rPr lang="en-US" altLang="ko-KR" sz="1200" dirty="0" smtClean="0"/>
              <a:t> </a:t>
            </a:r>
            <a:r>
              <a:rPr lang="en-US" altLang="ko-KR" sz="1200" dirty="0" err="1" smtClean="0"/>
              <a:t>analitik</a:t>
            </a:r>
            <a:r>
              <a:rPr lang="en-US" altLang="ko-KR" sz="1200" dirty="0" smtClean="0"/>
              <a:t> </a:t>
            </a:r>
            <a:r>
              <a:rPr lang="en-US" altLang="ko-KR" sz="1200" dirty="0" err="1" smtClean="0"/>
              <a:t>dengan</a:t>
            </a:r>
            <a:r>
              <a:rPr lang="en-US" altLang="ko-KR" sz="1200" dirty="0" smtClean="0"/>
              <a:t> </a:t>
            </a:r>
            <a:r>
              <a:rPr lang="en-US" altLang="ko-KR" sz="1200" dirty="0" err="1" smtClean="0"/>
              <a:t>keadaan</a:t>
            </a:r>
            <a:r>
              <a:rPr lang="en-US" altLang="ko-KR" sz="1200" dirty="0" smtClean="0"/>
              <a:t> </a:t>
            </a:r>
            <a:r>
              <a:rPr lang="en-US" altLang="ko-KR" sz="1200" dirty="0" err="1" smtClean="0"/>
              <a:t>benih</a:t>
            </a:r>
            <a:r>
              <a:rPr lang="en-US" altLang="ko-KR" sz="1200" dirty="0" smtClean="0"/>
              <a:t> </a:t>
            </a:r>
            <a:r>
              <a:rPr lang="en-US" altLang="ko-KR" sz="1200" dirty="0" err="1" smtClean="0"/>
              <a:t>kering</a:t>
            </a:r>
            <a:r>
              <a:rPr lang="en-US" altLang="ko-KR" sz="1200" dirty="0" smtClean="0"/>
              <a:t>.</a:t>
            </a:r>
            <a:endParaRPr lang="ko-KR" altLang="en-US" sz="1200" dirty="0">
              <a:solidFill>
                <a:schemeClr val="tx1">
                  <a:lumMod val="85000"/>
                  <a:lumOff val="15000"/>
                </a:schemeClr>
              </a:solidFill>
              <a:cs typeface="Arial" pitchFamily="34" charset="0"/>
            </a:endParaRPr>
          </a:p>
        </p:txBody>
      </p:sp>
      <p:grpSp>
        <p:nvGrpSpPr>
          <p:cNvPr id="35" name="Group 34">
            <a:extLst>
              <a:ext uri="{FF2B5EF4-FFF2-40B4-BE49-F238E27FC236}">
                <a16:creationId xmlns="" xmlns:a16="http://schemas.microsoft.com/office/drawing/2014/main" id="{36398E85-376C-4272-865D-2E21EF06B038}"/>
              </a:ext>
            </a:extLst>
          </p:cNvPr>
          <p:cNvGrpSpPr/>
          <p:nvPr/>
        </p:nvGrpSpPr>
        <p:grpSpPr>
          <a:xfrm>
            <a:off x="5361814" y="2533366"/>
            <a:ext cx="5318003" cy="1003096"/>
            <a:chOff x="6351484" y="1068086"/>
            <a:chExt cx="5318003" cy="1003096"/>
          </a:xfrm>
        </p:grpSpPr>
        <p:sp>
          <p:nvSpPr>
            <p:cNvPr id="37" name="Regular Pentagon 33">
              <a:extLst>
                <a:ext uri="{FF2B5EF4-FFF2-40B4-BE49-F238E27FC236}">
                  <a16:creationId xmlns="" xmlns:a16="http://schemas.microsoft.com/office/drawing/2014/main" id="{1DC2C077-B5C6-4A2F-844D-221A507BD157}"/>
                </a:ext>
              </a:extLst>
            </p:cNvPr>
            <p:cNvSpPr/>
            <p:nvPr/>
          </p:nvSpPr>
          <p:spPr>
            <a:xfrm>
              <a:off x="6351484" y="1104189"/>
              <a:ext cx="772126" cy="735356"/>
            </a:xfrm>
            <a:prstGeom prst="round2DiagRect">
              <a:avLst>
                <a:gd name="adj1" fmla="val 0"/>
                <a:gd name="adj2"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38" name="TextBox 37">
              <a:extLst>
                <a:ext uri="{FF2B5EF4-FFF2-40B4-BE49-F238E27FC236}">
                  <a16:creationId xmlns="" xmlns:a16="http://schemas.microsoft.com/office/drawing/2014/main" id="{2C09A4BB-21BE-4807-BBC3-A63AB2E37DF9}"/>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smtClean="0">
                  <a:solidFill>
                    <a:schemeClr val="bg1"/>
                  </a:solidFill>
                  <a:cs typeface="Arial" pitchFamily="34" charset="0"/>
                </a:rPr>
                <a:t>0</a:t>
              </a:r>
              <a:r>
                <a:rPr lang="en-US" altLang="ko-KR" sz="3200" b="1" dirty="0">
                  <a:solidFill>
                    <a:schemeClr val="bg1"/>
                  </a:solidFill>
                  <a:cs typeface="Arial" pitchFamily="34" charset="0"/>
                </a:rPr>
                <a:t>7</a:t>
              </a:r>
              <a:endParaRPr lang="ko-KR" altLang="en-US" sz="3200" b="1" dirty="0">
                <a:solidFill>
                  <a:schemeClr val="bg1"/>
                </a:solidFill>
                <a:cs typeface="Arial" pitchFamily="34" charset="0"/>
              </a:endParaRPr>
            </a:p>
          </p:txBody>
        </p:sp>
        <p:grpSp>
          <p:nvGrpSpPr>
            <p:cNvPr id="39" name="Group 38">
              <a:extLst>
                <a:ext uri="{FF2B5EF4-FFF2-40B4-BE49-F238E27FC236}">
                  <a16:creationId xmlns="" xmlns:a16="http://schemas.microsoft.com/office/drawing/2014/main" id="{E8C52059-7B00-4D55-9F03-65B55675A884}"/>
                </a:ext>
              </a:extLst>
            </p:cNvPr>
            <p:cNvGrpSpPr/>
            <p:nvPr/>
          </p:nvGrpSpPr>
          <p:grpSpPr>
            <a:xfrm>
              <a:off x="7123610" y="1068086"/>
              <a:ext cx="4545877" cy="1003096"/>
              <a:chOff x="1599905" y="2369571"/>
              <a:chExt cx="3686488" cy="1003096"/>
            </a:xfrm>
          </p:grpSpPr>
          <p:sp>
            <p:nvSpPr>
              <p:cNvPr id="41" name="TextBox 40">
                <a:extLst>
                  <a:ext uri="{FF2B5EF4-FFF2-40B4-BE49-F238E27FC236}">
                    <a16:creationId xmlns="" xmlns:a16="http://schemas.microsoft.com/office/drawing/2014/main" id="{E60EDFEA-B1DA-49EC-9AB6-DDE9A71D1F9B}"/>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err="1" smtClean="0">
                    <a:solidFill>
                      <a:schemeClr val="accent1"/>
                    </a:solidFill>
                    <a:cs typeface="Arial" pitchFamily="34" charset="0"/>
                  </a:rPr>
                  <a:t>Berat</a:t>
                </a:r>
                <a:r>
                  <a:rPr lang="en-US" altLang="ko-KR" sz="1600" b="1" dirty="0" smtClean="0">
                    <a:solidFill>
                      <a:schemeClr val="accent1"/>
                    </a:solidFill>
                    <a:cs typeface="Arial" pitchFamily="34" charset="0"/>
                  </a:rPr>
                  <a:t> </a:t>
                </a:r>
                <a:r>
                  <a:rPr lang="en-US" altLang="ko-KR" sz="1600" b="1" dirty="0" err="1" smtClean="0">
                    <a:solidFill>
                      <a:schemeClr val="accent1"/>
                    </a:solidFill>
                    <a:cs typeface="Arial" pitchFamily="34" charset="0"/>
                  </a:rPr>
                  <a:t>Benih</a:t>
                </a:r>
                <a:r>
                  <a:rPr lang="en-US" altLang="ko-KR" sz="1600" b="1" dirty="0" smtClean="0">
                    <a:solidFill>
                      <a:schemeClr val="accent1"/>
                    </a:solidFill>
                    <a:cs typeface="Arial" pitchFamily="34" charset="0"/>
                  </a:rPr>
                  <a:t> per </a:t>
                </a:r>
                <a:r>
                  <a:rPr lang="en-US" altLang="ko-KR" sz="1600" b="1" dirty="0" err="1" smtClean="0">
                    <a:solidFill>
                      <a:schemeClr val="accent1"/>
                    </a:solidFill>
                    <a:cs typeface="Arial" pitchFamily="34" charset="0"/>
                  </a:rPr>
                  <a:t>Tanaman</a:t>
                </a:r>
                <a:r>
                  <a:rPr lang="en-US" altLang="ko-KR" sz="1600" b="1" dirty="0" smtClean="0">
                    <a:solidFill>
                      <a:schemeClr val="accent1"/>
                    </a:solidFill>
                    <a:cs typeface="Arial" pitchFamily="34" charset="0"/>
                  </a:rPr>
                  <a:t> (g)</a:t>
                </a:r>
                <a:endParaRPr lang="ko-KR" altLang="en-US" sz="1600" b="1" dirty="0">
                  <a:solidFill>
                    <a:schemeClr val="accent1"/>
                  </a:solidFill>
                  <a:cs typeface="Arial" pitchFamily="34" charset="0"/>
                </a:endParaRPr>
              </a:p>
            </p:txBody>
          </p:sp>
          <p:sp>
            <p:nvSpPr>
              <p:cNvPr id="56" name="TextBox 55">
                <a:extLst>
                  <a:ext uri="{FF2B5EF4-FFF2-40B4-BE49-F238E27FC236}">
                    <a16:creationId xmlns="" xmlns:a16="http://schemas.microsoft.com/office/drawing/2014/main" id="{A70668BA-C544-461B-BB79-3E34E0456D7F}"/>
                  </a:ext>
                </a:extLst>
              </p:cNvPr>
              <p:cNvSpPr txBox="1"/>
              <p:nvPr/>
            </p:nvSpPr>
            <p:spPr>
              <a:xfrm>
                <a:off x="1599905" y="2726336"/>
                <a:ext cx="3119026" cy="646331"/>
              </a:xfrm>
              <a:prstGeom prst="rect">
                <a:avLst/>
              </a:prstGeom>
              <a:noFill/>
            </p:spPr>
            <p:txBody>
              <a:bodyPr wrap="square" rtlCol="0">
                <a:spAutoFit/>
              </a:bodyPr>
              <a:lstStyle/>
              <a:p>
                <a:pPr marL="228600" indent="-228600">
                  <a:buFont typeface="Wingdings" panose="05000000000000000000" pitchFamily="2" charset="2"/>
                  <a:buChar char="Ø"/>
                </a:pPr>
                <a:r>
                  <a:rPr lang="en-US" sz="1200" dirty="0" err="1" smtClean="0"/>
                  <a:t>Menimbang</a:t>
                </a:r>
                <a:r>
                  <a:rPr lang="en-US" sz="1200" dirty="0" smtClean="0"/>
                  <a:t> </a:t>
                </a:r>
                <a:r>
                  <a:rPr lang="en-US" sz="1200" dirty="0" err="1" smtClean="0"/>
                  <a:t>benih</a:t>
                </a:r>
                <a:r>
                  <a:rPr lang="en-US" sz="1200" dirty="0" smtClean="0"/>
                  <a:t> per </a:t>
                </a:r>
                <a:r>
                  <a:rPr lang="en-US" sz="1200" dirty="0" err="1" smtClean="0"/>
                  <a:t>tanaman</a:t>
                </a:r>
                <a:r>
                  <a:rPr lang="en-US" sz="1200" dirty="0" smtClean="0"/>
                  <a:t> </a:t>
                </a:r>
                <a:r>
                  <a:rPr lang="en-US" sz="1200" dirty="0" err="1"/>
                  <a:t>menggunakan</a:t>
                </a:r>
                <a:r>
                  <a:rPr lang="en-US" sz="1200" dirty="0"/>
                  <a:t> </a:t>
                </a:r>
                <a:r>
                  <a:rPr lang="en-US" sz="1200" dirty="0" err="1"/>
                  <a:t>timbangan</a:t>
                </a:r>
                <a:r>
                  <a:rPr lang="en-US" sz="1200" dirty="0"/>
                  <a:t> </a:t>
                </a:r>
                <a:r>
                  <a:rPr lang="en-US" sz="1200" dirty="0" err="1" smtClean="0"/>
                  <a:t>analitik</a:t>
                </a:r>
                <a:r>
                  <a:rPr lang="en-US" sz="1200" dirty="0"/>
                  <a:t> </a:t>
                </a:r>
                <a:r>
                  <a:rPr lang="en-US" sz="1200" dirty="0" err="1" smtClean="0"/>
                  <a:t>dengan</a:t>
                </a:r>
                <a:r>
                  <a:rPr lang="en-US" sz="1200" dirty="0" smtClean="0"/>
                  <a:t> </a:t>
                </a:r>
                <a:r>
                  <a:rPr lang="en-US" sz="1200" dirty="0" err="1" smtClean="0"/>
                  <a:t>benih</a:t>
                </a:r>
                <a:r>
                  <a:rPr lang="en-US" sz="1200" dirty="0" smtClean="0"/>
                  <a:t> </a:t>
                </a:r>
                <a:r>
                  <a:rPr lang="en-US" sz="1200" dirty="0" err="1" smtClean="0"/>
                  <a:t>dalam</a:t>
                </a:r>
                <a:r>
                  <a:rPr lang="en-US" sz="1200" dirty="0" smtClean="0"/>
                  <a:t> </a:t>
                </a:r>
                <a:r>
                  <a:rPr lang="en-US" sz="1200" dirty="0" err="1" smtClean="0"/>
                  <a:t>keadaan</a:t>
                </a:r>
                <a:r>
                  <a:rPr lang="en-US" sz="1200" dirty="0" smtClean="0"/>
                  <a:t> </a:t>
                </a:r>
                <a:r>
                  <a:rPr lang="en-US" sz="1200" dirty="0" err="1" smtClean="0"/>
                  <a:t>kering</a:t>
                </a:r>
                <a:r>
                  <a:rPr lang="en-US" sz="1200" dirty="0" smtClean="0"/>
                  <a:t>.</a:t>
                </a:r>
                <a:endParaRPr lang="id-ID" sz="1200" dirty="0" smtClean="0"/>
              </a:p>
            </p:txBody>
          </p:sp>
        </p:grpSp>
      </p:grpSp>
    </p:spTree>
    <p:extLst>
      <p:ext uri="{BB962C8B-B14F-4D97-AF65-F5344CB8AC3E}">
        <p14:creationId xmlns:p14="http://schemas.microsoft.com/office/powerpoint/2010/main" val="1874815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8D6579FB-80AA-4EBF-AE14-BA4BC4C2CF12}"/>
              </a:ext>
            </a:extLst>
          </p:cNvPr>
          <p:cNvSpPr txBox="1"/>
          <p:nvPr/>
        </p:nvSpPr>
        <p:spPr>
          <a:xfrm>
            <a:off x="1146838" y="3764771"/>
            <a:ext cx="2650099" cy="1077218"/>
          </a:xfrm>
          <a:prstGeom prst="rect">
            <a:avLst/>
          </a:prstGeom>
          <a:noFill/>
        </p:spPr>
        <p:txBody>
          <a:bodyPr wrap="square" rtlCol="0" anchor="ctr">
            <a:spAutoFit/>
          </a:bodyPr>
          <a:lstStyle/>
          <a:p>
            <a:pPr algn="r"/>
            <a:r>
              <a:rPr lang="id-ID" altLang="ko-KR" sz="3200" dirty="0" smtClean="0">
                <a:cs typeface="Arial" pitchFamily="34" charset="0"/>
              </a:rPr>
              <a:t>Parameter Pengamatan</a:t>
            </a:r>
            <a:endParaRPr lang="ko-KR" altLang="en-US" sz="3200" dirty="0">
              <a:cs typeface="Arial" pitchFamily="34" charset="0"/>
            </a:endParaRPr>
          </a:p>
        </p:txBody>
      </p:sp>
      <p:grpSp>
        <p:nvGrpSpPr>
          <p:cNvPr id="53" name="Group 52">
            <a:extLst>
              <a:ext uri="{FF2B5EF4-FFF2-40B4-BE49-F238E27FC236}">
                <a16:creationId xmlns="" xmlns:a16="http://schemas.microsoft.com/office/drawing/2014/main" id="{C916B4E4-E2E5-436E-9916-C5BCB32F65DE}"/>
              </a:ext>
            </a:extLst>
          </p:cNvPr>
          <p:cNvGrpSpPr/>
          <p:nvPr/>
        </p:nvGrpSpPr>
        <p:grpSpPr>
          <a:xfrm>
            <a:off x="5300606" y="457200"/>
            <a:ext cx="6264071" cy="1262418"/>
            <a:chOff x="6351484" y="1068086"/>
            <a:chExt cx="5318002" cy="771459"/>
          </a:xfrm>
        </p:grpSpPr>
        <p:sp>
          <p:nvSpPr>
            <p:cNvPr id="54" name="Regular Pentagon 33">
              <a:extLst>
                <a:ext uri="{FF2B5EF4-FFF2-40B4-BE49-F238E27FC236}">
                  <a16:creationId xmlns="" xmlns:a16="http://schemas.microsoft.com/office/drawing/2014/main" id="{8BF791A1-F8C8-4F10-98A0-DCA148FBF9BC}"/>
                </a:ext>
              </a:extLst>
            </p:cNvPr>
            <p:cNvSpPr/>
            <p:nvPr/>
          </p:nvSpPr>
          <p:spPr>
            <a:xfrm>
              <a:off x="6351484" y="1104189"/>
              <a:ext cx="772126" cy="735356"/>
            </a:xfrm>
            <a:prstGeom prst="round2DiagRect">
              <a:avLst>
                <a:gd name="adj1" fmla="val 0"/>
                <a:gd name="adj2"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55" name="TextBox 54">
              <a:extLst>
                <a:ext uri="{FF2B5EF4-FFF2-40B4-BE49-F238E27FC236}">
                  <a16:creationId xmlns="" xmlns:a16="http://schemas.microsoft.com/office/drawing/2014/main" id="{571189E6-6D5B-4ADE-8E80-2E647FC188E5}"/>
                </a:ext>
              </a:extLst>
            </p:cNvPr>
            <p:cNvSpPr txBox="1"/>
            <p:nvPr/>
          </p:nvSpPr>
          <p:spPr>
            <a:xfrm>
              <a:off x="6399043" y="1179480"/>
              <a:ext cx="677008" cy="357354"/>
            </a:xfrm>
            <a:prstGeom prst="rect">
              <a:avLst/>
            </a:prstGeom>
            <a:noFill/>
          </p:spPr>
          <p:txBody>
            <a:bodyPr wrap="square" lIns="108000" rIns="108000" rtlCol="0">
              <a:spAutoFit/>
            </a:bodyPr>
            <a:lstStyle/>
            <a:p>
              <a:pPr algn="ctr"/>
              <a:r>
                <a:rPr lang="en-US" altLang="ko-KR" sz="3200" b="1" dirty="0" smtClean="0">
                  <a:solidFill>
                    <a:schemeClr val="bg1"/>
                  </a:solidFill>
                  <a:cs typeface="Arial" pitchFamily="34" charset="0"/>
                </a:rPr>
                <a:t>1</a:t>
              </a:r>
              <a:r>
                <a:rPr lang="en-US" altLang="ko-KR" sz="3200" b="1" dirty="0">
                  <a:solidFill>
                    <a:schemeClr val="bg1"/>
                  </a:solidFill>
                  <a:cs typeface="Arial" pitchFamily="34" charset="0"/>
                </a:rPr>
                <a:t>0</a:t>
              </a:r>
              <a:endParaRPr lang="ko-KR" altLang="en-US" sz="3200" b="1" dirty="0">
                <a:solidFill>
                  <a:schemeClr val="bg1"/>
                </a:solidFill>
                <a:cs typeface="Arial" pitchFamily="34" charset="0"/>
              </a:endParaRPr>
            </a:p>
          </p:txBody>
        </p:sp>
        <p:sp>
          <p:nvSpPr>
            <p:cNvPr id="57" name="TextBox 56">
              <a:extLst>
                <a:ext uri="{FF2B5EF4-FFF2-40B4-BE49-F238E27FC236}">
                  <a16:creationId xmlns="" xmlns:a16="http://schemas.microsoft.com/office/drawing/2014/main" id="{AA562870-AAC7-4466-960F-592E1409CBCC}"/>
                </a:ext>
              </a:extLst>
            </p:cNvPr>
            <p:cNvSpPr txBox="1"/>
            <p:nvPr/>
          </p:nvSpPr>
          <p:spPr>
            <a:xfrm>
              <a:off x="7367450" y="1068086"/>
              <a:ext cx="4302036" cy="338554"/>
            </a:xfrm>
            <a:prstGeom prst="rect">
              <a:avLst/>
            </a:prstGeom>
            <a:noFill/>
          </p:spPr>
          <p:txBody>
            <a:bodyPr wrap="square" lIns="108000" rIns="108000" rtlCol="0">
              <a:spAutoFit/>
            </a:bodyPr>
            <a:lstStyle/>
            <a:p>
              <a:r>
                <a:rPr lang="en-US" altLang="ko-KR" sz="1600" b="1" dirty="0" err="1" smtClean="0">
                  <a:solidFill>
                    <a:schemeClr val="accent3"/>
                  </a:solidFill>
                  <a:cs typeface="Arial" pitchFamily="34" charset="0"/>
                </a:rPr>
                <a:t>Berat</a:t>
              </a:r>
              <a:r>
                <a:rPr lang="en-US" altLang="ko-KR" sz="1600" b="1" dirty="0" smtClean="0">
                  <a:solidFill>
                    <a:schemeClr val="accent3"/>
                  </a:solidFill>
                  <a:cs typeface="Arial" pitchFamily="34" charset="0"/>
                </a:rPr>
                <a:t> 1000 </a:t>
              </a:r>
              <a:r>
                <a:rPr lang="en-US" altLang="ko-KR" sz="1600" b="1" dirty="0" err="1" smtClean="0">
                  <a:solidFill>
                    <a:schemeClr val="accent3"/>
                  </a:solidFill>
                  <a:cs typeface="Arial" pitchFamily="34" charset="0"/>
                </a:rPr>
                <a:t>Butir</a:t>
              </a:r>
              <a:r>
                <a:rPr lang="en-US" altLang="ko-KR" sz="1600" b="1" dirty="0" smtClean="0">
                  <a:solidFill>
                    <a:schemeClr val="accent3"/>
                  </a:solidFill>
                  <a:cs typeface="Arial" pitchFamily="34" charset="0"/>
                </a:rPr>
                <a:t> </a:t>
              </a:r>
              <a:r>
                <a:rPr lang="en-US" altLang="ko-KR" sz="1600" b="1" dirty="0" err="1" smtClean="0">
                  <a:solidFill>
                    <a:schemeClr val="accent3"/>
                  </a:solidFill>
                  <a:cs typeface="Arial" pitchFamily="34" charset="0"/>
                </a:rPr>
                <a:t>Benih</a:t>
              </a:r>
              <a:r>
                <a:rPr lang="en-US" altLang="ko-KR" sz="1600" b="1" dirty="0" smtClean="0">
                  <a:solidFill>
                    <a:schemeClr val="accent3"/>
                  </a:solidFill>
                  <a:cs typeface="Arial" pitchFamily="34" charset="0"/>
                </a:rPr>
                <a:t> (g)</a:t>
              </a:r>
              <a:endParaRPr lang="ko-KR" altLang="en-US" sz="1600" b="1" dirty="0">
                <a:solidFill>
                  <a:schemeClr val="accent3"/>
                </a:solidFill>
                <a:cs typeface="Arial" pitchFamily="34" charset="0"/>
              </a:endParaRPr>
            </a:p>
          </p:txBody>
        </p:sp>
      </p:grpSp>
      <p:grpSp>
        <p:nvGrpSpPr>
          <p:cNvPr id="59" name="Group 58">
            <a:extLst>
              <a:ext uri="{FF2B5EF4-FFF2-40B4-BE49-F238E27FC236}">
                <a16:creationId xmlns="" xmlns:a16="http://schemas.microsoft.com/office/drawing/2014/main" id="{0BEE73F8-5CCD-4DD1-80B4-23566F0FBCA0}"/>
              </a:ext>
            </a:extLst>
          </p:cNvPr>
          <p:cNvGrpSpPr/>
          <p:nvPr/>
        </p:nvGrpSpPr>
        <p:grpSpPr>
          <a:xfrm>
            <a:off x="5300605" y="2839054"/>
            <a:ext cx="6264071" cy="1268922"/>
            <a:chOff x="6351484" y="1068086"/>
            <a:chExt cx="5318002" cy="771459"/>
          </a:xfrm>
        </p:grpSpPr>
        <p:sp>
          <p:nvSpPr>
            <p:cNvPr id="60" name="Regular Pentagon 33">
              <a:extLst>
                <a:ext uri="{FF2B5EF4-FFF2-40B4-BE49-F238E27FC236}">
                  <a16:creationId xmlns="" xmlns:a16="http://schemas.microsoft.com/office/drawing/2014/main" id="{0B45D774-A4FA-4C25-9FAF-95844E517D40}"/>
                </a:ext>
              </a:extLst>
            </p:cNvPr>
            <p:cNvSpPr/>
            <p:nvPr/>
          </p:nvSpPr>
          <p:spPr>
            <a:xfrm>
              <a:off x="6351484" y="1104189"/>
              <a:ext cx="772126" cy="735356"/>
            </a:xfrm>
            <a:prstGeom prst="round2DiagRect">
              <a:avLst>
                <a:gd name="adj1" fmla="val 0"/>
                <a:gd name="adj2"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1" name="TextBox 60">
              <a:extLst>
                <a:ext uri="{FF2B5EF4-FFF2-40B4-BE49-F238E27FC236}">
                  <a16:creationId xmlns="" xmlns:a16="http://schemas.microsoft.com/office/drawing/2014/main" id="{837D94E2-FBEA-491D-87FE-BA3B94B0AF9A}"/>
                </a:ext>
              </a:extLst>
            </p:cNvPr>
            <p:cNvSpPr txBox="1"/>
            <p:nvPr/>
          </p:nvSpPr>
          <p:spPr>
            <a:xfrm>
              <a:off x="6399043" y="1179480"/>
              <a:ext cx="677008" cy="355522"/>
            </a:xfrm>
            <a:prstGeom prst="rect">
              <a:avLst/>
            </a:prstGeom>
            <a:noFill/>
          </p:spPr>
          <p:txBody>
            <a:bodyPr wrap="square" lIns="108000" rIns="108000" rtlCol="0">
              <a:spAutoFit/>
            </a:bodyPr>
            <a:lstStyle/>
            <a:p>
              <a:pPr algn="ctr"/>
              <a:r>
                <a:rPr lang="en-US" altLang="ko-KR" sz="3200" b="1" dirty="0" smtClean="0">
                  <a:solidFill>
                    <a:schemeClr val="bg1"/>
                  </a:solidFill>
                  <a:cs typeface="Arial" pitchFamily="34" charset="0"/>
                </a:rPr>
                <a:t>11</a:t>
              </a:r>
              <a:endParaRPr lang="ko-KR" altLang="en-US" sz="3200" b="1" dirty="0">
                <a:solidFill>
                  <a:schemeClr val="bg1"/>
                </a:solidFill>
                <a:cs typeface="Arial" pitchFamily="34" charset="0"/>
              </a:endParaRPr>
            </a:p>
          </p:txBody>
        </p:sp>
        <p:grpSp>
          <p:nvGrpSpPr>
            <p:cNvPr id="62" name="Group 61">
              <a:extLst>
                <a:ext uri="{FF2B5EF4-FFF2-40B4-BE49-F238E27FC236}">
                  <a16:creationId xmlns="" xmlns:a16="http://schemas.microsoft.com/office/drawing/2014/main" id="{1CB89EE9-4725-4F0D-B710-51E0DD894F6C}"/>
                </a:ext>
              </a:extLst>
            </p:cNvPr>
            <p:cNvGrpSpPr/>
            <p:nvPr/>
          </p:nvGrpSpPr>
          <p:grpSpPr>
            <a:xfrm>
              <a:off x="7367450" y="1068086"/>
              <a:ext cx="4302036" cy="622897"/>
              <a:chOff x="1797648" y="2369571"/>
              <a:chExt cx="3488745" cy="622897"/>
            </a:xfrm>
          </p:grpSpPr>
          <p:sp>
            <p:nvSpPr>
              <p:cNvPr id="63" name="TextBox 62">
                <a:extLst>
                  <a:ext uri="{FF2B5EF4-FFF2-40B4-BE49-F238E27FC236}">
                    <a16:creationId xmlns="" xmlns:a16="http://schemas.microsoft.com/office/drawing/2014/main" id="{2318EB63-9122-48D8-8AB6-06C8FBC1EBF6}"/>
                  </a:ext>
                </a:extLst>
              </p:cNvPr>
              <p:cNvSpPr txBox="1"/>
              <p:nvPr/>
            </p:nvSpPr>
            <p:spPr>
              <a:xfrm>
                <a:off x="1797648" y="2369571"/>
                <a:ext cx="3488745" cy="338554"/>
              </a:xfrm>
              <a:prstGeom prst="rect">
                <a:avLst/>
              </a:prstGeom>
              <a:noFill/>
            </p:spPr>
            <p:txBody>
              <a:bodyPr wrap="square" lIns="108000" rIns="108000" rtlCol="0">
                <a:spAutoFit/>
              </a:bodyPr>
              <a:lstStyle/>
              <a:p>
                <a:r>
                  <a:rPr lang="en-US" altLang="ko-KR" sz="1600" b="1" dirty="0" err="1" smtClean="0">
                    <a:solidFill>
                      <a:schemeClr val="accent4"/>
                    </a:solidFill>
                    <a:cs typeface="Arial" pitchFamily="34" charset="0"/>
                  </a:rPr>
                  <a:t>Uji</a:t>
                </a:r>
                <a:r>
                  <a:rPr lang="en-US" altLang="ko-KR" sz="1600" b="1" dirty="0" smtClean="0">
                    <a:solidFill>
                      <a:schemeClr val="accent4"/>
                    </a:solidFill>
                    <a:cs typeface="Arial" pitchFamily="34" charset="0"/>
                  </a:rPr>
                  <a:t> </a:t>
                </a:r>
                <a:r>
                  <a:rPr lang="en-US" altLang="ko-KR" sz="1600" b="1" dirty="0" err="1" smtClean="0">
                    <a:solidFill>
                      <a:schemeClr val="accent4"/>
                    </a:solidFill>
                    <a:cs typeface="Arial" pitchFamily="34" charset="0"/>
                  </a:rPr>
                  <a:t>Daya</a:t>
                </a:r>
                <a:r>
                  <a:rPr lang="en-US" altLang="ko-KR" sz="1600" b="1" dirty="0" smtClean="0">
                    <a:solidFill>
                      <a:schemeClr val="accent4"/>
                    </a:solidFill>
                    <a:cs typeface="Arial" pitchFamily="34" charset="0"/>
                  </a:rPr>
                  <a:t> </a:t>
                </a:r>
                <a:r>
                  <a:rPr lang="en-US" altLang="ko-KR" sz="1600" b="1" dirty="0" err="1" smtClean="0">
                    <a:solidFill>
                      <a:schemeClr val="accent4"/>
                    </a:solidFill>
                    <a:cs typeface="Arial" pitchFamily="34" charset="0"/>
                  </a:rPr>
                  <a:t>Berkecambah</a:t>
                </a:r>
                <a:r>
                  <a:rPr lang="en-US" altLang="ko-KR" sz="1600" b="1" dirty="0" smtClean="0">
                    <a:solidFill>
                      <a:schemeClr val="accent4"/>
                    </a:solidFill>
                    <a:cs typeface="Arial" pitchFamily="34" charset="0"/>
                  </a:rPr>
                  <a:t> (%)</a:t>
                </a:r>
                <a:r>
                  <a:rPr lang="id-ID" altLang="ko-KR" sz="1600" b="1" dirty="0" smtClean="0">
                    <a:solidFill>
                      <a:schemeClr val="accent4"/>
                    </a:solidFill>
                    <a:cs typeface="Arial" pitchFamily="34" charset="0"/>
                  </a:rPr>
                  <a:t> </a:t>
                </a:r>
                <a:endParaRPr lang="ko-KR" altLang="en-US" sz="1600" b="1" dirty="0">
                  <a:solidFill>
                    <a:schemeClr val="accent4"/>
                  </a:solidFill>
                  <a:cs typeface="Arial" pitchFamily="34" charset="0"/>
                </a:endParaRPr>
              </a:p>
            </p:txBody>
          </p:sp>
          <p:sp>
            <p:nvSpPr>
              <p:cNvPr id="64" name="TextBox 63">
                <a:extLst>
                  <a:ext uri="{FF2B5EF4-FFF2-40B4-BE49-F238E27FC236}">
                    <a16:creationId xmlns="" xmlns:a16="http://schemas.microsoft.com/office/drawing/2014/main" id="{A68A5621-ADDB-4AD3-AEC9-171674883997}"/>
                  </a:ext>
                </a:extLst>
              </p:cNvPr>
              <p:cNvSpPr txBox="1"/>
              <p:nvPr/>
            </p:nvSpPr>
            <p:spPr>
              <a:xfrm>
                <a:off x="2167367" y="2715469"/>
                <a:ext cx="3119026" cy="276999"/>
              </a:xfrm>
              <a:prstGeom prst="rect">
                <a:avLst/>
              </a:prstGeom>
              <a:noFill/>
            </p:spPr>
            <p:txBody>
              <a:bodyPr wrap="square" rtlCol="0">
                <a:spAutoFit/>
              </a:bodyPr>
              <a:lstStyle/>
              <a:p>
                <a:pPr marL="228600" indent="-228600"/>
                <a:endParaRPr lang="ko-KR" altLang="en-US" sz="1200" dirty="0">
                  <a:solidFill>
                    <a:schemeClr val="tx1">
                      <a:lumMod val="85000"/>
                      <a:lumOff val="15000"/>
                    </a:schemeClr>
                  </a:solidFill>
                  <a:cs typeface="Arial" pitchFamily="34" charset="0"/>
                </a:endParaRPr>
              </a:p>
            </p:txBody>
          </p:sp>
        </p:grpSp>
      </p:grpSp>
      <p:grpSp>
        <p:nvGrpSpPr>
          <p:cNvPr id="65" name="Group 64">
            <a:extLst>
              <a:ext uri="{FF2B5EF4-FFF2-40B4-BE49-F238E27FC236}">
                <a16:creationId xmlns="" xmlns:a16="http://schemas.microsoft.com/office/drawing/2014/main" id="{1BC93A32-3FEE-4146-A477-853EE2460B30}"/>
              </a:ext>
            </a:extLst>
          </p:cNvPr>
          <p:cNvGrpSpPr/>
          <p:nvPr/>
        </p:nvGrpSpPr>
        <p:grpSpPr>
          <a:xfrm>
            <a:off x="5300604" y="4841989"/>
            <a:ext cx="6163515" cy="1345101"/>
            <a:chOff x="6351484" y="1068086"/>
            <a:chExt cx="5318002" cy="771459"/>
          </a:xfrm>
        </p:grpSpPr>
        <p:sp>
          <p:nvSpPr>
            <p:cNvPr id="66" name="Regular Pentagon 33">
              <a:extLst>
                <a:ext uri="{FF2B5EF4-FFF2-40B4-BE49-F238E27FC236}">
                  <a16:creationId xmlns="" xmlns:a16="http://schemas.microsoft.com/office/drawing/2014/main" id="{2DFCC8C8-4E27-45AF-9D4F-C2D2EDD6B7E8}"/>
                </a:ext>
              </a:extLst>
            </p:cNvPr>
            <p:cNvSpPr/>
            <p:nvPr/>
          </p:nvSpPr>
          <p:spPr>
            <a:xfrm>
              <a:off x="6351484" y="1104189"/>
              <a:ext cx="772126" cy="735356"/>
            </a:xfrm>
            <a:prstGeom prst="round2DiagRect">
              <a:avLst>
                <a:gd name="adj1" fmla="val 0"/>
                <a:gd name="adj2" fmla="val 50000"/>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7" name="TextBox 66">
              <a:extLst>
                <a:ext uri="{FF2B5EF4-FFF2-40B4-BE49-F238E27FC236}">
                  <a16:creationId xmlns="" xmlns:a16="http://schemas.microsoft.com/office/drawing/2014/main" id="{B35A15A7-1690-4255-9474-492A0DCD151E}"/>
                </a:ext>
              </a:extLst>
            </p:cNvPr>
            <p:cNvSpPr txBox="1"/>
            <p:nvPr/>
          </p:nvSpPr>
          <p:spPr>
            <a:xfrm>
              <a:off x="6399043" y="1179480"/>
              <a:ext cx="677008" cy="335387"/>
            </a:xfrm>
            <a:prstGeom prst="rect">
              <a:avLst/>
            </a:prstGeom>
            <a:noFill/>
          </p:spPr>
          <p:txBody>
            <a:bodyPr wrap="square" lIns="108000" rIns="108000" rtlCol="0">
              <a:spAutoFit/>
            </a:bodyPr>
            <a:lstStyle/>
            <a:p>
              <a:pPr algn="ctr"/>
              <a:r>
                <a:rPr lang="id-ID" altLang="ko-KR" sz="3200" b="1" dirty="0" smtClean="0">
                  <a:solidFill>
                    <a:schemeClr val="bg1"/>
                  </a:solidFill>
                  <a:cs typeface="Arial" pitchFamily="34" charset="0"/>
                </a:rPr>
                <a:t>1</a:t>
              </a:r>
              <a:r>
                <a:rPr lang="en-US" altLang="ko-KR" sz="3200" b="1" dirty="0" smtClean="0">
                  <a:solidFill>
                    <a:schemeClr val="bg1"/>
                  </a:solidFill>
                  <a:cs typeface="Arial" pitchFamily="34" charset="0"/>
                </a:rPr>
                <a:t>2</a:t>
              </a:r>
              <a:endParaRPr lang="ko-KR" altLang="en-US" sz="3200" b="1" dirty="0">
                <a:solidFill>
                  <a:schemeClr val="bg1"/>
                </a:solidFill>
                <a:cs typeface="Arial" pitchFamily="34" charset="0"/>
              </a:endParaRPr>
            </a:p>
          </p:txBody>
        </p:sp>
        <p:sp>
          <p:nvSpPr>
            <p:cNvPr id="69" name="TextBox 68">
              <a:extLst>
                <a:ext uri="{FF2B5EF4-FFF2-40B4-BE49-F238E27FC236}">
                  <a16:creationId xmlns="" xmlns:a16="http://schemas.microsoft.com/office/drawing/2014/main" id="{C897B67A-114B-4B4A-8348-4B01A3BF569D}"/>
                </a:ext>
              </a:extLst>
            </p:cNvPr>
            <p:cNvSpPr txBox="1"/>
            <p:nvPr/>
          </p:nvSpPr>
          <p:spPr>
            <a:xfrm>
              <a:off x="7367450" y="1068086"/>
              <a:ext cx="4302036" cy="338554"/>
            </a:xfrm>
            <a:prstGeom prst="rect">
              <a:avLst/>
            </a:prstGeom>
            <a:noFill/>
          </p:spPr>
          <p:txBody>
            <a:bodyPr wrap="square" lIns="108000" rIns="108000" rtlCol="0">
              <a:spAutoFit/>
            </a:bodyPr>
            <a:lstStyle/>
            <a:p>
              <a:r>
                <a:rPr lang="en-US" altLang="ko-KR" sz="1600" b="1" dirty="0" err="1" smtClean="0">
                  <a:solidFill>
                    <a:schemeClr val="accent5"/>
                  </a:solidFill>
                  <a:cs typeface="Arial" pitchFamily="34" charset="0"/>
                </a:rPr>
                <a:t>KcT</a:t>
              </a:r>
              <a:r>
                <a:rPr lang="en-US" altLang="ko-KR" sz="1600" b="1" dirty="0" smtClean="0">
                  <a:solidFill>
                    <a:schemeClr val="accent5"/>
                  </a:solidFill>
                  <a:cs typeface="Arial" pitchFamily="34" charset="0"/>
                </a:rPr>
                <a:t> (</a:t>
              </a:r>
              <a:r>
                <a:rPr lang="en-US" altLang="ko-KR" sz="1600" b="1" dirty="0" err="1" smtClean="0">
                  <a:solidFill>
                    <a:schemeClr val="accent5"/>
                  </a:solidFill>
                  <a:cs typeface="Arial" pitchFamily="34" charset="0"/>
                </a:rPr>
                <a:t>Kecepatan</a:t>
              </a:r>
              <a:r>
                <a:rPr lang="en-US" altLang="ko-KR" sz="1600" b="1" dirty="0" smtClean="0">
                  <a:solidFill>
                    <a:schemeClr val="accent5"/>
                  </a:solidFill>
                  <a:cs typeface="Arial" pitchFamily="34" charset="0"/>
                </a:rPr>
                <a:t> </a:t>
              </a:r>
              <a:r>
                <a:rPr lang="en-US" altLang="ko-KR" sz="1600" b="1" dirty="0" err="1" smtClean="0">
                  <a:solidFill>
                    <a:schemeClr val="accent5"/>
                  </a:solidFill>
                  <a:cs typeface="Arial" pitchFamily="34" charset="0"/>
                </a:rPr>
                <a:t>Tumbuh</a:t>
              </a:r>
              <a:r>
                <a:rPr lang="en-US" altLang="ko-KR" sz="1600" b="1" dirty="0" smtClean="0">
                  <a:solidFill>
                    <a:schemeClr val="accent5"/>
                  </a:solidFill>
                  <a:cs typeface="Arial" pitchFamily="34" charset="0"/>
                </a:rPr>
                <a:t>)</a:t>
              </a:r>
              <a:endParaRPr lang="ko-KR" altLang="en-US" sz="1600" b="1" dirty="0">
                <a:solidFill>
                  <a:schemeClr val="accent5"/>
                </a:solidFill>
                <a:cs typeface="Arial" pitchFamily="34" charset="0"/>
              </a:endParaRPr>
            </a:p>
          </p:txBody>
        </p:sp>
      </p:grpSp>
      <p:sp>
        <p:nvSpPr>
          <p:cNvPr id="614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61445"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61446" name="Rectangle 6"/>
          <p:cNvSpPr>
            <a:spLocks noChangeArrowheads="1"/>
          </p:cNvSpPr>
          <p:nvPr/>
        </p:nvSpPr>
        <p:spPr bwMode="auto">
          <a:xfrm>
            <a:off x="180975" y="8001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TextBox 39">
            <a:extLst>
              <a:ext uri="{FF2B5EF4-FFF2-40B4-BE49-F238E27FC236}">
                <a16:creationId xmlns="" xmlns:a16="http://schemas.microsoft.com/office/drawing/2014/main" id="{EB3F93C4-8E1E-496D-885C-BED71FC50163}"/>
              </a:ext>
            </a:extLst>
          </p:cNvPr>
          <p:cNvSpPr txBox="1"/>
          <p:nvPr/>
        </p:nvSpPr>
        <p:spPr>
          <a:xfrm>
            <a:off x="6246675" y="914401"/>
            <a:ext cx="5012727"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Font typeface="Wingdings" panose="05000000000000000000" pitchFamily="2" charset="2"/>
              <a:buChar char="Ø"/>
            </a:pPr>
            <a:r>
              <a:rPr lang="en-US" sz="1200" dirty="0" err="1"/>
              <a:t>Berat</a:t>
            </a:r>
            <a:r>
              <a:rPr lang="en-US" sz="1200" dirty="0"/>
              <a:t> 1000 </a:t>
            </a:r>
            <a:r>
              <a:rPr lang="en-US" sz="1200" dirty="0" err="1"/>
              <a:t>butir</a:t>
            </a:r>
            <a:r>
              <a:rPr lang="en-US" sz="1200" dirty="0"/>
              <a:t> </a:t>
            </a:r>
            <a:r>
              <a:rPr lang="en-US" sz="1200" dirty="0" err="1"/>
              <a:t>benih</a:t>
            </a:r>
            <a:r>
              <a:rPr lang="en-US" sz="1200" dirty="0"/>
              <a:t> </a:t>
            </a:r>
            <a:r>
              <a:rPr lang="en-US" sz="1200" dirty="0" err="1"/>
              <a:t>dilakukan</a:t>
            </a:r>
            <a:r>
              <a:rPr lang="en-US" sz="1200" dirty="0"/>
              <a:t> </a:t>
            </a:r>
            <a:r>
              <a:rPr lang="en-US" sz="1200" dirty="0" err="1"/>
              <a:t>secara</a:t>
            </a:r>
            <a:r>
              <a:rPr lang="en-US" sz="1200" dirty="0"/>
              <a:t> manual </a:t>
            </a:r>
            <a:r>
              <a:rPr lang="en-US" sz="1200" dirty="0" err="1"/>
              <a:t>dengan</a:t>
            </a:r>
            <a:r>
              <a:rPr lang="en-US" sz="1200" dirty="0"/>
              <a:t> </a:t>
            </a:r>
            <a:r>
              <a:rPr lang="en-US" sz="1200" dirty="0" err="1"/>
              <a:t>mengambil</a:t>
            </a:r>
            <a:r>
              <a:rPr lang="en-US" sz="1200" dirty="0"/>
              <a:t> </a:t>
            </a:r>
            <a:r>
              <a:rPr lang="en-US" sz="1200" dirty="0" err="1"/>
              <a:t>contoh</a:t>
            </a:r>
            <a:r>
              <a:rPr lang="en-US" sz="1200" dirty="0"/>
              <a:t> </a:t>
            </a:r>
            <a:r>
              <a:rPr lang="en-US" sz="1200" dirty="0" err="1"/>
              <a:t>kerja</a:t>
            </a:r>
            <a:r>
              <a:rPr lang="en-US" sz="1200" dirty="0"/>
              <a:t> </a:t>
            </a:r>
            <a:r>
              <a:rPr lang="en-US" sz="1200" dirty="0" err="1"/>
              <a:t>pada</a:t>
            </a:r>
            <a:r>
              <a:rPr lang="en-US" sz="1200" dirty="0"/>
              <a:t> </a:t>
            </a:r>
            <a:r>
              <a:rPr lang="en-US" sz="1200" dirty="0" err="1"/>
              <a:t>benih</a:t>
            </a:r>
            <a:r>
              <a:rPr lang="en-US" sz="1200" dirty="0"/>
              <a:t> yang </a:t>
            </a:r>
            <a:r>
              <a:rPr lang="en-US" sz="1200" dirty="0" err="1"/>
              <a:t>telah</a:t>
            </a:r>
            <a:r>
              <a:rPr lang="en-US" sz="1200" dirty="0"/>
              <a:t> </a:t>
            </a:r>
            <a:r>
              <a:rPr lang="en-US" sz="1200" dirty="0" err="1"/>
              <a:t>disortir</a:t>
            </a:r>
            <a:r>
              <a:rPr lang="en-US" sz="1200" dirty="0"/>
              <a:t> </a:t>
            </a:r>
            <a:r>
              <a:rPr lang="en-US" sz="1200" dirty="0" err="1"/>
              <a:t>sebanyak</a:t>
            </a:r>
            <a:r>
              <a:rPr lang="en-US" sz="1200" dirty="0"/>
              <a:t> 100 </a:t>
            </a:r>
            <a:r>
              <a:rPr lang="en-US" sz="1200" dirty="0" err="1"/>
              <a:t>butir</a:t>
            </a:r>
            <a:r>
              <a:rPr lang="en-US" sz="1200" dirty="0"/>
              <a:t> </a:t>
            </a:r>
            <a:r>
              <a:rPr lang="en-US" sz="1200" dirty="0" err="1"/>
              <a:t>dan</a:t>
            </a:r>
            <a:r>
              <a:rPr lang="en-US" sz="1200" dirty="0"/>
              <a:t> </a:t>
            </a:r>
            <a:r>
              <a:rPr lang="en-US" sz="1200" dirty="0" err="1"/>
              <a:t>diulang</a:t>
            </a:r>
            <a:r>
              <a:rPr lang="en-US" sz="1200" dirty="0"/>
              <a:t> </a:t>
            </a:r>
            <a:r>
              <a:rPr lang="en-US" sz="1200" dirty="0" err="1"/>
              <a:t>sebanyak</a:t>
            </a:r>
            <a:r>
              <a:rPr lang="en-US" sz="1200" dirty="0"/>
              <a:t> 8 kali </a:t>
            </a:r>
            <a:r>
              <a:rPr lang="en-US" sz="1200" dirty="0" err="1"/>
              <a:t>ulangan</a:t>
            </a:r>
            <a:r>
              <a:rPr lang="en-US" sz="1200" dirty="0"/>
              <a:t>. </a:t>
            </a:r>
            <a:r>
              <a:rPr lang="en-US" sz="1200" dirty="0" err="1"/>
              <a:t>Kemudian</a:t>
            </a:r>
            <a:r>
              <a:rPr lang="en-US" sz="1200" dirty="0"/>
              <a:t> </a:t>
            </a:r>
            <a:r>
              <a:rPr lang="en-US" sz="1200" dirty="0" err="1"/>
              <a:t>hasil</a:t>
            </a:r>
            <a:r>
              <a:rPr lang="en-US" sz="1200" dirty="0"/>
              <a:t> yang </a:t>
            </a:r>
            <a:r>
              <a:rPr lang="en-US" sz="1200" dirty="0" err="1"/>
              <a:t>diperoleh</a:t>
            </a:r>
            <a:r>
              <a:rPr lang="en-US" sz="1200" dirty="0"/>
              <a:t> </a:t>
            </a:r>
            <a:r>
              <a:rPr lang="en-US" sz="1200" dirty="0" err="1"/>
              <a:t>dikonversi</a:t>
            </a:r>
            <a:r>
              <a:rPr lang="en-US" sz="1200" dirty="0"/>
              <a:t> </a:t>
            </a:r>
            <a:r>
              <a:rPr lang="en-US" sz="1200" dirty="0" err="1"/>
              <a:t>dalam</a:t>
            </a:r>
            <a:r>
              <a:rPr lang="en-US" sz="1200" dirty="0"/>
              <a:t> 1000 </a:t>
            </a:r>
            <a:r>
              <a:rPr lang="en-US" sz="1200" dirty="0" err="1"/>
              <a:t>butir</a:t>
            </a:r>
            <a:r>
              <a:rPr lang="en-US" sz="1200" dirty="0"/>
              <a:t> </a:t>
            </a:r>
            <a:r>
              <a:rPr lang="en-US" sz="1200" dirty="0" err="1"/>
              <a:t>benih</a:t>
            </a:r>
            <a:r>
              <a:rPr lang="en-US" sz="1200" dirty="0"/>
              <a:t>.</a:t>
            </a:r>
            <a:endParaRPr lang="ko-KR" altLang="en-US" sz="1200" dirty="0">
              <a:solidFill>
                <a:schemeClr val="tx1">
                  <a:lumMod val="85000"/>
                  <a:lumOff val="15000"/>
                </a:schemeClr>
              </a:solidFill>
              <a:cs typeface="Arial" pitchFamily="34" charset="0"/>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 xmlns:a16="http://schemas.microsoft.com/office/drawing/2014/main" id="{EB3F93C4-8E1E-496D-885C-BED71FC50163}"/>
                  </a:ext>
                </a:extLst>
              </p:cNvPr>
              <p:cNvSpPr txBox="1"/>
              <p:nvPr/>
            </p:nvSpPr>
            <p:spPr>
              <a:xfrm>
                <a:off x="6246676" y="3503206"/>
                <a:ext cx="5318000" cy="43774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ko-KR" sz="1200" dirty="0" smtClean="0">
                    <a:solidFill>
                      <a:schemeClr val="tx1">
                        <a:lumMod val="85000"/>
                        <a:lumOff val="15000"/>
                      </a:schemeClr>
                    </a:solidFill>
                    <a:cs typeface="Arial" pitchFamily="34" charset="0"/>
                  </a:rPr>
                  <a:t>%DB</a:t>
                </a:r>
                <a14:m>
                  <m:oMath xmlns:m="http://schemas.openxmlformats.org/officeDocument/2006/math">
                    <m:r>
                      <a:rPr lang="en-US" altLang="ko-KR" sz="1400" i="1" smtClean="0">
                        <a:solidFill>
                          <a:schemeClr val="tx1">
                            <a:lumMod val="85000"/>
                            <a:lumOff val="15000"/>
                          </a:schemeClr>
                        </a:solidFill>
                        <a:latin typeface="Cambria Math" panose="02040503050406030204" pitchFamily="18" charset="0"/>
                        <a:cs typeface="Arial" pitchFamily="34" charset="0"/>
                      </a:rPr>
                      <m:t>=</m:t>
                    </m:r>
                    <m:f>
                      <m:fPr>
                        <m:ctrlPr>
                          <a:rPr lang="en-US" altLang="ko-KR" sz="1400" i="1" smtClean="0">
                            <a:solidFill>
                              <a:schemeClr val="tx1">
                                <a:lumMod val="85000"/>
                                <a:lumOff val="15000"/>
                              </a:schemeClr>
                            </a:solidFill>
                            <a:latin typeface="Cambria Math" panose="02040503050406030204" pitchFamily="18" charset="0"/>
                            <a:cs typeface="Arial" pitchFamily="34" charset="0"/>
                          </a:rPr>
                        </m:ctrlPr>
                      </m:fPr>
                      <m:num>
                        <m:nary>
                          <m:naryPr>
                            <m:chr m:val="∑"/>
                            <m:subHide m:val="on"/>
                            <m:supHide m:val="on"/>
                            <m:ctrlPr>
                              <a:rPr lang="en-US" altLang="ko-KR" sz="1400" b="0" i="1" smtClean="0">
                                <a:solidFill>
                                  <a:schemeClr val="tx1">
                                    <a:lumMod val="85000"/>
                                    <a:lumOff val="15000"/>
                                  </a:schemeClr>
                                </a:solidFill>
                                <a:latin typeface="Cambria Math" panose="02040503050406030204" pitchFamily="18" charset="0"/>
                                <a:cs typeface="Arial" pitchFamily="34" charset="0"/>
                              </a:rPr>
                            </m:ctrlPr>
                          </m:naryPr>
                          <m:sub/>
                          <m:sup/>
                          <m:e>
                            <m:r>
                              <a:rPr lang="en-US" altLang="ko-KR" sz="1400" b="0" i="1" smtClean="0">
                                <a:solidFill>
                                  <a:schemeClr val="tx1">
                                    <a:lumMod val="85000"/>
                                    <a:lumOff val="15000"/>
                                  </a:schemeClr>
                                </a:solidFill>
                                <a:latin typeface="Cambria Math" panose="02040503050406030204" pitchFamily="18" charset="0"/>
                                <a:cs typeface="Arial" pitchFamily="34" charset="0"/>
                              </a:rPr>
                              <m:t>𝐾𝑒𝑐𝑎𝑚𝑏𝑎h</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𝑁𝑜𝑟𝑚𝑎𝑙</m:t>
                            </m:r>
                            <m:r>
                              <a:rPr lang="en-US" altLang="ko-KR" sz="1400" b="0" i="1" smtClean="0">
                                <a:solidFill>
                                  <a:schemeClr val="tx1">
                                    <a:lumMod val="85000"/>
                                    <a:lumOff val="15000"/>
                                  </a:schemeClr>
                                </a:solidFill>
                                <a:latin typeface="Cambria Math" panose="02040503050406030204" pitchFamily="18" charset="0"/>
                                <a:cs typeface="Arial" pitchFamily="34" charset="0"/>
                              </a:rPr>
                              <m:t> 7 </m:t>
                            </m:r>
                            <m:r>
                              <a:rPr lang="en-US" altLang="ko-KR" sz="1400" b="0" i="1" smtClean="0">
                                <a:solidFill>
                                  <a:schemeClr val="tx1">
                                    <a:lumMod val="85000"/>
                                    <a:lumOff val="15000"/>
                                  </a:schemeClr>
                                </a:solidFill>
                                <a:latin typeface="Cambria Math" panose="02040503050406030204" pitchFamily="18" charset="0"/>
                                <a:cs typeface="Arial" pitchFamily="34" charset="0"/>
                              </a:rPr>
                              <m:t>𝐻𝑆𝑆</m:t>
                            </m:r>
                            <m:r>
                              <a:rPr lang="en-US" altLang="ko-KR" sz="1400" b="0" i="1" smtClean="0">
                                <a:solidFill>
                                  <a:schemeClr val="tx1">
                                    <a:lumMod val="85000"/>
                                    <a:lumOff val="15000"/>
                                  </a:schemeClr>
                                </a:solidFill>
                                <a:latin typeface="Cambria Math" panose="02040503050406030204" pitchFamily="18" charset="0"/>
                                <a:cs typeface="Arial" pitchFamily="34" charset="0"/>
                              </a:rPr>
                              <m:t>+ </m:t>
                            </m:r>
                            <m:nary>
                              <m:naryPr>
                                <m:chr m:val="∑"/>
                                <m:subHide m:val="on"/>
                                <m:supHide m:val="on"/>
                                <m:ctrlPr>
                                  <a:rPr lang="en-US" altLang="ko-KR" sz="1400" b="0" i="1" smtClean="0">
                                    <a:solidFill>
                                      <a:schemeClr val="tx1">
                                        <a:lumMod val="85000"/>
                                        <a:lumOff val="15000"/>
                                      </a:schemeClr>
                                    </a:solidFill>
                                    <a:latin typeface="Cambria Math" panose="02040503050406030204" pitchFamily="18" charset="0"/>
                                    <a:cs typeface="Arial" pitchFamily="34" charset="0"/>
                                  </a:rPr>
                                </m:ctrlPr>
                              </m:naryPr>
                              <m:sub/>
                              <m:sup/>
                              <m:e>
                                <m:r>
                                  <a:rPr lang="en-US" altLang="ko-KR" sz="1400" b="0" i="1" smtClean="0">
                                    <a:solidFill>
                                      <a:schemeClr val="tx1">
                                        <a:lumMod val="85000"/>
                                        <a:lumOff val="15000"/>
                                      </a:schemeClr>
                                    </a:solidFill>
                                    <a:latin typeface="Cambria Math" panose="02040503050406030204" pitchFamily="18" charset="0"/>
                                    <a:cs typeface="Arial" pitchFamily="34" charset="0"/>
                                  </a:rPr>
                                  <m:t>𝐾𝑒𝑐𝑎𝑚𝑏𝑎h</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𝑁𝑜𝑟𝑚𝑎𝑙</m:t>
                                </m:r>
                                <m:r>
                                  <a:rPr lang="en-US" altLang="ko-KR" sz="1400" b="0" i="1" smtClean="0">
                                    <a:solidFill>
                                      <a:schemeClr val="tx1">
                                        <a:lumMod val="85000"/>
                                        <a:lumOff val="15000"/>
                                      </a:schemeClr>
                                    </a:solidFill>
                                    <a:latin typeface="Cambria Math" panose="02040503050406030204" pitchFamily="18" charset="0"/>
                                    <a:cs typeface="Arial" pitchFamily="34" charset="0"/>
                                  </a:rPr>
                                  <m:t> 14 </m:t>
                                </m:r>
                                <m:r>
                                  <a:rPr lang="en-US" altLang="ko-KR" sz="1400" b="0" i="1" smtClean="0">
                                    <a:solidFill>
                                      <a:schemeClr val="tx1">
                                        <a:lumMod val="85000"/>
                                        <a:lumOff val="15000"/>
                                      </a:schemeClr>
                                    </a:solidFill>
                                    <a:latin typeface="Cambria Math" panose="02040503050406030204" pitchFamily="18" charset="0"/>
                                    <a:cs typeface="Arial" pitchFamily="34" charset="0"/>
                                  </a:rPr>
                                  <m:t>𝐻𝑆𝑆</m:t>
                                </m:r>
                              </m:e>
                            </m:nary>
                          </m:e>
                        </m:nary>
                      </m:num>
                      <m:den>
                        <m:nary>
                          <m:naryPr>
                            <m:chr m:val="∑"/>
                            <m:subHide m:val="on"/>
                            <m:supHide m:val="on"/>
                            <m:ctrlPr>
                              <a:rPr lang="en-US" altLang="ko-KR" sz="1400" b="0" i="1" smtClean="0">
                                <a:solidFill>
                                  <a:schemeClr val="tx1">
                                    <a:lumMod val="85000"/>
                                    <a:lumOff val="15000"/>
                                  </a:schemeClr>
                                </a:solidFill>
                                <a:latin typeface="Cambria Math" panose="02040503050406030204" pitchFamily="18" charset="0"/>
                                <a:cs typeface="Arial" pitchFamily="34" charset="0"/>
                              </a:rPr>
                            </m:ctrlPr>
                          </m:naryPr>
                          <m:sub/>
                          <m:sup/>
                          <m:e>
                            <m:r>
                              <a:rPr lang="en-US" altLang="ko-KR" sz="1400" b="0" i="1" smtClean="0">
                                <a:solidFill>
                                  <a:schemeClr val="tx1">
                                    <a:lumMod val="85000"/>
                                    <a:lumOff val="15000"/>
                                  </a:schemeClr>
                                </a:solidFill>
                                <a:latin typeface="Cambria Math" panose="02040503050406030204" pitchFamily="18" charset="0"/>
                                <a:cs typeface="Arial" pitchFamily="34" charset="0"/>
                              </a:rPr>
                              <m:t>𝐵𝑒𝑛𝑖h</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𝑦𝑎𝑛𝑔</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𝑑𝑖</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𝑘𝑒𝑐𝑎𝑚𝑏𝑎h𝑘𝑎𝑛</m:t>
                            </m:r>
                          </m:e>
                        </m:nary>
                      </m:den>
                    </m:f>
                    <m:r>
                      <m:rPr>
                        <m:sty m:val="p"/>
                      </m:rPr>
                      <a:rPr lang="en-US" altLang="ko-KR" sz="1400" i="1">
                        <a:solidFill>
                          <a:schemeClr val="tx1">
                            <a:lumMod val="85000"/>
                            <a:lumOff val="15000"/>
                          </a:schemeClr>
                        </a:solidFill>
                        <a:latin typeface="Cambria Math" panose="02040503050406030204" pitchFamily="18" charset="0"/>
                        <a:cs typeface="Arial" pitchFamily="34" charset="0"/>
                      </a:rPr>
                      <m:t>x</m:t>
                    </m:r>
                    <m:r>
                      <a:rPr lang="en-US" altLang="ko-KR" sz="1400" b="0" i="1" smtClean="0">
                        <a:solidFill>
                          <a:schemeClr val="tx1">
                            <a:lumMod val="85000"/>
                            <a:lumOff val="15000"/>
                          </a:schemeClr>
                        </a:solidFill>
                        <a:latin typeface="Cambria Math" panose="02040503050406030204" pitchFamily="18" charset="0"/>
                        <a:cs typeface="Arial" pitchFamily="34" charset="0"/>
                      </a:rPr>
                      <m:t> 100%</m:t>
                    </m:r>
                  </m:oMath>
                </a14:m>
                <a:endParaRPr lang="ko-KR" altLang="en-US" sz="1200" dirty="0">
                  <a:solidFill>
                    <a:schemeClr val="tx1">
                      <a:lumMod val="85000"/>
                      <a:lumOff val="15000"/>
                    </a:schemeClr>
                  </a:solidFill>
                  <a:cs typeface="Arial" pitchFamily="34" charset="0"/>
                </a:endParaRPr>
              </a:p>
            </p:txBody>
          </p:sp>
        </mc:Choice>
        <mc:Fallback xmlns="">
          <p:sp>
            <p:nvSpPr>
              <p:cNvPr id="46" name="TextBox 45">
                <a:extLst>
                  <a:ext uri="{FF2B5EF4-FFF2-40B4-BE49-F238E27FC236}">
                    <a16:creationId xmlns:a16="http://schemas.microsoft.com/office/drawing/2014/main" xmlns="" xmlns:a14="http://schemas.microsoft.com/office/drawing/2010/main" id="{EB3F93C4-8E1E-496D-885C-BED71FC50163}"/>
                  </a:ext>
                </a:extLst>
              </p:cNvPr>
              <p:cNvSpPr txBox="1">
                <a:spLocks noRot="1" noChangeAspect="1" noMove="1" noResize="1" noEditPoints="1" noAdjustHandles="1" noChangeArrowheads="1" noChangeShapeType="1" noTextEdit="1"/>
              </p:cNvSpPr>
              <p:nvPr/>
            </p:nvSpPr>
            <p:spPr>
              <a:xfrm>
                <a:off x="6246676" y="3503206"/>
                <a:ext cx="5318000" cy="437749"/>
              </a:xfrm>
              <a:prstGeom prst="rect">
                <a:avLst/>
              </a:prstGeom>
              <a:blipFill rotWithShape="1">
                <a:blip r:embed="rId2"/>
                <a:stretch>
                  <a:fillRect l="-115" t="-49296" b="-8450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 xmlns:a16="http://schemas.microsoft.com/office/drawing/2014/main" id="{EB3F93C4-8E1E-496D-885C-BED71FC50163}"/>
                  </a:ext>
                </a:extLst>
              </p:cNvPr>
              <p:cNvSpPr txBox="1"/>
              <p:nvPr/>
            </p:nvSpPr>
            <p:spPr>
              <a:xfrm>
                <a:off x="6316571" y="5398292"/>
                <a:ext cx="5420504" cy="43031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ko-KR" sz="1200" dirty="0" smtClean="0">
                    <a:solidFill>
                      <a:schemeClr val="tx1">
                        <a:lumMod val="85000"/>
                        <a:lumOff val="15000"/>
                      </a:schemeClr>
                    </a:solidFill>
                    <a:cs typeface="Arial" pitchFamily="34" charset="0"/>
                  </a:rPr>
                  <a:t>K</a:t>
                </a:r>
                <a:r>
                  <a:rPr lang="en-US" altLang="ko-KR" sz="1200" dirty="0" err="1" smtClean="0">
                    <a:solidFill>
                      <a:schemeClr val="tx1">
                        <a:lumMod val="85000"/>
                        <a:lumOff val="15000"/>
                      </a:schemeClr>
                    </a:solidFill>
                    <a:cs typeface="Arial" pitchFamily="34" charset="0"/>
                  </a:rPr>
                  <a:t>cT</a:t>
                </a:r>
                <a14:m>
                  <m:oMath xmlns:m="http://schemas.openxmlformats.org/officeDocument/2006/math">
                    <m:r>
                      <a:rPr lang="en-US" altLang="ko-KR" sz="1400" i="1" smtClean="0">
                        <a:solidFill>
                          <a:schemeClr val="tx1">
                            <a:lumMod val="85000"/>
                            <a:lumOff val="15000"/>
                          </a:schemeClr>
                        </a:solidFill>
                        <a:latin typeface="Cambria Math" panose="02040503050406030204" pitchFamily="18" charset="0"/>
                        <a:cs typeface="Arial" pitchFamily="34" charset="0"/>
                      </a:rPr>
                      <m:t>=</m:t>
                    </m:r>
                    <m:nary>
                      <m:naryPr>
                        <m:chr m:val="∑"/>
                        <m:subHide m:val="on"/>
                        <m:supHide m:val="on"/>
                        <m:ctrlPr>
                          <a:rPr lang="en-US" altLang="ko-KR" sz="1400" b="0" i="1" smtClean="0">
                            <a:solidFill>
                              <a:schemeClr val="tx1">
                                <a:lumMod val="85000"/>
                                <a:lumOff val="15000"/>
                              </a:schemeClr>
                            </a:solidFill>
                            <a:latin typeface="Cambria Math" panose="02040503050406030204" pitchFamily="18" charset="0"/>
                            <a:cs typeface="Arial" pitchFamily="34" charset="0"/>
                          </a:rPr>
                        </m:ctrlPr>
                      </m:naryPr>
                      <m:sub/>
                      <m:sup/>
                      <m:e>
                        <m:r>
                          <a:rPr lang="en-US" altLang="ko-KR" sz="1400" b="0" i="1" smtClean="0">
                            <a:solidFill>
                              <a:schemeClr val="tx1">
                                <a:lumMod val="85000"/>
                                <a:lumOff val="15000"/>
                              </a:schemeClr>
                            </a:solidFill>
                            <a:latin typeface="Cambria Math" panose="02040503050406030204" pitchFamily="18" charset="0"/>
                            <a:cs typeface="Arial" pitchFamily="34" charset="0"/>
                          </a:rPr>
                          <m:t>𝑛</m:t>
                        </m:r>
                        <m:r>
                          <a:rPr lang="en-US" altLang="ko-KR" sz="1400" b="0" i="1" smtClean="0">
                            <a:solidFill>
                              <a:schemeClr val="tx1">
                                <a:lumMod val="85000"/>
                                <a:lumOff val="15000"/>
                              </a:schemeClr>
                            </a:solidFill>
                            <a:latin typeface="Cambria Math" panose="02040503050406030204" pitchFamily="18" charset="0"/>
                            <a:cs typeface="Arial" pitchFamily="34" charset="0"/>
                          </a:rPr>
                          <m:t>=1</m:t>
                        </m:r>
                      </m:e>
                    </m:nary>
                    <m:f>
                      <m:fPr>
                        <m:ctrlPr>
                          <a:rPr lang="en-US" altLang="ko-KR" sz="1400" i="1" smtClean="0">
                            <a:solidFill>
                              <a:schemeClr val="tx1">
                                <a:lumMod val="85000"/>
                                <a:lumOff val="15000"/>
                              </a:schemeClr>
                            </a:solidFill>
                            <a:latin typeface="Cambria Math" panose="02040503050406030204" pitchFamily="18" charset="0"/>
                            <a:cs typeface="Arial" pitchFamily="34" charset="0"/>
                          </a:rPr>
                        </m:ctrlPr>
                      </m:fPr>
                      <m:num>
                        <m:r>
                          <a:rPr lang="en-US" altLang="ko-KR" sz="1400" b="0" i="1" smtClean="0">
                            <a:solidFill>
                              <a:schemeClr val="tx1">
                                <a:lumMod val="85000"/>
                                <a:lumOff val="15000"/>
                              </a:schemeClr>
                            </a:solidFill>
                            <a:latin typeface="Cambria Math" panose="02040503050406030204" pitchFamily="18" charset="0"/>
                            <a:cs typeface="Arial" pitchFamily="34" charset="0"/>
                          </a:rPr>
                          <m:t>%</m:t>
                        </m:r>
                        <m:r>
                          <a:rPr lang="en-US" altLang="ko-KR" sz="1400" b="0" i="1" smtClean="0">
                            <a:solidFill>
                              <a:schemeClr val="tx1">
                                <a:lumMod val="85000"/>
                                <a:lumOff val="15000"/>
                              </a:schemeClr>
                            </a:solidFill>
                            <a:latin typeface="Cambria Math" panose="02040503050406030204" pitchFamily="18" charset="0"/>
                            <a:cs typeface="Arial" pitchFamily="34" charset="0"/>
                          </a:rPr>
                          <m:t>𝐷𝑎𝑦𝑎</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𝑏𝑒𝑟𝑘𝑒𝑐𝑎𝑚𝑏𝑎h</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𝑝𝑎𝑑𝑎</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𝑒𝑡𝑚𝑎𝑙</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𝑘𝑒</m:t>
                        </m:r>
                        <m:r>
                          <a:rPr lang="en-US" altLang="ko-KR" sz="1400" b="0" i="1" smtClean="0">
                            <a:solidFill>
                              <a:schemeClr val="tx1">
                                <a:lumMod val="85000"/>
                                <a:lumOff val="15000"/>
                              </a:schemeClr>
                            </a:solidFill>
                            <a:latin typeface="Cambria Math" panose="02040503050406030204" pitchFamily="18" charset="0"/>
                            <a:cs typeface="Arial" pitchFamily="34" charset="0"/>
                          </a:rPr>
                          <m:t>−</m:t>
                        </m:r>
                        <m:r>
                          <a:rPr lang="en-US" altLang="ko-KR" sz="1400" b="0" i="1" smtClean="0">
                            <a:solidFill>
                              <a:schemeClr val="tx1">
                                <a:lumMod val="85000"/>
                                <a:lumOff val="15000"/>
                              </a:schemeClr>
                            </a:solidFill>
                            <a:latin typeface="Cambria Math" panose="02040503050406030204" pitchFamily="18" charset="0"/>
                            <a:cs typeface="Arial" pitchFamily="34" charset="0"/>
                          </a:rPr>
                          <m:t>𝑖</m:t>
                        </m:r>
                      </m:num>
                      <m:den>
                        <m:r>
                          <a:rPr lang="en-US" altLang="ko-KR" sz="1400" b="0" i="1" smtClean="0">
                            <a:solidFill>
                              <a:schemeClr val="tx1">
                                <a:lumMod val="85000"/>
                                <a:lumOff val="15000"/>
                              </a:schemeClr>
                            </a:solidFill>
                            <a:latin typeface="Cambria Math" panose="02040503050406030204" pitchFamily="18" charset="0"/>
                            <a:cs typeface="Arial" pitchFamily="34" charset="0"/>
                          </a:rPr>
                          <m:t>𝑃𝑒𝑛𝑔𝑎𝑚𝑡𝑎𝑛</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𝑝𝑎𝑑𝑎</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𝑒𝑡𝑚𝑎𝑙</m:t>
                        </m:r>
                        <m:r>
                          <a:rPr lang="en-US" altLang="ko-KR" sz="1400" b="0" i="1" smtClean="0">
                            <a:solidFill>
                              <a:schemeClr val="tx1">
                                <a:lumMod val="85000"/>
                                <a:lumOff val="15000"/>
                              </a:schemeClr>
                            </a:solidFill>
                            <a:latin typeface="Cambria Math" panose="02040503050406030204" pitchFamily="18" charset="0"/>
                            <a:cs typeface="Arial" pitchFamily="34" charset="0"/>
                          </a:rPr>
                          <m:t> </m:t>
                        </m:r>
                        <m:r>
                          <a:rPr lang="en-US" altLang="ko-KR" sz="1400" b="0" i="1" smtClean="0">
                            <a:solidFill>
                              <a:schemeClr val="tx1">
                                <a:lumMod val="85000"/>
                                <a:lumOff val="15000"/>
                              </a:schemeClr>
                            </a:solidFill>
                            <a:latin typeface="Cambria Math" panose="02040503050406030204" pitchFamily="18" charset="0"/>
                            <a:cs typeface="Arial" pitchFamily="34" charset="0"/>
                          </a:rPr>
                          <m:t>𝑘𝑒</m:t>
                        </m:r>
                        <m:r>
                          <a:rPr lang="en-US" altLang="ko-KR" sz="1400" b="0" i="1" smtClean="0">
                            <a:solidFill>
                              <a:schemeClr val="tx1">
                                <a:lumMod val="85000"/>
                                <a:lumOff val="15000"/>
                              </a:schemeClr>
                            </a:solidFill>
                            <a:latin typeface="Cambria Math" panose="02040503050406030204" pitchFamily="18" charset="0"/>
                            <a:cs typeface="Arial" pitchFamily="34" charset="0"/>
                          </a:rPr>
                          <m:t>−</m:t>
                        </m:r>
                        <m:r>
                          <a:rPr lang="en-US" altLang="ko-KR" sz="1400" b="0" i="1" smtClean="0">
                            <a:solidFill>
                              <a:schemeClr val="tx1">
                                <a:lumMod val="85000"/>
                                <a:lumOff val="15000"/>
                              </a:schemeClr>
                            </a:solidFill>
                            <a:latin typeface="Cambria Math" panose="02040503050406030204" pitchFamily="18" charset="0"/>
                            <a:cs typeface="Arial" pitchFamily="34" charset="0"/>
                          </a:rPr>
                          <m:t>𝑖</m:t>
                        </m:r>
                      </m:den>
                    </m:f>
                  </m:oMath>
                </a14:m>
                <a:endParaRPr lang="ko-KR" altLang="en-US" sz="1200" dirty="0">
                  <a:solidFill>
                    <a:schemeClr val="tx1">
                      <a:lumMod val="85000"/>
                      <a:lumOff val="15000"/>
                    </a:schemeClr>
                  </a:solidFill>
                  <a:cs typeface="Arial" pitchFamily="34" charset="0"/>
                </a:endParaRPr>
              </a:p>
            </p:txBody>
          </p:sp>
        </mc:Choice>
        <mc:Fallback xmlns="">
          <p:sp>
            <p:nvSpPr>
              <p:cNvPr id="71" name="TextBox 70">
                <a:extLst>
                  <a:ext uri="{FF2B5EF4-FFF2-40B4-BE49-F238E27FC236}">
                    <a16:creationId xmlns:a16="http://schemas.microsoft.com/office/drawing/2014/main" xmlns="" xmlns:a14="http://schemas.microsoft.com/office/drawing/2010/main" id="{EB3F93C4-8E1E-496D-885C-BED71FC50163}"/>
                  </a:ext>
                </a:extLst>
              </p:cNvPr>
              <p:cNvSpPr txBox="1">
                <a:spLocks noRot="1" noChangeAspect="1" noMove="1" noResize="1" noEditPoints="1" noAdjustHandles="1" noChangeArrowheads="1" noChangeShapeType="1" noTextEdit="1"/>
              </p:cNvSpPr>
              <p:nvPr/>
            </p:nvSpPr>
            <p:spPr>
              <a:xfrm>
                <a:off x="6316571" y="5398292"/>
                <a:ext cx="5420504" cy="430311"/>
              </a:xfrm>
              <a:prstGeom prst="rect">
                <a:avLst/>
              </a:prstGeom>
              <a:blipFill rotWithShape="1">
                <a:blip r:embed="rId3"/>
                <a:stretch>
                  <a:fillRect t="-61429" b="-10000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6741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4">
            <a:extLst>
              <a:ext uri="{FF2B5EF4-FFF2-40B4-BE49-F238E27FC236}">
                <a16:creationId xmlns="" xmlns:a16="http://schemas.microsoft.com/office/drawing/2014/main" id="{E67D0374-5C8F-4494-AC2E-787C5D1907CF}"/>
              </a:ext>
            </a:extLst>
          </p:cNvPr>
          <p:cNvSpPr/>
          <p:nvPr/>
        </p:nvSpPr>
        <p:spPr>
          <a:xfrm flipH="1">
            <a:off x="0" y="2566364"/>
            <a:ext cx="12192000" cy="461820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1098010 h 2234479"/>
              <a:gd name="connsiteX1" fmla="*/ 1478605 w 12192000"/>
              <a:gd name="connsiteY1" fmla="*/ 796366 h 2234479"/>
              <a:gd name="connsiteX2" fmla="*/ 3547759 w 12192000"/>
              <a:gd name="connsiteY2" fmla="*/ 592 h 2234479"/>
              <a:gd name="connsiteX3" fmla="*/ 6770451 w 12192000"/>
              <a:gd name="connsiteY3" fmla="*/ 983090 h 2234479"/>
              <a:gd name="connsiteX4" fmla="*/ 10204315 w 12192000"/>
              <a:gd name="connsiteY4" fmla="*/ 1364613 h 2234479"/>
              <a:gd name="connsiteX5" fmla="*/ 12182273 w 12192000"/>
              <a:gd name="connsiteY5" fmla="*/ 1784700 h 2234479"/>
              <a:gd name="connsiteX6" fmla="*/ 12192000 w 12192000"/>
              <a:gd name="connsiteY6" fmla="*/ 2234479 h 2234479"/>
              <a:gd name="connsiteX7" fmla="*/ 0 w 12192000"/>
              <a:gd name="connsiteY7" fmla="*/ 2234479 h 2234479"/>
              <a:gd name="connsiteX8" fmla="*/ 0 w 12192000"/>
              <a:gd name="connsiteY8" fmla="*/ 1098010 h 2234479"/>
              <a:gd name="connsiteX0" fmla="*/ 0 w 12192000"/>
              <a:gd name="connsiteY0" fmla="*/ 1098019 h 2234488"/>
              <a:gd name="connsiteX1" fmla="*/ 1373830 w 12192000"/>
              <a:gd name="connsiteY1" fmla="*/ 787158 h 2234488"/>
              <a:gd name="connsiteX2" fmla="*/ 3547759 w 12192000"/>
              <a:gd name="connsiteY2" fmla="*/ 601 h 2234488"/>
              <a:gd name="connsiteX3" fmla="*/ 6770451 w 12192000"/>
              <a:gd name="connsiteY3" fmla="*/ 983099 h 2234488"/>
              <a:gd name="connsiteX4" fmla="*/ 10204315 w 12192000"/>
              <a:gd name="connsiteY4" fmla="*/ 1364622 h 2234488"/>
              <a:gd name="connsiteX5" fmla="*/ 12182273 w 12192000"/>
              <a:gd name="connsiteY5" fmla="*/ 1784709 h 2234488"/>
              <a:gd name="connsiteX6" fmla="*/ 12192000 w 12192000"/>
              <a:gd name="connsiteY6" fmla="*/ 2234488 h 2234488"/>
              <a:gd name="connsiteX7" fmla="*/ 0 w 12192000"/>
              <a:gd name="connsiteY7" fmla="*/ 2234488 h 2234488"/>
              <a:gd name="connsiteX8" fmla="*/ 0 w 12192000"/>
              <a:gd name="connsiteY8" fmla="*/ 1098019 h 2234488"/>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34505">
                <a:moveTo>
                  <a:pt x="0" y="1098036"/>
                </a:moveTo>
                <a:cubicBezTo>
                  <a:pt x="418289" y="1099333"/>
                  <a:pt x="786969" y="983835"/>
                  <a:pt x="1373830" y="787175"/>
                </a:cubicBezTo>
                <a:cubicBezTo>
                  <a:pt x="1974648" y="585838"/>
                  <a:pt x="2296133" y="-22080"/>
                  <a:pt x="3547759" y="618"/>
                </a:cubicBezTo>
                <a:cubicBezTo>
                  <a:pt x="4604831" y="55435"/>
                  <a:pt x="5542334" y="926296"/>
                  <a:pt x="6770451" y="983116"/>
                </a:cubicBezTo>
                <a:cubicBezTo>
                  <a:pt x="7652426" y="1028512"/>
                  <a:pt x="9322340" y="1319243"/>
                  <a:pt x="10204315" y="1364639"/>
                </a:cubicBezTo>
                <a:lnTo>
                  <a:pt x="12182273" y="1784726"/>
                </a:lnTo>
                <a:lnTo>
                  <a:pt x="12192000" y="2234505"/>
                </a:lnTo>
                <a:lnTo>
                  <a:pt x="0" y="2234505"/>
                </a:lnTo>
                <a:lnTo>
                  <a:pt x="0" y="1098036"/>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직사각형 14">
            <a:extLst>
              <a:ext uri="{FF2B5EF4-FFF2-40B4-BE49-F238E27FC236}">
                <a16:creationId xmlns="" xmlns:a16="http://schemas.microsoft.com/office/drawing/2014/main" id="{60E22826-EFB7-4B04-AF0C-757A816E759C}"/>
              </a:ext>
            </a:extLst>
          </p:cNvPr>
          <p:cNvSpPr/>
          <p:nvPr/>
        </p:nvSpPr>
        <p:spPr>
          <a:xfrm flipH="1">
            <a:off x="0" y="4312685"/>
            <a:ext cx="12192000" cy="254531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 name="connsiteX0" fmla="*/ 0 w 12192000"/>
              <a:gd name="connsiteY0" fmla="*/ 1294558 h 2214944"/>
              <a:gd name="connsiteX1" fmla="*/ 2354093 w 12192000"/>
              <a:gd name="connsiteY1" fmla="*/ 1017102 h 2214944"/>
              <a:gd name="connsiteX2" fmla="*/ 5710136 w 12192000"/>
              <a:gd name="connsiteY2" fmla="*/ 212672 h 2214944"/>
              <a:gd name="connsiteX3" fmla="*/ 7500025 w 12192000"/>
              <a:gd name="connsiteY3" fmla="*/ 499112 h 2214944"/>
              <a:gd name="connsiteX4" fmla="*/ 9751167 w 12192000"/>
              <a:gd name="connsiteY4" fmla="*/ 0 h 2214944"/>
              <a:gd name="connsiteX5" fmla="*/ 12192000 w 12192000"/>
              <a:gd name="connsiteY5" fmla="*/ 1078475 h 2214944"/>
              <a:gd name="connsiteX6" fmla="*/ 12192000 w 12192000"/>
              <a:gd name="connsiteY6" fmla="*/ 2214944 h 2214944"/>
              <a:gd name="connsiteX7" fmla="*/ 0 w 12192000"/>
              <a:gd name="connsiteY7" fmla="*/ 2214944 h 2214944"/>
              <a:gd name="connsiteX8" fmla="*/ 0 w 12192000"/>
              <a:gd name="connsiteY8" fmla="*/ 1294558 h 22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14944">
                <a:moveTo>
                  <a:pt x="0" y="1294558"/>
                </a:moveTo>
                <a:cubicBezTo>
                  <a:pt x="418289" y="1295855"/>
                  <a:pt x="1935804" y="1015805"/>
                  <a:pt x="2354093" y="1017102"/>
                </a:cubicBezTo>
                <a:cubicBezTo>
                  <a:pt x="3605719" y="1039800"/>
                  <a:pt x="4458510" y="189974"/>
                  <a:pt x="5710136" y="212672"/>
                </a:cubicBezTo>
                <a:cubicBezTo>
                  <a:pt x="6747753" y="329404"/>
                  <a:pt x="6462408" y="382380"/>
                  <a:pt x="7500025" y="499112"/>
                </a:cubicBezTo>
                <a:cubicBezTo>
                  <a:pt x="8382000" y="544508"/>
                  <a:pt x="8888647" y="26632"/>
                  <a:pt x="9751167" y="0"/>
                </a:cubicBezTo>
                <a:cubicBezTo>
                  <a:pt x="10498035" y="21741"/>
                  <a:pt x="11659140" y="728607"/>
                  <a:pt x="12192000" y="1078475"/>
                </a:cubicBezTo>
                <a:lnTo>
                  <a:pt x="12192000" y="2214944"/>
                </a:lnTo>
                <a:lnTo>
                  <a:pt x="0" y="2214944"/>
                </a:lnTo>
                <a:lnTo>
                  <a:pt x="0" y="129455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53">
            <a:extLst>
              <a:ext uri="{FF2B5EF4-FFF2-40B4-BE49-F238E27FC236}">
                <a16:creationId xmlns="" xmlns:a16="http://schemas.microsoft.com/office/drawing/2014/main" id="{C8B8C67E-D154-474C-B166-841BC5B05F79}"/>
              </a:ext>
            </a:extLst>
          </p:cNvPr>
          <p:cNvGrpSpPr/>
          <p:nvPr/>
        </p:nvGrpSpPr>
        <p:grpSpPr>
          <a:xfrm>
            <a:off x="6098324" y="4234521"/>
            <a:ext cx="672277" cy="1316148"/>
            <a:chOff x="4070350" y="60326"/>
            <a:chExt cx="450850" cy="882650"/>
          </a:xfrm>
          <a:solidFill>
            <a:schemeClr val="accent1">
              <a:lumMod val="40000"/>
              <a:lumOff val="60000"/>
            </a:schemeClr>
          </a:solidFill>
        </p:grpSpPr>
        <p:sp>
          <p:nvSpPr>
            <p:cNvPr id="6" name="Rectangle 19">
              <a:extLst>
                <a:ext uri="{FF2B5EF4-FFF2-40B4-BE49-F238E27FC236}">
                  <a16:creationId xmlns="" xmlns:a16="http://schemas.microsoft.com/office/drawing/2014/main" id="{0C08423D-6570-4641-9567-44AF60024585}"/>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20">
              <a:extLst>
                <a:ext uri="{FF2B5EF4-FFF2-40B4-BE49-F238E27FC236}">
                  <a16:creationId xmlns="" xmlns:a16="http://schemas.microsoft.com/office/drawing/2014/main" id="{6D994477-CD55-47F9-8577-FB713276A995}"/>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21">
              <a:extLst>
                <a:ext uri="{FF2B5EF4-FFF2-40B4-BE49-F238E27FC236}">
                  <a16:creationId xmlns="" xmlns:a16="http://schemas.microsoft.com/office/drawing/2014/main" id="{3A2338B4-B5CF-456E-9458-3769DDB36A09}"/>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 name="그룹 57">
            <a:extLst>
              <a:ext uri="{FF2B5EF4-FFF2-40B4-BE49-F238E27FC236}">
                <a16:creationId xmlns="" xmlns:a16="http://schemas.microsoft.com/office/drawing/2014/main" id="{AE068FB1-4E69-47A0-AEC3-B5B85B80E752}"/>
              </a:ext>
            </a:extLst>
          </p:cNvPr>
          <p:cNvGrpSpPr/>
          <p:nvPr/>
        </p:nvGrpSpPr>
        <p:grpSpPr>
          <a:xfrm>
            <a:off x="10782462" y="4665663"/>
            <a:ext cx="1228563" cy="1335087"/>
            <a:chOff x="7986713" y="1112838"/>
            <a:chExt cx="823913" cy="895351"/>
          </a:xfrm>
          <a:solidFill>
            <a:schemeClr val="accent1">
              <a:lumMod val="40000"/>
              <a:lumOff val="60000"/>
            </a:schemeClr>
          </a:solidFill>
        </p:grpSpPr>
        <p:sp>
          <p:nvSpPr>
            <p:cNvPr id="10" name="Freeform 22">
              <a:extLst>
                <a:ext uri="{FF2B5EF4-FFF2-40B4-BE49-F238E27FC236}">
                  <a16:creationId xmlns="" xmlns:a16="http://schemas.microsoft.com/office/drawing/2014/main" id="{02B8D344-B1C1-45F5-A782-5F3E1E9B7AE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Oval 23">
              <a:extLst>
                <a:ext uri="{FF2B5EF4-FFF2-40B4-BE49-F238E27FC236}">
                  <a16:creationId xmlns="" xmlns:a16="http://schemas.microsoft.com/office/drawing/2014/main" id="{CEB5DB48-9EBF-4F16-8F32-121EA2B6B2C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4">
              <a:extLst>
                <a:ext uri="{FF2B5EF4-FFF2-40B4-BE49-F238E27FC236}">
                  <a16:creationId xmlns="" xmlns:a16="http://schemas.microsoft.com/office/drawing/2014/main" id="{BDF8B885-3D44-4D6C-B4F6-E1C3E1FA60AD}"/>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Oval 25">
              <a:extLst>
                <a:ext uri="{FF2B5EF4-FFF2-40B4-BE49-F238E27FC236}">
                  <a16:creationId xmlns="" xmlns:a16="http://schemas.microsoft.com/office/drawing/2014/main" id="{DC306C64-3FA0-4E07-B574-FC41CCDA7617}"/>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Oval 26">
              <a:extLst>
                <a:ext uri="{FF2B5EF4-FFF2-40B4-BE49-F238E27FC236}">
                  <a16:creationId xmlns="" xmlns:a16="http://schemas.microsoft.com/office/drawing/2014/main" id="{8BDC8C93-EB04-4BE8-A0BD-2B1C9AF91A2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 name="그룹 63">
            <a:extLst>
              <a:ext uri="{FF2B5EF4-FFF2-40B4-BE49-F238E27FC236}">
                <a16:creationId xmlns="" xmlns:a16="http://schemas.microsoft.com/office/drawing/2014/main" id="{2A6C82EA-F420-4199-8202-A9E005E1D774}"/>
              </a:ext>
            </a:extLst>
          </p:cNvPr>
          <p:cNvGrpSpPr/>
          <p:nvPr/>
        </p:nvGrpSpPr>
        <p:grpSpPr>
          <a:xfrm rot="20923597">
            <a:off x="4445812" y="5572272"/>
            <a:ext cx="485852" cy="262646"/>
            <a:chOff x="9777413" y="344488"/>
            <a:chExt cx="919163" cy="496888"/>
          </a:xfrm>
          <a:solidFill>
            <a:schemeClr val="accent1">
              <a:lumMod val="40000"/>
              <a:lumOff val="60000"/>
            </a:schemeClr>
          </a:solidFill>
        </p:grpSpPr>
        <p:sp>
          <p:nvSpPr>
            <p:cNvPr id="16" name="Freeform 27">
              <a:extLst>
                <a:ext uri="{FF2B5EF4-FFF2-40B4-BE49-F238E27FC236}">
                  <a16:creationId xmlns="" xmlns:a16="http://schemas.microsoft.com/office/drawing/2014/main" id="{40D74967-2CDD-4FB1-89F0-D42B04DDF8C2}"/>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28">
              <a:extLst>
                <a:ext uri="{FF2B5EF4-FFF2-40B4-BE49-F238E27FC236}">
                  <a16:creationId xmlns="" xmlns:a16="http://schemas.microsoft.com/office/drawing/2014/main" id="{CDF98136-08D2-4B67-8211-92F2781E688A}"/>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5" name="그룹 66">
            <a:extLst>
              <a:ext uri="{FF2B5EF4-FFF2-40B4-BE49-F238E27FC236}">
                <a16:creationId xmlns="" xmlns:a16="http://schemas.microsoft.com/office/drawing/2014/main" id="{B0927F69-B6B9-4980-9E57-28AE7A49AED7}"/>
              </a:ext>
            </a:extLst>
          </p:cNvPr>
          <p:cNvGrpSpPr/>
          <p:nvPr/>
        </p:nvGrpSpPr>
        <p:grpSpPr>
          <a:xfrm>
            <a:off x="9499889" y="5639114"/>
            <a:ext cx="485280" cy="279143"/>
            <a:chOff x="7121525" y="190501"/>
            <a:chExt cx="896938" cy="515937"/>
          </a:xfrm>
          <a:solidFill>
            <a:schemeClr val="accent1">
              <a:lumMod val="40000"/>
              <a:lumOff val="60000"/>
            </a:schemeClr>
          </a:solidFill>
        </p:grpSpPr>
        <p:sp>
          <p:nvSpPr>
            <p:cNvPr id="19" name="Freeform 41">
              <a:extLst>
                <a:ext uri="{FF2B5EF4-FFF2-40B4-BE49-F238E27FC236}">
                  <a16:creationId xmlns="" xmlns:a16="http://schemas.microsoft.com/office/drawing/2014/main" id="{7534BB6D-33CB-4E64-8FF3-3BD04B6D69B6}"/>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42">
              <a:extLst>
                <a:ext uri="{FF2B5EF4-FFF2-40B4-BE49-F238E27FC236}">
                  <a16:creationId xmlns="" xmlns:a16="http://schemas.microsoft.com/office/drawing/2014/main" id="{755F1794-FC2E-4911-8C25-C17EED55E47B}"/>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69">
            <a:extLst>
              <a:ext uri="{FF2B5EF4-FFF2-40B4-BE49-F238E27FC236}">
                <a16:creationId xmlns="" xmlns:a16="http://schemas.microsoft.com/office/drawing/2014/main" id="{B158859C-73C3-461B-92B2-0401777E13BF}"/>
              </a:ext>
            </a:extLst>
          </p:cNvPr>
          <p:cNvGrpSpPr/>
          <p:nvPr/>
        </p:nvGrpSpPr>
        <p:grpSpPr>
          <a:xfrm>
            <a:off x="9903311" y="4535846"/>
            <a:ext cx="921759" cy="1460837"/>
            <a:chOff x="4979988" y="223838"/>
            <a:chExt cx="439738" cy="696913"/>
          </a:xfrm>
          <a:solidFill>
            <a:schemeClr val="accent1">
              <a:lumMod val="40000"/>
              <a:lumOff val="60000"/>
            </a:schemeClr>
          </a:solidFill>
        </p:grpSpPr>
        <p:sp>
          <p:nvSpPr>
            <p:cNvPr id="22" name="Rectangle 43">
              <a:extLst>
                <a:ext uri="{FF2B5EF4-FFF2-40B4-BE49-F238E27FC236}">
                  <a16:creationId xmlns="" xmlns:a16="http://schemas.microsoft.com/office/drawing/2014/main" id="{C6754083-994C-4C32-8433-44DEBA2987B7}"/>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44">
              <a:extLst>
                <a:ext uri="{FF2B5EF4-FFF2-40B4-BE49-F238E27FC236}">
                  <a16:creationId xmlns="" xmlns:a16="http://schemas.microsoft.com/office/drawing/2014/main" id="{BD76D746-EDC2-4D57-82F6-9DBF65D9FAFE}"/>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45">
              <a:extLst>
                <a:ext uri="{FF2B5EF4-FFF2-40B4-BE49-F238E27FC236}">
                  <a16:creationId xmlns="" xmlns:a16="http://schemas.microsoft.com/office/drawing/2014/main" id="{FAE70D69-CAB9-4E21-BAFF-FEA3540EB86A}"/>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1" name="그룹 73">
            <a:extLst>
              <a:ext uri="{FF2B5EF4-FFF2-40B4-BE49-F238E27FC236}">
                <a16:creationId xmlns="" xmlns:a16="http://schemas.microsoft.com/office/drawing/2014/main" id="{03A00E83-FC5E-4FCE-9D97-A86937A2D544}"/>
              </a:ext>
            </a:extLst>
          </p:cNvPr>
          <p:cNvGrpSpPr/>
          <p:nvPr/>
        </p:nvGrpSpPr>
        <p:grpSpPr>
          <a:xfrm>
            <a:off x="7510088" y="4571639"/>
            <a:ext cx="663992" cy="955675"/>
            <a:chOff x="5413375" y="214313"/>
            <a:chExt cx="444500" cy="639763"/>
          </a:xfrm>
          <a:solidFill>
            <a:schemeClr val="accent1">
              <a:lumMod val="40000"/>
              <a:lumOff val="60000"/>
            </a:schemeClr>
          </a:solidFill>
        </p:grpSpPr>
        <p:sp>
          <p:nvSpPr>
            <p:cNvPr id="26" name="Rectangle 49">
              <a:extLst>
                <a:ext uri="{FF2B5EF4-FFF2-40B4-BE49-F238E27FC236}">
                  <a16:creationId xmlns="" xmlns:a16="http://schemas.microsoft.com/office/drawing/2014/main" id="{7048C9D9-6DF5-4D4D-B941-F32BFA77A186}"/>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50">
              <a:extLst>
                <a:ext uri="{FF2B5EF4-FFF2-40B4-BE49-F238E27FC236}">
                  <a16:creationId xmlns="" xmlns:a16="http://schemas.microsoft.com/office/drawing/2014/main" id="{5ABB3584-B030-4120-AAD3-6B5F8CE8223D}"/>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51">
              <a:extLst>
                <a:ext uri="{FF2B5EF4-FFF2-40B4-BE49-F238E27FC236}">
                  <a16:creationId xmlns="" xmlns:a16="http://schemas.microsoft.com/office/drawing/2014/main" id="{1FFF67AB-39FF-4995-9FE9-38317DB30BAE}"/>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그룹 77">
            <a:extLst>
              <a:ext uri="{FF2B5EF4-FFF2-40B4-BE49-F238E27FC236}">
                <a16:creationId xmlns="" xmlns:a16="http://schemas.microsoft.com/office/drawing/2014/main" id="{6BED55CA-20BE-4696-884C-61E8FE50A1C9}"/>
              </a:ext>
            </a:extLst>
          </p:cNvPr>
          <p:cNvGrpSpPr/>
          <p:nvPr/>
        </p:nvGrpSpPr>
        <p:grpSpPr>
          <a:xfrm>
            <a:off x="3306592" y="4383361"/>
            <a:ext cx="705418" cy="1550499"/>
            <a:chOff x="7313613" y="874713"/>
            <a:chExt cx="473075" cy="1039813"/>
          </a:xfrm>
          <a:solidFill>
            <a:schemeClr val="accent1">
              <a:lumMod val="40000"/>
              <a:lumOff val="60000"/>
            </a:schemeClr>
          </a:solidFill>
        </p:grpSpPr>
        <p:sp>
          <p:nvSpPr>
            <p:cNvPr id="30" name="Rectangle 68">
              <a:extLst>
                <a:ext uri="{FF2B5EF4-FFF2-40B4-BE49-F238E27FC236}">
                  <a16:creationId xmlns="" xmlns:a16="http://schemas.microsoft.com/office/drawing/2014/main" id="{638FD28A-DD81-4034-ACF5-E7AD587B5ECF}"/>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69">
              <a:extLst>
                <a:ext uri="{FF2B5EF4-FFF2-40B4-BE49-F238E27FC236}">
                  <a16:creationId xmlns="" xmlns:a16="http://schemas.microsoft.com/office/drawing/2014/main" id="{70B8F23E-274E-49FD-B318-1D2DD545A65E}"/>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
              <a:extLst>
                <a:ext uri="{FF2B5EF4-FFF2-40B4-BE49-F238E27FC236}">
                  <a16:creationId xmlns="" xmlns:a16="http://schemas.microsoft.com/office/drawing/2014/main" id="{F132DFD9-3C41-4349-83E8-E92A61BE9596}"/>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9" name="그룹 81">
            <a:extLst>
              <a:ext uri="{FF2B5EF4-FFF2-40B4-BE49-F238E27FC236}">
                <a16:creationId xmlns="" xmlns:a16="http://schemas.microsoft.com/office/drawing/2014/main" id="{26E90B53-52E0-4C39-A54B-7ED874D0A4B8}"/>
              </a:ext>
            </a:extLst>
          </p:cNvPr>
          <p:cNvGrpSpPr/>
          <p:nvPr/>
        </p:nvGrpSpPr>
        <p:grpSpPr>
          <a:xfrm>
            <a:off x="2593919" y="4943507"/>
            <a:ext cx="638764" cy="919365"/>
            <a:chOff x="5413375" y="214313"/>
            <a:chExt cx="444500" cy="639763"/>
          </a:xfrm>
          <a:solidFill>
            <a:schemeClr val="accent1">
              <a:lumMod val="40000"/>
              <a:lumOff val="60000"/>
            </a:schemeClr>
          </a:solidFill>
        </p:grpSpPr>
        <p:sp>
          <p:nvSpPr>
            <p:cNvPr id="34" name="Rectangle 49">
              <a:extLst>
                <a:ext uri="{FF2B5EF4-FFF2-40B4-BE49-F238E27FC236}">
                  <a16:creationId xmlns="" xmlns:a16="http://schemas.microsoft.com/office/drawing/2014/main" id="{A9B3948D-0986-4DFE-8234-5900647FF928}"/>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50">
              <a:extLst>
                <a:ext uri="{FF2B5EF4-FFF2-40B4-BE49-F238E27FC236}">
                  <a16:creationId xmlns="" xmlns:a16="http://schemas.microsoft.com/office/drawing/2014/main" id="{B4A88EB7-F40D-4E14-9DF0-9B4FA4FFCE75}"/>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51">
              <a:extLst>
                <a:ext uri="{FF2B5EF4-FFF2-40B4-BE49-F238E27FC236}">
                  <a16:creationId xmlns="" xmlns:a16="http://schemas.microsoft.com/office/drawing/2014/main" id="{17BB6E62-866C-4DFE-9F54-CA75A03620EC}"/>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85">
            <a:extLst>
              <a:ext uri="{FF2B5EF4-FFF2-40B4-BE49-F238E27FC236}">
                <a16:creationId xmlns="" xmlns:a16="http://schemas.microsoft.com/office/drawing/2014/main" id="{86E0C5ED-3811-4D35-8BA0-ACC605C1CDD9}"/>
              </a:ext>
            </a:extLst>
          </p:cNvPr>
          <p:cNvGrpSpPr/>
          <p:nvPr/>
        </p:nvGrpSpPr>
        <p:grpSpPr>
          <a:xfrm>
            <a:off x="569292" y="5221910"/>
            <a:ext cx="323970" cy="634252"/>
            <a:chOff x="4070350" y="60326"/>
            <a:chExt cx="450850" cy="882650"/>
          </a:xfrm>
          <a:solidFill>
            <a:schemeClr val="accent1">
              <a:lumMod val="40000"/>
              <a:lumOff val="60000"/>
            </a:schemeClr>
          </a:solidFill>
        </p:grpSpPr>
        <p:sp>
          <p:nvSpPr>
            <p:cNvPr id="38" name="Rectangle 19">
              <a:extLst>
                <a:ext uri="{FF2B5EF4-FFF2-40B4-BE49-F238E27FC236}">
                  <a16:creationId xmlns="" xmlns:a16="http://schemas.microsoft.com/office/drawing/2014/main" id="{DD2490C8-E687-42F4-AA7D-977572F20A72}"/>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20">
              <a:extLst>
                <a:ext uri="{FF2B5EF4-FFF2-40B4-BE49-F238E27FC236}">
                  <a16:creationId xmlns="" xmlns:a16="http://schemas.microsoft.com/office/drawing/2014/main" id="{5D6204CF-AFA5-4017-9A1C-205B8F1977FA}"/>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21">
              <a:extLst>
                <a:ext uri="{FF2B5EF4-FFF2-40B4-BE49-F238E27FC236}">
                  <a16:creationId xmlns="" xmlns:a16="http://schemas.microsoft.com/office/drawing/2014/main" id="{12A6FA7C-ABAE-4D11-B67C-91E7905A4B87}"/>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7" name="그룹 89">
            <a:extLst>
              <a:ext uri="{FF2B5EF4-FFF2-40B4-BE49-F238E27FC236}">
                <a16:creationId xmlns="" xmlns:a16="http://schemas.microsoft.com/office/drawing/2014/main" id="{AF19BCD4-2EE0-4D22-AD55-7868BF08E231}"/>
              </a:ext>
            </a:extLst>
          </p:cNvPr>
          <p:cNvGrpSpPr/>
          <p:nvPr/>
        </p:nvGrpSpPr>
        <p:grpSpPr>
          <a:xfrm>
            <a:off x="4834747" y="4744207"/>
            <a:ext cx="891001" cy="968256"/>
            <a:chOff x="7986713" y="1112838"/>
            <a:chExt cx="823913" cy="895351"/>
          </a:xfrm>
          <a:solidFill>
            <a:schemeClr val="accent1">
              <a:lumMod val="40000"/>
              <a:lumOff val="60000"/>
            </a:schemeClr>
          </a:solidFill>
        </p:grpSpPr>
        <p:sp>
          <p:nvSpPr>
            <p:cNvPr id="42" name="Freeform 22">
              <a:extLst>
                <a:ext uri="{FF2B5EF4-FFF2-40B4-BE49-F238E27FC236}">
                  <a16:creationId xmlns="" xmlns:a16="http://schemas.microsoft.com/office/drawing/2014/main" id="{F080C437-562B-429B-8C2A-DEE35F932256}"/>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Oval 23">
              <a:extLst>
                <a:ext uri="{FF2B5EF4-FFF2-40B4-BE49-F238E27FC236}">
                  <a16:creationId xmlns="" xmlns:a16="http://schemas.microsoft.com/office/drawing/2014/main" id="{6867F05A-3625-4EE5-BC60-4A21E0F48138}"/>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4">
              <a:extLst>
                <a:ext uri="{FF2B5EF4-FFF2-40B4-BE49-F238E27FC236}">
                  <a16:creationId xmlns="" xmlns:a16="http://schemas.microsoft.com/office/drawing/2014/main" id="{11FEDDCB-2659-449B-94A3-AFF5764114F7}"/>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Oval 25">
              <a:extLst>
                <a:ext uri="{FF2B5EF4-FFF2-40B4-BE49-F238E27FC236}">
                  <a16:creationId xmlns="" xmlns:a16="http://schemas.microsoft.com/office/drawing/2014/main" id="{127D1B94-C0F2-44DA-AC18-393411192FB2}"/>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Oval 26">
              <a:extLst>
                <a:ext uri="{FF2B5EF4-FFF2-40B4-BE49-F238E27FC236}">
                  <a16:creationId xmlns="" xmlns:a16="http://schemas.microsoft.com/office/drawing/2014/main" id="{AC7BB1D7-6182-49C1-A837-71184C23423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1" name="그룹 95">
            <a:extLst>
              <a:ext uri="{FF2B5EF4-FFF2-40B4-BE49-F238E27FC236}">
                <a16:creationId xmlns="" xmlns:a16="http://schemas.microsoft.com/office/drawing/2014/main" id="{2F656AB5-2D04-451C-9D92-C1BA1D3FF120}"/>
              </a:ext>
            </a:extLst>
          </p:cNvPr>
          <p:cNvGrpSpPr/>
          <p:nvPr/>
        </p:nvGrpSpPr>
        <p:grpSpPr>
          <a:xfrm>
            <a:off x="916082" y="5165858"/>
            <a:ext cx="536694" cy="583229"/>
            <a:chOff x="7986713" y="1112838"/>
            <a:chExt cx="823913" cy="895351"/>
          </a:xfrm>
          <a:solidFill>
            <a:schemeClr val="accent1">
              <a:lumMod val="40000"/>
              <a:lumOff val="60000"/>
            </a:schemeClr>
          </a:solidFill>
        </p:grpSpPr>
        <p:sp>
          <p:nvSpPr>
            <p:cNvPr id="48" name="Freeform 22">
              <a:extLst>
                <a:ext uri="{FF2B5EF4-FFF2-40B4-BE49-F238E27FC236}">
                  <a16:creationId xmlns="" xmlns:a16="http://schemas.microsoft.com/office/drawing/2014/main" id="{C906E5B4-C303-4F89-BA32-829785D363C2}"/>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Oval 23">
              <a:extLst>
                <a:ext uri="{FF2B5EF4-FFF2-40B4-BE49-F238E27FC236}">
                  <a16:creationId xmlns="" xmlns:a16="http://schemas.microsoft.com/office/drawing/2014/main" id="{7F61D45E-65B6-45F0-9FAB-65F899C6429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24">
              <a:extLst>
                <a:ext uri="{FF2B5EF4-FFF2-40B4-BE49-F238E27FC236}">
                  <a16:creationId xmlns="" xmlns:a16="http://schemas.microsoft.com/office/drawing/2014/main" id="{28159E6D-AC4C-451F-AD91-B5F9AD9BE44F}"/>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Oval 25">
              <a:extLst>
                <a:ext uri="{FF2B5EF4-FFF2-40B4-BE49-F238E27FC236}">
                  <a16:creationId xmlns="" xmlns:a16="http://schemas.microsoft.com/office/drawing/2014/main" id="{F306F638-940D-428E-A205-2890EA876170}"/>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Oval 26">
              <a:extLst>
                <a:ext uri="{FF2B5EF4-FFF2-40B4-BE49-F238E27FC236}">
                  <a16:creationId xmlns="" xmlns:a16="http://schemas.microsoft.com/office/drawing/2014/main" id="{9ED5CC7B-8A11-4B7B-A6EC-AB8FC862B0C4}"/>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101">
            <a:extLst>
              <a:ext uri="{FF2B5EF4-FFF2-40B4-BE49-F238E27FC236}">
                <a16:creationId xmlns="" xmlns:a16="http://schemas.microsoft.com/office/drawing/2014/main" id="{8C37FB4C-6DDB-4BCF-9725-5003D1147D47}"/>
              </a:ext>
            </a:extLst>
          </p:cNvPr>
          <p:cNvGrpSpPr/>
          <p:nvPr/>
        </p:nvGrpSpPr>
        <p:grpSpPr>
          <a:xfrm>
            <a:off x="3949414" y="5080305"/>
            <a:ext cx="526868" cy="834999"/>
            <a:chOff x="4979988" y="223838"/>
            <a:chExt cx="439738" cy="696913"/>
          </a:xfrm>
          <a:solidFill>
            <a:schemeClr val="accent1">
              <a:lumMod val="40000"/>
              <a:lumOff val="60000"/>
            </a:schemeClr>
          </a:solidFill>
        </p:grpSpPr>
        <p:sp>
          <p:nvSpPr>
            <p:cNvPr id="54" name="Rectangle 43">
              <a:extLst>
                <a:ext uri="{FF2B5EF4-FFF2-40B4-BE49-F238E27FC236}">
                  <a16:creationId xmlns="" xmlns:a16="http://schemas.microsoft.com/office/drawing/2014/main" id="{80762300-FB5F-446C-942A-1B5199BCCCF5}"/>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44">
              <a:extLst>
                <a:ext uri="{FF2B5EF4-FFF2-40B4-BE49-F238E27FC236}">
                  <a16:creationId xmlns="" xmlns:a16="http://schemas.microsoft.com/office/drawing/2014/main" id="{48D5BFB7-4EBA-4A14-BDC1-C3AB915421A4}"/>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45">
              <a:extLst>
                <a:ext uri="{FF2B5EF4-FFF2-40B4-BE49-F238E27FC236}">
                  <a16:creationId xmlns="" xmlns:a16="http://schemas.microsoft.com/office/drawing/2014/main" id="{3C871FFE-DCEC-4D91-8736-D5292212D558}"/>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3" name="그룹 105">
            <a:extLst>
              <a:ext uri="{FF2B5EF4-FFF2-40B4-BE49-F238E27FC236}">
                <a16:creationId xmlns="" xmlns:a16="http://schemas.microsoft.com/office/drawing/2014/main" id="{00D333D9-7A05-44B6-B44A-09A5404DF3F9}"/>
              </a:ext>
            </a:extLst>
          </p:cNvPr>
          <p:cNvGrpSpPr/>
          <p:nvPr/>
        </p:nvGrpSpPr>
        <p:grpSpPr>
          <a:xfrm rot="242710">
            <a:off x="1557304" y="5421511"/>
            <a:ext cx="448933" cy="242688"/>
            <a:chOff x="9777413" y="344488"/>
            <a:chExt cx="919163" cy="496888"/>
          </a:xfrm>
          <a:solidFill>
            <a:schemeClr val="accent1">
              <a:lumMod val="40000"/>
              <a:lumOff val="60000"/>
            </a:schemeClr>
          </a:solidFill>
        </p:grpSpPr>
        <p:sp>
          <p:nvSpPr>
            <p:cNvPr id="58" name="Freeform 27">
              <a:extLst>
                <a:ext uri="{FF2B5EF4-FFF2-40B4-BE49-F238E27FC236}">
                  <a16:creationId xmlns="" xmlns:a16="http://schemas.microsoft.com/office/drawing/2014/main" id="{FFF157EC-1FA6-4918-B286-081FC6D2E9F6}"/>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28">
              <a:extLst>
                <a:ext uri="{FF2B5EF4-FFF2-40B4-BE49-F238E27FC236}">
                  <a16:creationId xmlns="" xmlns:a16="http://schemas.microsoft.com/office/drawing/2014/main" id="{D18DF8D0-66D9-41DE-B2AC-065D773FCB42}"/>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57" name="그룹 108">
            <a:extLst>
              <a:ext uri="{FF2B5EF4-FFF2-40B4-BE49-F238E27FC236}">
                <a16:creationId xmlns="" xmlns:a16="http://schemas.microsoft.com/office/drawing/2014/main" id="{02904B6B-2702-4C83-858A-78E75B2707AF}"/>
              </a:ext>
            </a:extLst>
          </p:cNvPr>
          <p:cNvGrpSpPr/>
          <p:nvPr/>
        </p:nvGrpSpPr>
        <p:grpSpPr>
          <a:xfrm rot="20918691">
            <a:off x="5556015" y="5382973"/>
            <a:ext cx="485280" cy="279143"/>
            <a:chOff x="7121525" y="190501"/>
            <a:chExt cx="896938" cy="515937"/>
          </a:xfrm>
          <a:solidFill>
            <a:schemeClr val="accent1">
              <a:lumMod val="40000"/>
              <a:lumOff val="60000"/>
            </a:schemeClr>
          </a:solidFill>
        </p:grpSpPr>
        <p:sp>
          <p:nvSpPr>
            <p:cNvPr id="61" name="Freeform 41">
              <a:extLst>
                <a:ext uri="{FF2B5EF4-FFF2-40B4-BE49-F238E27FC236}">
                  <a16:creationId xmlns="" xmlns:a16="http://schemas.microsoft.com/office/drawing/2014/main" id="{123516DB-F6C6-4A60-BD31-47088652C5DF}"/>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42">
              <a:extLst>
                <a:ext uri="{FF2B5EF4-FFF2-40B4-BE49-F238E27FC236}">
                  <a16:creationId xmlns="" xmlns:a16="http://schemas.microsoft.com/office/drawing/2014/main" id="{72289B04-454E-4727-8AC1-A2900B3025CA}"/>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0" name="그룹 111">
            <a:extLst>
              <a:ext uri="{FF2B5EF4-FFF2-40B4-BE49-F238E27FC236}">
                <a16:creationId xmlns="" xmlns:a16="http://schemas.microsoft.com/office/drawing/2014/main" id="{1A0D3661-6198-4640-AA53-706A34B7452F}"/>
              </a:ext>
            </a:extLst>
          </p:cNvPr>
          <p:cNvGrpSpPr/>
          <p:nvPr/>
        </p:nvGrpSpPr>
        <p:grpSpPr>
          <a:xfrm>
            <a:off x="11627669" y="5750033"/>
            <a:ext cx="485852" cy="262646"/>
            <a:chOff x="9777413" y="344488"/>
            <a:chExt cx="919163" cy="496888"/>
          </a:xfrm>
          <a:solidFill>
            <a:schemeClr val="accent1">
              <a:lumMod val="40000"/>
              <a:lumOff val="60000"/>
            </a:schemeClr>
          </a:solidFill>
        </p:grpSpPr>
        <p:sp>
          <p:nvSpPr>
            <p:cNvPr id="64" name="Freeform 27">
              <a:extLst>
                <a:ext uri="{FF2B5EF4-FFF2-40B4-BE49-F238E27FC236}">
                  <a16:creationId xmlns="" xmlns:a16="http://schemas.microsoft.com/office/drawing/2014/main" id="{3F23DCAE-397D-4470-8065-7C6D3D0CD2FB}"/>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28">
              <a:extLst>
                <a:ext uri="{FF2B5EF4-FFF2-40B4-BE49-F238E27FC236}">
                  <a16:creationId xmlns="" xmlns:a16="http://schemas.microsoft.com/office/drawing/2014/main" id="{3115AA68-7816-4932-BAF8-49990CE15FB7}"/>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sp>
        <p:nvSpPr>
          <p:cNvPr id="66" name="직사각형 14">
            <a:extLst>
              <a:ext uri="{FF2B5EF4-FFF2-40B4-BE49-F238E27FC236}">
                <a16:creationId xmlns="" xmlns:a16="http://schemas.microsoft.com/office/drawing/2014/main" id="{03855FCE-9E02-49C9-BFF1-E3D6DDF9821A}"/>
              </a:ext>
            </a:extLst>
          </p:cNvPr>
          <p:cNvSpPr/>
          <p:nvPr/>
        </p:nvSpPr>
        <p:spPr>
          <a:xfrm flipH="1">
            <a:off x="0" y="5472504"/>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자유형: 도형 45">
            <a:extLst>
              <a:ext uri="{FF2B5EF4-FFF2-40B4-BE49-F238E27FC236}">
                <a16:creationId xmlns="" xmlns:a16="http://schemas.microsoft.com/office/drawing/2014/main" id="{80C6FC9D-2AD0-487B-BCF7-2DFBD66F2CAA}"/>
              </a:ext>
            </a:extLst>
          </p:cNvPr>
          <p:cNvSpPr>
            <a:spLocks/>
          </p:cNvSpPr>
          <p:nvPr/>
        </p:nvSpPr>
        <p:spPr bwMode="auto">
          <a:xfrm rot="20979719">
            <a:off x="8130077" y="1029556"/>
            <a:ext cx="2701088" cy="5227681"/>
          </a:xfrm>
          <a:custGeom>
            <a:avLst/>
            <a:gdLst>
              <a:gd name="connsiteX0" fmla="*/ 202698 w 2322382"/>
              <a:gd name="connsiteY0" fmla="*/ 1752488 h 4494734"/>
              <a:gd name="connsiteX1" fmla="*/ 202894 w 2322382"/>
              <a:gd name="connsiteY1" fmla="*/ 1753838 h 4494734"/>
              <a:gd name="connsiteX2" fmla="*/ 202698 w 2322382"/>
              <a:gd name="connsiteY2" fmla="*/ 1754255 h 4494734"/>
              <a:gd name="connsiteX3" fmla="*/ 1327635 w 2322382"/>
              <a:gd name="connsiteY3" fmla="*/ 1083664 h 4494734"/>
              <a:gd name="connsiteX4" fmla="*/ 1308769 w 2322382"/>
              <a:gd name="connsiteY4" fmla="*/ 1102572 h 4494734"/>
              <a:gd name="connsiteX5" fmla="*/ 1295048 w 2322382"/>
              <a:gd name="connsiteY5" fmla="*/ 1121823 h 4494734"/>
              <a:gd name="connsiteX6" fmla="*/ 1281327 w 2322382"/>
              <a:gd name="connsiteY6" fmla="*/ 1212579 h 4494734"/>
              <a:gd name="connsiteX7" fmla="*/ 1289560 w 2322382"/>
              <a:gd name="connsiteY7" fmla="*/ 1240081 h 4494734"/>
              <a:gd name="connsiteX8" fmla="*/ 1314257 w 2322382"/>
              <a:gd name="connsiteY8" fmla="*/ 1264832 h 4494734"/>
              <a:gd name="connsiteX9" fmla="*/ 1344443 w 2322382"/>
              <a:gd name="connsiteY9" fmla="*/ 1259332 h 4494734"/>
              <a:gd name="connsiteX10" fmla="*/ 1435000 w 2322382"/>
              <a:gd name="connsiteY10" fmla="*/ 1237331 h 4494734"/>
              <a:gd name="connsiteX11" fmla="*/ 1503603 w 2322382"/>
              <a:gd name="connsiteY11" fmla="*/ 1212579 h 4494734"/>
              <a:gd name="connsiteX12" fmla="*/ 1506347 w 2322382"/>
              <a:gd name="connsiteY12" fmla="*/ 1198828 h 4494734"/>
              <a:gd name="connsiteX13" fmla="*/ 1500859 w 2322382"/>
              <a:gd name="connsiteY13" fmla="*/ 1190578 h 4494734"/>
              <a:gd name="connsiteX14" fmla="*/ 1454209 w 2322382"/>
              <a:gd name="connsiteY14" fmla="*/ 1157576 h 4494734"/>
              <a:gd name="connsiteX15" fmla="*/ 1352675 w 2322382"/>
              <a:gd name="connsiteY15" fmla="*/ 1091571 h 4494734"/>
              <a:gd name="connsiteX16" fmla="*/ 1327635 w 2322382"/>
              <a:gd name="connsiteY16" fmla="*/ 1083664 h 4494734"/>
              <a:gd name="connsiteX17" fmla="*/ 752333 w 2322382"/>
              <a:gd name="connsiteY17" fmla="*/ 0 h 4494734"/>
              <a:gd name="connsiteX18" fmla="*/ 777119 w 2322382"/>
              <a:gd name="connsiteY18" fmla="*/ 4130 h 4494734"/>
              <a:gd name="connsiteX19" fmla="*/ 870758 w 2322382"/>
              <a:gd name="connsiteY19" fmla="*/ 34423 h 4494734"/>
              <a:gd name="connsiteX20" fmla="*/ 914823 w 2322382"/>
              <a:gd name="connsiteY20" fmla="*/ 42684 h 4494734"/>
              <a:gd name="connsiteX21" fmla="*/ 928593 w 2322382"/>
              <a:gd name="connsiteY21" fmla="*/ 50945 h 4494734"/>
              <a:gd name="connsiteX22" fmla="*/ 961642 w 2322382"/>
              <a:gd name="connsiteY22" fmla="*/ 64715 h 4494734"/>
              <a:gd name="connsiteX23" fmla="*/ 967150 w 2322382"/>
              <a:gd name="connsiteY23" fmla="*/ 78484 h 4494734"/>
              <a:gd name="connsiteX24" fmla="*/ 980921 w 2322382"/>
              <a:gd name="connsiteY24" fmla="*/ 64715 h 4494734"/>
              <a:gd name="connsiteX25" fmla="*/ 986429 w 2322382"/>
              <a:gd name="connsiteY25" fmla="*/ 70222 h 4494734"/>
              <a:gd name="connsiteX26" fmla="*/ 989183 w 2322382"/>
              <a:gd name="connsiteY26" fmla="*/ 83991 h 4494734"/>
              <a:gd name="connsiteX27" fmla="*/ 1011216 w 2322382"/>
              <a:gd name="connsiteY27" fmla="*/ 75730 h 4494734"/>
              <a:gd name="connsiteX28" fmla="*/ 1005707 w 2322382"/>
              <a:gd name="connsiteY28" fmla="*/ 61961 h 4494734"/>
              <a:gd name="connsiteX29" fmla="*/ 1002954 w 2322382"/>
              <a:gd name="connsiteY29" fmla="*/ 45438 h 4494734"/>
              <a:gd name="connsiteX30" fmla="*/ 994691 w 2322382"/>
              <a:gd name="connsiteY30" fmla="*/ 28915 h 4494734"/>
              <a:gd name="connsiteX31" fmla="*/ 1011216 w 2322382"/>
              <a:gd name="connsiteY31" fmla="*/ 4130 h 4494734"/>
              <a:gd name="connsiteX32" fmla="*/ 1024986 w 2322382"/>
              <a:gd name="connsiteY32" fmla="*/ 12392 h 4494734"/>
              <a:gd name="connsiteX33" fmla="*/ 1041511 w 2322382"/>
              <a:gd name="connsiteY33" fmla="*/ 17900 h 4494734"/>
              <a:gd name="connsiteX34" fmla="*/ 1082822 w 2322382"/>
              <a:gd name="connsiteY34" fmla="*/ 23407 h 4494734"/>
              <a:gd name="connsiteX35" fmla="*/ 1099347 w 2322382"/>
              <a:gd name="connsiteY35" fmla="*/ 61961 h 4494734"/>
              <a:gd name="connsiteX36" fmla="*/ 1113117 w 2322382"/>
              <a:gd name="connsiteY36" fmla="*/ 177621 h 4494734"/>
              <a:gd name="connsiteX37" fmla="*/ 1102100 w 2322382"/>
              <a:gd name="connsiteY37" fmla="*/ 224436 h 4494734"/>
              <a:gd name="connsiteX38" fmla="*/ 1115871 w 2322382"/>
              <a:gd name="connsiteY38" fmla="*/ 227190 h 4494734"/>
              <a:gd name="connsiteX39" fmla="*/ 1135149 w 2322382"/>
              <a:gd name="connsiteY39" fmla="*/ 243713 h 4494734"/>
              <a:gd name="connsiteX40" fmla="*/ 1154428 w 2322382"/>
              <a:gd name="connsiteY40" fmla="*/ 249220 h 4494734"/>
              <a:gd name="connsiteX41" fmla="*/ 1140657 w 2322382"/>
              <a:gd name="connsiteY41" fmla="*/ 271251 h 4494734"/>
              <a:gd name="connsiteX42" fmla="*/ 1148920 w 2322382"/>
              <a:gd name="connsiteY42" fmla="*/ 287774 h 4494734"/>
              <a:gd name="connsiteX43" fmla="*/ 1151674 w 2322382"/>
              <a:gd name="connsiteY43" fmla="*/ 298789 h 4494734"/>
              <a:gd name="connsiteX44" fmla="*/ 1154428 w 2322382"/>
              <a:gd name="connsiteY44" fmla="*/ 359373 h 4494734"/>
              <a:gd name="connsiteX45" fmla="*/ 1157182 w 2322382"/>
              <a:gd name="connsiteY45" fmla="*/ 367635 h 4494734"/>
              <a:gd name="connsiteX46" fmla="*/ 1143412 w 2322382"/>
              <a:gd name="connsiteY46" fmla="*/ 367635 h 4494734"/>
              <a:gd name="connsiteX47" fmla="*/ 1135149 w 2322382"/>
              <a:gd name="connsiteY47" fmla="*/ 359373 h 4494734"/>
              <a:gd name="connsiteX48" fmla="*/ 1110363 w 2322382"/>
              <a:gd name="connsiteY48" fmla="*/ 356619 h 4494734"/>
              <a:gd name="connsiteX49" fmla="*/ 1102100 w 2322382"/>
              <a:gd name="connsiteY49" fmla="*/ 373142 h 4494734"/>
              <a:gd name="connsiteX50" fmla="*/ 1107608 w 2322382"/>
              <a:gd name="connsiteY50" fmla="*/ 400680 h 4494734"/>
              <a:gd name="connsiteX51" fmla="*/ 1049773 w 2322382"/>
              <a:gd name="connsiteY51" fmla="*/ 400680 h 4494734"/>
              <a:gd name="connsiteX52" fmla="*/ 1005707 w 2322382"/>
              <a:gd name="connsiteY52" fmla="*/ 422711 h 4494734"/>
              <a:gd name="connsiteX53" fmla="*/ 958889 w 2322382"/>
              <a:gd name="connsiteY53" fmla="*/ 477787 h 4494734"/>
              <a:gd name="connsiteX54" fmla="*/ 939610 w 2322382"/>
              <a:gd name="connsiteY54" fmla="*/ 513587 h 4494734"/>
              <a:gd name="connsiteX55" fmla="*/ 953380 w 2322382"/>
              <a:gd name="connsiteY55" fmla="*/ 543879 h 4494734"/>
              <a:gd name="connsiteX56" fmla="*/ 1005707 w 2322382"/>
              <a:gd name="connsiteY56" fmla="*/ 582433 h 4494734"/>
              <a:gd name="connsiteX57" fmla="*/ 1011216 w 2322382"/>
              <a:gd name="connsiteY57" fmla="*/ 604463 h 4494734"/>
              <a:gd name="connsiteX58" fmla="*/ 1024986 w 2322382"/>
              <a:gd name="connsiteY58" fmla="*/ 618232 h 4494734"/>
              <a:gd name="connsiteX59" fmla="*/ 1058035 w 2322382"/>
              <a:gd name="connsiteY59" fmla="*/ 634755 h 4494734"/>
              <a:gd name="connsiteX60" fmla="*/ 1107608 w 2322382"/>
              <a:gd name="connsiteY60" fmla="*/ 654032 h 4494734"/>
              <a:gd name="connsiteX61" fmla="*/ 1157182 w 2322382"/>
              <a:gd name="connsiteY61" fmla="*/ 665047 h 4494734"/>
              <a:gd name="connsiteX62" fmla="*/ 1248067 w 2322382"/>
              <a:gd name="connsiteY62" fmla="*/ 689832 h 4494734"/>
              <a:gd name="connsiteX63" fmla="*/ 1372000 w 2322382"/>
              <a:gd name="connsiteY63" fmla="*/ 764185 h 4494734"/>
              <a:gd name="connsiteX64" fmla="*/ 1473901 w 2322382"/>
              <a:gd name="connsiteY64" fmla="*/ 874337 h 4494734"/>
              <a:gd name="connsiteX65" fmla="*/ 1548262 w 2322382"/>
              <a:gd name="connsiteY65" fmla="*/ 954198 h 4494734"/>
              <a:gd name="connsiteX66" fmla="*/ 1677703 w 2322382"/>
              <a:gd name="connsiteY66" fmla="*/ 1050582 h 4494734"/>
              <a:gd name="connsiteX67" fmla="*/ 1694228 w 2322382"/>
              <a:gd name="connsiteY67" fmla="*/ 1067104 h 4494734"/>
              <a:gd name="connsiteX68" fmla="*/ 1774096 w 2322382"/>
              <a:gd name="connsiteY68" fmla="*/ 1180011 h 4494734"/>
              <a:gd name="connsiteX69" fmla="*/ 1782358 w 2322382"/>
              <a:gd name="connsiteY69" fmla="*/ 1193779 h 4494734"/>
              <a:gd name="connsiteX70" fmla="*/ 1801637 w 2322382"/>
              <a:gd name="connsiteY70" fmla="*/ 1254364 h 4494734"/>
              <a:gd name="connsiteX71" fmla="*/ 1801637 w 2322382"/>
              <a:gd name="connsiteY71" fmla="*/ 1270887 h 4494734"/>
              <a:gd name="connsiteX72" fmla="*/ 1749309 w 2322382"/>
              <a:gd name="connsiteY72" fmla="*/ 1339733 h 4494734"/>
              <a:gd name="connsiteX73" fmla="*/ 1683211 w 2322382"/>
              <a:gd name="connsiteY73" fmla="*/ 1353501 h 4494734"/>
              <a:gd name="connsiteX74" fmla="*/ 1614359 w 2322382"/>
              <a:gd name="connsiteY74" fmla="*/ 1372778 h 4494734"/>
              <a:gd name="connsiteX75" fmla="*/ 1570294 w 2322382"/>
              <a:gd name="connsiteY75" fmla="*/ 1381040 h 4494734"/>
              <a:gd name="connsiteX76" fmla="*/ 1498688 w 2322382"/>
              <a:gd name="connsiteY76" fmla="*/ 1386547 h 4494734"/>
              <a:gd name="connsiteX77" fmla="*/ 1468393 w 2322382"/>
              <a:gd name="connsiteY77" fmla="*/ 1394809 h 4494734"/>
              <a:gd name="connsiteX78" fmla="*/ 1440852 w 2322382"/>
              <a:gd name="connsiteY78" fmla="*/ 1400316 h 4494734"/>
              <a:gd name="connsiteX79" fmla="*/ 1432590 w 2322382"/>
              <a:gd name="connsiteY79" fmla="*/ 1400316 h 4494734"/>
              <a:gd name="connsiteX80" fmla="*/ 1305902 w 2322382"/>
              <a:gd name="connsiteY80" fmla="*/ 1405824 h 4494734"/>
              <a:gd name="connsiteX81" fmla="*/ 1311411 w 2322382"/>
              <a:gd name="connsiteY81" fmla="*/ 1477423 h 4494734"/>
              <a:gd name="connsiteX82" fmla="*/ 1322427 w 2322382"/>
              <a:gd name="connsiteY82" fmla="*/ 1526992 h 4494734"/>
              <a:gd name="connsiteX83" fmla="*/ 1347214 w 2322382"/>
              <a:gd name="connsiteY83" fmla="*/ 1617868 h 4494734"/>
              <a:gd name="connsiteX84" fmla="*/ 1377508 w 2322382"/>
              <a:gd name="connsiteY84" fmla="*/ 1711498 h 4494734"/>
              <a:gd name="connsiteX85" fmla="*/ 1394033 w 2322382"/>
              <a:gd name="connsiteY85" fmla="*/ 1758313 h 4494734"/>
              <a:gd name="connsiteX86" fmla="*/ 1432590 w 2322382"/>
              <a:gd name="connsiteY86" fmla="*/ 1843681 h 4494734"/>
              <a:gd name="connsiteX87" fmla="*/ 1471147 w 2322382"/>
              <a:gd name="connsiteY87" fmla="*/ 1942818 h 4494734"/>
              <a:gd name="connsiteX88" fmla="*/ 1476656 w 2322382"/>
              <a:gd name="connsiteY88" fmla="*/ 1984125 h 4494734"/>
              <a:gd name="connsiteX89" fmla="*/ 1493180 w 2322382"/>
              <a:gd name="connsiteY89" fmla="*/ 2011664 h 4494734"/>
              <a:gd name="connsiteX90" fmla="*/ 1506950 w 2322382"/>
              <a:gd name="connsiteY90" fmla="*/ 2077755 h 4494734"/>
              <a:gd name="connsiteX91" fmla="*/ 1517966 w 2322382"/>
              <a:gd name="connsiteY91" fmla="*/ 2157616 h 4494734"/>
              <a:gd name="connsiteX92" fmla="*/ 1539999 w 2322382"/>
              <a:gd name="connsiteY92" fmla="*/ 2237477 h 4494734"/>
              <a:gd name="connsiteX93" fmla="*/ 1559278 w 2322382"/>
              <a:gd name="connsiteY93" fmla="*/ 2309076 h 4494734"/>
              <a:gd name="connsiteX94" fmla="*/ 1570294 w 2322382"/>
              <a:gd name="connsiteY94" fmla="*/ 2366907 h 4494734"/>
              <a:gd name="connsiteX95" fmla="*/ 1584065 w 2322382"/>
              <a:gd name="connsiteY95" fmla="*/ 2424737 h 4494734"/>
              <a:gd name="connsiteX96" fmla="*/ 1567540 w 2322382"/>
              <a:gd name="connsiteY96" fmla="*/ 2446767 h 4494734"/>
              <a:gd name="connsiteX97" fmla="*/ 1490426 w 2322382"/>
              <a:gd name="connsiteY97" fmla="*/ 2452274 h 4494734"/>
              <a:gd name="connsiteX98" fmla="*/ 1427082 w 2322382"/>
              <a:gd name="connsiteY98" fmla="*/ 2460536 h 4494734"/>
              <a:gd name="connsiteX99" fmla="*/ 1366492 w 2322382"/>
              <a:gd name="connsiteY99" fmla="*/ 2466044 h 4494734"/>
              <a:gd name="connsiteX100" fmla="*/ 1349968 w 2322382"/>
              <a:gd name="connsiteY100" fmla="*/ 2488074 h 4494734"/>
              <a:gd name="connsiteX101" fmla="*/ 1319673 w 2322382"/>
              <a:gd name="connsiteY101" fmla="*/ 2576196 h 4494734"/>
              <a:gd name="connsiteX102" fmla="*/ 1275608 w 2322382"/>
              <a:gd name="connsiteY102" fmla="*/ 2713887 h 4494734"/>
              <a:gd name="connsiteX103" fmla="*/ 1256329 w 2322382"/>
              <a:gd name="connsiteY103" fmla="*/ 2804763 h 4494734"/>
              <a:gd name="connsiteX104" fmla="*/ 1248067 w 2322382"/>
              <a:gd name="connsiteY104" fmla="*/ 2832301 h 4494734"/>
              <a:gd name="connsiteX105" fmla="*/ 1253575 w 2322382"/>
              <a:gd name="connsiteY105" fmla="*/ 2873609 h 4494734"/>
              <a:gd name="connsiteX106" fmla="*/ 1275608 w 2322382"/>
              <a:gd name="connsiteY106" fmla="*/ 2950716 h 4494734"/>
              <a:gd name="connsiteX107" fmla="*/ 1294886 w 2322382"/>
              <a:gd name="connsiteY107" fmla="*/ 3022315 h 4494734"/>
              <a:gd name="connsiteX108" fmla="*/ 1352722 w 2322382"/>
              <a:gd name="connsiteY108" fmla="*/ 3121453 h 4494734"/>
              <a:gd name="connsiteX109" fmla="*/ 1413312 w 2322382"/>
              <a:gd name="connsiteY109" fmla="*/ 3148990 h 4494734"/>
              <a:gd name="connsiteX110" fmla="*/ 1471147 w 2322382"/>
              <a:gd name="connsiteY110" fmla="*/ 3162760 h 4494734"/>
              <a:gd name="connsiteX111" fmla="*/ 1539999 w 2322382"/>
              <a:gd name="connsiteY111" fmla="*/ 3182036 h 4494734"/>
              <a:gd name="connsiteX112" fmla="*/ 1655671 w 2322382"/>
              <a:gd name="connsiteY112" fmla="*/ 3237113 h 4494734"/>
              <a:gd name="connsiteX113" fmla="*/ 1672195 w 2322382"/>
              <a:gd name="connsiteY113" fmla="*/ 3250882 h 4494734"/>
              <a:gd name="connsiteX114" fmla="*/ 1741047 w 2322382"/>
              <a:gd name="connsiteY114" fmla="*/ 3319728 h 4494734"/>
              <a:gd name="connsiteX115" fmla="*/ 1831932 w 2322382"/>
              <a:gd name="connsiteY115" fmla="*/ 3391326 h 4494734"/>
              <a:gd name="connsiteX116" fmla="*/ 1898030 w 2322382"/>
              <a:gd name="connsiteY116" fmla="*/ 3443649 h 4494734"/>
              <a:gd name="connsiteX117" fmla="*/ 1997176 w 2322382"/>
              <a:gd name="connsiteY117" fmla="*/ 3515248 h 4494734"/>
              <a:gd name="connsiteX118" fmla="*/ 2002685 w 2322382"/>
              <a:gd name="connsiteY118" fmla="*/ 3518002 h 4494734"/>
              <a:gd name="connsiteX119" fmla="*/ 2043996 w 2322382"/>
              <a:gd name="connsiteY119" fmla="*/ 3526264 h 4494734"/>
              <a:gd name="connsiteX120" fmla="*/ 2060520 w 2322382"/>
              <a:gd name="connsiteY120" fmla="*/ 3520756 h 4494734"/>
              <a:gd name="connsiteX121" fmla="*/ 2099077 w 2322382"/>
              <a:gd name="connsiteY121" fmla="*/ 3512494 h 4494734"/>
              <a:gd name="connsiteX122" fmla="*/ 2167930 w 2322382"/>
              <a:gd name="connsiteY122" fmla="*/ 3506987 h 4494734"/>
              <a:gd name="connsiteX123" fmla="*/ 2181700 w 2322382"/>
              <a:gd name="connsiteY123" fmla="*/ 3506987 h 4494734"/>
              <a:gd name="connsiteX124" fmla="*/ 2203732 w 2322382"/>
              <a:gd name="connsiteY124" fmla="*/ 3506987 h 4494734"/>
              <a:gd name="connsiteX125" fmla="*/ 2211995 w 2322382"/>
              <a:gd name="connsiteY125" fmla="*/ 3504233 h 4494734"/>
              <a:gd name="connsiteX126" fmla="*/ 2242290 w 2322382"/>
              <a:gd name="connsiteY126" fmla="*/ 3512494 h 4494734"/>
              <a:gd name="connsiteX127" fmla="*/ 2272584 w 2322382"/>
              <a:gd name="connsiteY127" fmla="*/ 3506987 h 4494734"/>
              <a:gd name="connsiteX128" fmla="*/ 2313896 w 2322382"/>
              <a:gd name="connsiteY128" fmla="*/ 3537279 h 4494734"/>
              <a:gd name="connsiteX129" fmla="*/ 2311142 w 2322382"/>
              <a:gd name="connsiteY129" fmla="*/ 3553802 h 4494734"/>
              <a:gd name="connsiteX130" fmla="*/ 2311142 w 2322382"/>
              <a:gd name="connsiteY130" fmla="*/ 3564817 h 4494734"/>
              <a:gd name="connsiteX131" fmla="*/ 2322158 w 2322382"/>
              <a:gd name="connsiteY131" fmla="*/ 3600617 h 4494734"/>
              <a:gd name="connsiteX132" fmla="*/ 2322158 w 2322382"/>
              <a:gd name="connsiteY132" fmla="*/ 3669462 h 4494734"/>
              <a:gd name="connsiteX133" fmla="*/ 2313896 w 2322382"/>
              <a:gd name="connsiteY133" fmla="*/ 3730046 h 4494734"/>
              <a:gd name="connsiteX134" fmla="*/ 2297372 w 2322382"/>
              <a:gd name="connsiteY134" fmla="*/ 3763092 h 4494734"/>
              <a:gd name="connsiteX135" fmla="*/ 2286355 w 2322382"/>
              <a:gd name="connsiteY135" fmla="*/ 3782368 h 4494734"/>
              <a:gd name="connsiteX136" fmla="*/ 2275339 w 2322382"/>
              <a:gd name="connsiteY136" fmla="*/ 3820922 h 4494734"/>
              <a:gd name="connsiteX137" fmla="*/ 2289109 w 2322382"/>
              <a:gd name="connsiteY137" fmla="*/ 3853968 h 4494734"/>
              <a:gd name="connsiteX138" fmla="*/ 2294617 w 2322382"/>
              <a:gd name="connsiteY138" fmla="*/ 3862230 h 4494734"/>
              <a:gd name="connsiteX139" fmla="*/ 2300125 w 2322382"/>
              <a:gd name="connsiteY139" fmla="*/ 3936583 h 4494734"/>
              <a:gd name="connsiteX140" fmla="*/ 2300125 w 2322382"/>
              <a:gd name="connsiteY140" fmla="*/ 3947597 h 4494734"/>
              <a:gd name="connsiteX141" fmla="*/ 2294617 w 2322382"/>
              <a:gd name="connsiteY141" fmla="*/ 3983397 h 4494734"/>
              <a:gd name="connsiteX142" fmla="*/ 2278093 w 2322382"/>
              <a:gd name="connsiteY142" fmla="*/ 4046735 h 4494734"/>
              <a:gd name="connsiteX143" fmla="*/ 2267076 w 2322382"/>
              <a:gd name="connsiteY143" fmla="*/ 4082535 h 4494734"/>
              <a:gd name="connsiteX144" fmla="*/ 2256060 w 2322382"/>
              <a:gd name="connsiteY144" fmla="*/ 4112827 h 4494734"/>
              <a:gd name="connsiteX145" fmla="*/ 2239536 w 2322382"/>
              <a:gd name="connsiteY145" fmla="*/ 4140365 h 4494734"/>
              <a:gd name="connsiteX146" fmla="*/ 2187208 w 2322382"/>
              <a:gd name="connsiteY146" fmla="*/ 4187180 h 4494734"/>
              <a:gd name="connsiteX147" fmla="*/ 2145897 w 2322382"/>
              <a:gd name="connsiteY147" fmla="*/ 4192687 h 4494734"/>
              <a:gd name="connsiteX148" fmla="*/ 2079799 w 2322382"/>
              <a:gd name="connsiteY148" fmla="*/ 4159642 h 4494734"/>
              <a:gd name="connsiteX149" fmla="*/ 2074290 w 2322382"/>
              <a:gd name="connsiteY149" fmla="*/ 4107319 h 4494734"/>
              <a:gd name="connsiteX150" fmla="*/ 2093569 w 2322382"/>
              <a:gd name="connsiteY150" fmla="*/ 4054996 h 4494734"/>
              <a:gd name="connsiteX151" fmla="*/ 2093569 w 2322382"/>
              <a:gd name="connsiteY151" fmla="*/ 4013689 h 4494734"/>
              <a:gd name="connsiteX152" fmla="*/ 2066029 w 2322382"/>
              <a:gd name="connsiteY152" fmla="*/ 3942090 h 4494734"/>
              <a:gd name="connsiteX153" fmla="*/ 2041242 w 2322382"/>
              <a:gd name="connsiteY153" fmla="*/ 3903537 h 4494734"/>
              <a:gd name="connsiteX154" fmla="*/ 2027472 w 2322382"/>
              <a:gd name="connsiteY154" fmla="*/ 3903537 h 4494734"/>
              <a:gd name="connsiteX155" fmla="*/ 2005439 w 2322382"/>
              <a:gd name="connsiteY155" fmla="*/ 3895275 h 4494734"/>
              <a:gd name="connsiteX156" fmla="*/ 1983406 w 2322382"/>
              <a:gd name="connsiteY156" fmla="*/ 3856721 h 4494734"/>
              <a:gd name="connsiteX157" fmla="*/ 1972390 w 2322382"/>
              <a:gd name="connsiteY157" fmla="*/ 3851214 h 4494734"/>
              <a:gd name="connsiteX158" fmla="*/ 1944849 w 2322382"/>
              <a:gd name="connsiteY158" fmla="*/ 3853968 h 4494734"/>
              <a:gd name="connsiteX159" fmla="*/ 1922816 w 2322382"/>
              <a:gd name="connsiteY159" fmla="*/ 3831937 h 4494734"/>
              <a:gd name="connsiteX160" fmla="*/ 1947603 w 2322382"/>
              <a:gd name="connsiteY160" fmla="*/ 3809907 h 4494734"/>
              <a:gd name="connsiteX161" fmla="*/ 1953111 w 2322382"/>
              <a:gd name="connsiteY161" fmla="*/ 3801645 h 4494734"/>
              <a:gd name="connsiteX162" fmla="*/ 1955866 w 2322382"/>
              <a:gd name="connsiteY162" fmla="*/ 3752077 h 4494734"/>
              <a:gd name="connsiteX163" fmla="*/ 1953111 w 2322382"/>
              <a:gd name="connsiteY163" fmla="*/ 3735554 h 4494734"/>
              <a:gd name="connsiteX164" fmla="*/ 1928324 w 2322382"/>
              <a:gd name="connsiteY164" fmla="*/ 3710769 h 4494734"/>
              <a:gd name="connsiteX165" fmla="*/ 1815408 w 2322382"/>
              <a:gd name="connsiteY165" fmla="*/ 3630909 h 4494734"/>
              <a:gd name="connsiteX166" fmla="*/ 1699736 w 2322382"/>
              <a:gd name="connsiteY166" fmla="*/ 3573079 h 4494734"/>
              <a:gd name="connsiteX167" fmla="*/ 1625376 w 2322382"/>
              <a:gd name="connsiteY167" fmla="*/ 3542787 h 4494734"/>
              <a:gd name="connsiteX168" fmla="*/ 1575802 w 2322382"/>
              <a:gd name="connsiteY168" fmla="*/ 3523510 h 4494734"/>
              <a:gd name="connsiteX169" fmla="*/ 1528983 w 2322382"/>
              <a:gd name="connsiteY169" fmla="*/ 3504233 h 4494734"/>
              <a:gd name="connsiteX170" fmla="*/ 1465639 w 2322382"/>
              <a:gd name="connsiteY170" fmla="*/ 3471187 h 4494734"/>
              <a:gd name="connsiteX171" fmla="*/ 1438099 w 2322382"/>
              <a:gd name="connsiteY171" fmla="*/ 3471187 h 4494734"/>
              <a:gd name="connsiteX172" fmla="*/ 1405049 w 2322382"/>
              <a:gd name="connsiteY172" fmla="*/ 3471187 h 4494734"/>
              <a:gd name="connsiteX173" fmla="*/ 1256329 w 2322382"/>
              <a:gd name="connsiteY173" fmla="*/ 3424372 h 4494734"/>
              <a:gd name="connsiteX174" fmla="*/ 1212264 w 2322382"/>
              <a:gd name="connsiteY174" fmla="*/ 3407849 h 4494734"/>
              <a:gd name="connsiteX175" fmla="*/ 1151674 w 2322382"/>
              <a:gd name="connsiteY175" fmla="*/ 3383065 h 4494734"/>
              <a:gd name="connsiteX176" fmla="*/ 1110363 w 2322382"/>
              <a:gd name="connsiteY176" fmla="*/ 3355527 h 4494734"/>
              <a:gd name="connsiteX177" fmla="*/ 1058035 w 2322382"/>
              <a:gd name="connsiteY177" fmla="*/ 3292189 h 4494734"/>
              <a:gd name="connsiteX178" fmla="*/ 1019478 w 2322382"/>
              <a:gd name="connsiteY178" fmla="*/ 3212329 h 4494734"/>
              <a:gd name="connsiteX179" fmla="*/ 1000199 w 2322382"/>
              <a:gd name="connsiteY179" fmla="*/ 3179283 h 4494734"/>
              <a:gd name="connsiteX180" fmla="*/ 956134 w 2322382"/>
              <a:gd name="connsiteY180" fmla="*/ 3085653 h 4494734"/>
              <a:gd name="connsiteX181" fmla="*/ 887282 w 2322382"/>
              <a:gd name="connsiteY181" fmla="*/ 2958977 h 4494734"/>
              <a:gd name="connsiteX182" fmla="*/ 810168 w 2322382"/>
              <a:gd name="connsiteY182" fmla="*/ 3058115 h 4494734"/>
              <a:gd name="connsiteX183" fmla="*/ 771611 w 2322382"/>
              <a:gd name="connsiteY183" fmla="*/ 3121453 h 4494734"/>
              <a:gd name="connsiteX184" fmla="*/ 755086 w 2322382"/>
              <a:gd name="connsiteY184" fmla="*/ 3176529 h 4494734"/>
              <a:gd name="connsiteX185" fmla="*/ 749578 w 2322382"/>
              <a:gd name="connsiteY185" fmla="*/ 3250882 h 4494734"/>
              <a:gd name="connsiteX186" fmla="*/ 757840 w 2322382"/>
              <a:gd name="connsiteY186" fmla="*/ 3300450 h 4494734"/>
              <a:gd name="connsiteX187" fmla="*/ 763349 w 2322382"/>
              <a:gd name="connsiteY187" fmla="*/ 3347265 h 4494734"/>
              <a:gd name="connsiteX188" fmla="*/ 763349 w 2322382"/>
              <a:gd name="connsiteY188" fmla="*/ 3369296 h 4494734"/>
              <a:gd name="connsiteX189" fmla="*/ 763349 w 2322382"/>
              <a:gd name="connsiteY189" fmla="*/ 3545540 h 4494734"/>
              <a:gd name="connsiteX190" fmla="*/ 749578 w 2322382"/>
              <a:gd name="connsiteY190" fmla="*/ 3611632 h 4494734"/>
              <a:gd name="connsiteX191" fmla="*/ 708267 w 2322382"/>
              <a:gd name="connsiteY191" fmla="*/ 3743815 h 4494734"/>
              <a:gd name="connsiteX192" fmla="*/ 669710 w 2322382"/>
              <a:gd name="connsiteY192" fmla="*/ 3845707 h 4494734"/>
              <a:gd name="connsiteX193" fmla="*/ 628399 w 2322382"/>
              <a:gd name="connsiteY193" fmla="*/ 3972382 h 4494734"/>
              <a:gd name="connsiteX194" fmla="*/ 600858 w 2322382"/>
              <a:gd name="connsiteY194" fmla="*/ 4049489 h 4494734"/>
              <a:gd name="connsiteX195" fmla="*/ 600858 w 2322382"/>
              <a:gd name="connsiteY195" fmla="*/ 4063258 h 4494734"/>
              <a:gd name="connsiteX196" fmla="*/ 600858 w 2322382"/>
              <a:gd name="connsiteY196" fmla="*/ 4099058 h 4494734"/>
              <a:gd name="connsiteX197" fmla="*/ 603612 w 2322382"/>
              <a:gd name="connsiteY197" fmla="*/ 4112827 h 4494734"/>
              <a:gd name="connsiteX198" fmla="*/ 617382 w 2322382"/>
              <a:gd name="connsiteY198" fmla="*/ 4126596 h 4494734"/>
              <a:gd name="connsiteX199" fmla="*/ 621890 w 2322382"/>
              <a:gd name="connsiteY199" fmla="*/ 4136854 h 4494734"/>
              <a:gd name="connsiteX200" fmla="*/ 624225 w 2322382"/>
              <a:gd name="connsiteY200" fmla="*/ 4136808 h 4494734"/>
              <a:gd name="connsiteX201" fmla="*/ 633278 w 2322382"/>
              <a:gd name="connsiteY201" fmla="*/ 4152109 h 4494734"/>
              <a:gd name="connsiteX202" fmla="*/ 660366 w 2322382"/>
              <a:gd name="connsiteY202" fmla="*/ 4215649 h 4494734"/>
              <a:gd name="connsiteX203" fmla="*/ 664739 w 2322382"/>
              <a:gd name="connsiteY203" fmla="*/ 4228706 h 4494734"/>
              <a:gd name="connsiteX204" fmla="*/ 671735 w 2322382"/>
              <a:gd name="connsiteY204" fmla="*/ 4249597 h 4494734"/>
              <a:gd name="connsiteX205" fmla="*/ 676971 w 2322382"/>
              <a:gd name="connsiteY205" fmla="*/ 4256558 h 4494734"/>
              <a:gd name="connsiteX206" fmla="*/ 678758 w 2322382"/>
              <a:gd name="connsiteY206" fmla="*/ 4287908 h 4494734"/>
              <a:gd name="connsiteX207" fmla="*/ 693601 w 2322382"/>
              <a:gd name="connsiteY207" fmla="*/ 4314885 h 4494734"/>
              <a:gd name="connsiteX208" fmla="*/ 677996 w 2322382"/>
              <a:gd name="connsiteY208" fmla="*/ 4363678 h 4494734"/>
              <a:gd name="connsiteX209" fmla="*/ 661454 w 2322382"/>
              <a:gd name="connsiteY209" fmla="*/ 4366314 h 4494734"/>
              <a:gd name="connsiteX210" fmla="*/ 651009 w 2322382"/>
              <a:gd name="connsiteY210" fmla="*/ 4369812 h 4494734"/>
              <a:gd name="connsiteX211" fmla="*/ 620561 w 2322382"/>
              <a:gd name="connsiteY211" fmla="*/ 4391627 h 4494734"/>
              <a:gd name="connsiteX212" fmla="*/ 555280 w 2322382"/>
              <a:gd name="connsiteY212" fmla="*/ 4413490 h 4494734"/>
              <a:gd name="connsiteX213" fmla="*/ 495208 w 2322382"/>
              <a:gd name="connsiteY213" fmla="*/ 4424896 h 4494734"/>
              <a:gd name="connsiteX214" fmla="*/ 458625 w 2322382"/>
              <a:gd name="connsiteY214" fmla="*/ 4419722 h 4494734"/>
              <a:gd name="connsiteX215" fmla="*/ 436848 w 2322382"/>
              <a:gd name="connsiteY215" fmla="*/ 4415396 h 4494734"/>
              <a:gd name="connsiteX216" fmla="*/ 396792 w 2322382"/>
              <a:gd name="connsiteY216" fmla="*/ 4417194 h 4494734"/>
              <a:gd name="connsiteX217" fmla="*/ 369829 w 2322382"/>
              <a:gd name="connsiteY217" fmla="*/ 4440746 h 4494734"/>
              <a:gd name="connsiteX218" fmla="*/ 363744 w 2322382"/>
              <a:gd name="connsiteY218" fmla="*/ 4448593 h 4494734"/>
              <a:gd name="connsiteX219" fmla="*/ 294989 w 2322382"/>
              <a:gd name="connsiteY219" fmla="*/ 4477428 h 4494734"/>
              <a:gd name="connsiteX220" fmla="*/ 284545 w 2322382"/>
              <a:gd name="connsiteY220" fmla="*/ 4480926 h 4494734"/>
              <a:gd name="connsiteX221" fmla="*/ 248849 w 2322382"/>
              <a:gd name="connsiteY221" fmla="*/ 4487072 h 4494734"/>
              <a:gd name="connsiteX222" fmla="*/ 183542 w 2322382"/>
              <a:gd name="connsiteY222" fmla="*/ 4491518 h 4494734"/>
              <a:gd name="connsiteX223" fmla="*/ 146097 w 2322382"/>
              <a:gd name="connsiteY223" fmla="*/ 4492440 h 4494734"/>
              <a:gd name="connsiteX224" fmla="*/ 113875 w 2322382"/>
              <a:gd name="connsiteY224" fmla="*/ 4491614 h 4494734"/>
              <a:gd name="connsiteX225" fmla="*/ 82515 w 2322382"/>
              <a:gd name="connsiteY225" fmla="*/ 4484691 h 4494734"/>
              <a:gd name="connsiteX226" fmla="*/ 21505 w 2322382"/>
              <a:gd name="connsiteY226" fmla="*/ 4449939 h 4494734"/>
              <a:gd name="connsiteX227" fmla="*/ 3164 w 2322382"/>
              <a:gd name="connsiteY227" fmla="*/ 4412515 h 4494734"/>
              <a:gd name="connsiteX228" fmla="*/ 13508 w 2322382"/>
              <a:gd name="connsiteY228" fmla="*/ 4339344 h 4494734"/>
              <a:gd name="connsiteX229" fmla="*/ 61373 w 2322382"/>
              <a:gd name="connsiteY229" fmla="*/ 4317504 h 4494734"/>
              <a:gd name="connsiteX230" fmla="*/ 117109 w 2322382"/>
              <a:gd name="connsiteY230" fmla="*/ 4319169 h 4494734"/>
              <a:gd name="connsiteX231" fmla="*/ 156278 w 2322382"/>
              <a:gd name="connsiteY231" fmla="*/ 4306051 h 4494734"/>
              <a:gd name="connsiteX232" fmla="*/ 215425 w 2322382"/>
              <a:gd name="connsiteY232" fmla="*/ 4257199 h 4494734"/>
              <a:gd name="connsiteX233" fmla="*/ 244111 w 2322382"/>
              <a:gd name="connsiteY233" fmla="*/ 4221452 h 4494734"/>
              <a:gd name="connsiteX234" fmla="*/ 239738 w 2322382"/>
              <a:gd name="connsiteY234" fmla="*/ 4208394 h 4494734"/>
              <a:gd name="connsiteX235" fmla="*/ 239571 w 2322382"/>
              <a:gd name="connsiteY235" fmla="*/ 4207895 h 4494734"/>
              <a:gd name="connsiteX236" fmla="*/ 234316 w 2322382"/>
              <a:gd name="connsiteY236" fmla="*/ 4207895 h 4494734"/>
              <a:gd name="connsiteX237" fmla="*/ 235943 w 2322382"/>
              <a:gd name="connsiteY237" fmla="*/ 4206113 h 4494734"/>
              <a:gd name="connsiteX238" fmla="*/ 236309 w 2322382"/>
              <a:gd name="connsiteY238" fmla="*/ 4198155 h 4494734"/>
              <a:gd name="connsiteX239" fmla="*/ 235912 w 2322382"/>
              <a:gd name="connsiteY239" fmla="*/ 4196968 h 4494734"/>
              <a:gd name="connsiteX240" fmla="*/ 236424 w 2322382"/>
              <a:gd name="connsiteY240" fmla="*/ 4195639 h 4494734"/>
              <a:gd name="connsiteX241" fmla="*/ 237319 w 2322382"/>
              <a:gd name="connsiteY241" fmla="*/ 4176164 h 4494734"/>
              <a:gd name="connsiteX242" fmla="*/ 223549 w 2322382"/>
              <a:gd name="connsiteY242" fmla="*/ 4167903 h 4494734"/>
              <a:gd name="connsiteX243" fmla="*/ 212532 w 2322382"/>
              <a:gd name="connsiteY243" fmla="*/ 4145872 h 4494734"/>
              <a:gd name="connsiteX244" fmla="*/ 251090 w 2322382"/>
              <a:gd name="connsiteY244" fmla="*/ 4110073 h 4494734"/>
              <a:gd name="connsiteX245" fmla="*/ 262106 w 2322382"/>
              <a:gd name="connsiteY245" fmla="*/ 4088042 h 4494734"/>
              <a:gd name="connsiteX246" fmla="*/ 278631 w 2322382"/>
              <a:gd name="connsiteY246" fmla="*/ 4068766 h 4494734"/>
              <a:gd name="connsiteX247" fmla="*/ 292401 w 2322382"/>
              <a:gd name="connsiteY247" fmla="*/ 4071519 h 4494734"/>
              <a:gd name="connsiteX248" fmla="*/ 306172 w 2322382"/>
              <a:gd name="connsiteY248" fmla="*/ 4088042 h 4494734"/>
              <a:gd name="connsiteX249" fmla="*/ 352990 w 2322382"/>
              <a:gd name="connsiteY249" fmla="*/ 4071519 h 4494734"/>
              <a:gd name="connsiteX250" fmla="*/ 386040 w 2322382"/>
              <a:gd name="connsiteY250" fmla="*/ 4054996 h 4494734"/>
              <a:gd name="connsiteX251" fmla="*/ 424597 w 2322382"/>
              <a:gd name="connsiteY251" fmla="*/ 3966874 h 4494734"/>
              <a:gd name="connsiteX252" fmla="*/ 435613 w 2322382"/>
              <a:gd name="connsiteY252" fmla="*/ 3920060 h 4494734"/>
              <a:gd name="connsiteX253" fmla="*/ 446630 w 2322382"/>
              <a:gd name="connsiteY253" fmla="*/ 3873244 h 4494734"/>
              <a:gd name="connsiteX254" fmla="*/ 460400 w 2322382"/>
              <a:gd name="connsiteY254" fmla="*/ 3760338 h 4494734"/>
              <a:gd name="connsiteX255" fmla="*/ 465908 w 2322382"/>
              <a:gd name="connsiteY255" fmla="*/ 3666708 h 4494734"/>
              <a:gd name="connsiteX256" fmla="*/ 474170 w 2322382"/>
              <a:gd name="connsiteY256" fmla="*/ 3570324 h 4494734"/>
              <a:gd name="connsiteX257" fmla="*/ 479679 w 2322382"/>
              <a:gd name="connsiteY257" fmla="*/ 3484957 h 4494734"/>
              <a:gd name="connsiteX258" fmla="*/ 485187 w 2322382"/>
              <a:gd name="connsiteY258" fmla="*/ 3383065 h 4494734"/>
              <a:gd name="connsiteX259" fmla="*/ 490695 w 2322382"/>
              <a:gd name="connsiteY259" fmla="*/ 3369296 h 4494734"/>
              <a:gd name="connsiteX260" fmla="*/ 476924 w 2322382"/>
              <a:gd name="connsiteY260" fmla="*/ 3339004 h 4494734"/>
              <a:gd name="connsiteX261" fmla="*/ 457646 w 2322382"/>
              <a:gd name="connsiteY261" fmla="*/ 3316973 h 4494734"/>
              <a:gd name="connsiteX262" fmla="*/ 457646 w 2322382"/>
              <a:gd name="connsiteY262" fmla="*/ 3270159 h 4494734"/>
              <a:gd name="connsiteX263" fmla="*/ 446630 w 2322382"/>
              <a:gd name="connsiteY263" fmla="*/ 3184790 h 4494734"/>
              <a:gd name="connsiteX264" fmla="*/ 438367 w 2322382"/>
              <a:gd name="connsiteY264" fmla="*/ 3157252 h 4494734"/>
              <a:gd name="connsiteX265" fmla="*/ 432859 w 2322382"/>
              <a:gd name="connsiteY265" fmla="*/ 3129714 h 4494734"/>
              <a:gd name="connsiteX266" fmla="*/ 424597 w 2322382"/>
              <a:gd name="connsiteY266" fmla="*/ 3110437 h 4494734"/>
              <a:gd name="connsiteX267" fmla="*/ 435613 w 2322382"/>
              <a:gd name="connsiteY267" fmla="*/ 3033330 h 4494734"/>
              <a:gd name="connsiteX268" fmla="*/ 496203 w 2322382"/>
              <a:gd name="connsiteY268" fmla="*/ 2890132 h 4494734"/>
              <a:gd name="connsiteX269" fmla="*/ 598104 w 2322382"/>
              <a:gd name="connsiteY269" fmla="*/ 2669826 h 4494734"/>
              <a:gd name="connsiteX270" fmla="*/ 705513 w 2322382"/>
              <a:gd name="connsiteY270" fmla="*/ 2460536 h 4494734"/>
              <a:gd name="connsiteX271" fmla="*/ 713775 w 2322382"/>
              <a:gd name="connsiteY271" fmla="*/ 2446767 h 4494734"/>
              <a:gd name="connsiteX272" fmla="*/ 724791 w 2322382"/>
              <a:gd name="connsiteY272" fmla="*/ 2416475 h 4494734"/>
              <a:gd name="connsiteX273" fmla="*/ 719283 w 2322382"/>
              <a:gd name="connsiteY273" fmla="*/ 2394444 h 4494734"/>
              <a:gd name="connsiteX274" fmla="*/ 719283 w 2322382"/>
              <a:gd name="connsiteY274" fmla="*/ 2375168 h 4494734"/>
              <a:gd name="connsiteX275" fmla="*/ 741316 w 2322382"/>
              <a:gd name="connsiteY275" fmla="*/ 2306322 h 4494734"/>
              <a:gd name="connsiteX276" fmla="*/ 755086 w 2322382"/>
              <a:gd name="connsiteY276" fmla="*/ 2207185 h 4494734"/>
              <a:gd name="connsiteX277" fmla="*/ 763349 w 2322382"/>
              <a:gd name="connsiteY277" fmla="*/ 2072248 h 4494734"/>
              <a:gd name="connsiteX278" fmla="*/ 755086 w 2322382"/>
              <a:gd name="connsiteY278" fmla="*/ 2025433 h 4494734"/>
              <a:gd name="connsiteX279" fmla="*/ 755086 w 2322382"/>
              <a:gd name="connsiteY279" fmla="*/ 1975864 h 4494734"/>
              <a:gd name="connsiteX280" fmla="*/ 749578 w 2322382"/>
              <a:gd name="connsiteY280" fmla="*/ 1918034 h 4494734"/>
              <a:gd name="connsiteX281" fmla="*/ 741316 w 2322382"/>
              <a:gd name="connsiteY281" fmla="*/ 1868465 h 4494734"/>
              <a:gd name="connsiteX282" fmla="*/ 741316 w 2322382"/>
              <a:gd name="connsiteY282" fmla="*/ 1821650 h 4494734"/>
              <a:gd name="connsiteX283" fmla="*/ 730299 w 2322382"/>
              <a:gd name="connsiteY283" fmla="*/ 1755559 h 4494734"/>
              <a:gd name="connsiteX284" fmla="*/ 683481 w 2322382"/>
              <a:gd name="connsiteY284" fmla="*/ 1670190 h 4494734"/>
              <a:gd name="connsiteX285" fmla="*/ 664202 w 2322382"/>
              <a:gd name="connsiteY285" fmla="*/ 1650914 h 4494734"/>
              <a:gd name="connsiteX286" fmla="*/ 653185 w 2322382"/>
              <a:gd name="connsiteY286" fmla="*/ 1620622 h 4494734"/>
              <a:gd name="connsiteX287" fmla="*/ 639415 w 2322382"/>
              <a:gd name="connsiteY287" fmla="*/ 1609607 h 4494734"/>
              <a:gd name="connsiteX288" fmla="*/ 617382 w 2322382"/>
              <a:gd name="connsiteY288" fmla="*/ 1604098 h 4494734"/>
              <a:gd name="connsiteX289" fmla="*/ 581580 w 2322382"/>
              <a:gd name="connsiteY289" fmla="*/ 1590329 h 4494734"/>
              <a:gd name="connsiteX290" fmla="*/ 576071 w 2322382"/>
              <a:gd name="connsiteY290" fmla="*/ 1587576 h 4494734"/>
              <a:gd name="connsiteX291" fmla="*/ 540268 w 2322382"/>
              <a:gd name="connsiteY291" fmla="*/ 1560038 h 4494734"/>
              <a:gd name="connsiteX292" fmla="*/ 465908 w 2322382"/>
              <a:gd name="connsiteY292" fmla="*/ 1491192 h 4494734"/>
              <a:gd name="connsiteX293" fmla="*/ 427351 w 2322382"/>
              <a:gd name="connsiteY293" fmla="*/ 1438870 h 4494734"/>
              <a:gd name="connsiteX294" fmla="*/ 405318 w 2322382"/>
              <a:gd name="connsiteY294" fmla="*/ 1414086 h 4494734"/>
              <a:gd name="connsiteX295" fmla="*/ 388794 w 2322382"/>
              <a:gd name="connsiteY295" fmla="*/ 1386547 h 4494734"/>
              <a:gd name="connsiteX296" fmla="*/ 380532 w 2322382"/>
              <a:gd name="connsiteY296" fmla="*/ 1378286 h 4494734"/>
              <a:gd name="connsiteX297" fmla="*/ 336466 w 2322382"/>
              <a:gd name="connsiteY297" fmla="*/ 1334224 h 4494734"/>
              <a:gd name="connsiteX298" fmla="*/ 281385 w 2322382"/>
              <a:gd name="connsiteY298" fmla="*/ 1295671 h 4494734"/>
              <a:gd name="connsiteX299" fmla="*/ 270368 w 2322382"/>
              <a:gd name="connsiteY299" fmla="*/ 1279148 h 4494734"/>
              <a:gd name="connsiteX300" fmla="*/ 270368 w 2322382"/>
              <a:gd name="connsiteY300" fmla="*/ 1254364 h 4494734"/>
              <a:gd name="connsiteX301" fmla="*/ 275876 w 2322382"/>
              <a:gd name="connsiteY301" fmla="*/ 1224072 h 4494734"/>
              <a:gd name="connsiteX302" fmla="*/ 311680 w 2322382"/>
              <a:gd name="connsiteY302" fmla="*/ 1119427 h 4494734"/>
              <a:gd name="connsiteX303" fmla="*/ 325450 w 2322382"/>
              <a:gd name="connsiteY303" fmla="*/ 1089135 h 4494734"/>
              <a:gd name="connsiteX304" fmla="*/ 355745 w 2322382"/>
              <a:gd name="connsiteY304" fmla="*/ 1069858 h 4494734"/>
              <a:gd name="connsiteX305" fmla="*/ 377777 w 2322382"/>
              <a:gd name="connsiteY305" fmla="*/ 1061596 h 4494734"/>
              <a:gd name="connsiteX306" fmla="*/ 380532 w 2322382"/>
              <a:gd name="connsiteY306" fmla="*/ 1050582 h 4494734"/>
              <a:gd name="connsiteX307" fmla="*/ 399810 w 2322382"/>
              <a:gd name="connsiteY307" fmla="*/ 1047827 h 4494734"/>
              <a:gd name="connsiteX308" fmla="*/ 432859 w 2322382"/>
              <a:gd name="connsiteY308" fmla="*/ 1094643 h 4494734"/>
              <a:gd name="connsiteX309" fmla="*/ 474170 w 2322382"/>
              <a:gd name="connsiteY309" fmla="*/ 1185518 h 4494734"/>
              <a:gd name="connsiteX310" fmla="*/ 479679 w 2322382"/>
              <a:gd name="connsiteY310" fmla="*/ 1254364 h 4494734"/>
              <a:gd name="connsiteX311" fmla="*/ 485187 w 2322382"/>
              <a:gd name="connsiteY311" fmla="*/ 1287410 h 4494734"/>
              <a:gd name="connsiteX312" fmla="*/ 493449 w 2322382"/>
              <a:gd name="connsiteY312" fmla="*/ 1292917 h 4494734"/>
              <a:gd name="connsiteX313" fmla="*/ 498957 w 2322382"/>
              <a:gd name="connsiteY313" fmla="*/ 1284656 h 4494734"/>
              <a:gd name="connsiteX314" fmla="*/ 498957 w 2322382"/>
              <a:gd name="connsiteY314" fmla="*/ 1270887 h 4494734"/>
              <a:gd name="connsiteX315" fmla="*/ 507219 w 2322382"/>
              <a:gd name="connsiteY315" fmla="*/ 1135950 h 4494734"/>
              <a:gd name="connsiteX316" fmla="*/ 512727 w 2322382"/>
              <a:gd name="connsiteY316" fmla="*/ 1036812 h 4494734"/>
              <a:gd name="connsiteX317" fmla="*/ 504466 w 2322382"/>
              <a:gd name="connsiteY317" fmla="*/ 976228 h 4494734"/>
              <a:gd name="connsiteX318" fmla="*/ 512727 w 2322382"/>
              <a:gd name="connsiteY318" fmla="*/ 921152 h 4494734"/>
              <a:gd name="connsiteX319" fmla="*/ 512727 w 2322382"/>
              <a:gd name="connsiteY319" fmla="*/ 866075 h 4494734"/>
              <a:gd name="connsiteX320" fmla="*/ 537514 w 2322382"/>
              <a:gd name="connsiteY320" fmla="*/ 799984 h 4494734"/>
              <a:gd name="connsiteX321" fmla="*/ 540268 w 2322382"/>
              <a:gd name="connsiteY321" fmla="*/ 788969 h 4494734"/>
              <a:gd name="connsiteX322" fmla="*/ 540268 w 2322382"/>
              <a:gd name="connsiteY322" fmla="*/ 775199 h 4494734"/>
              <a:gd name="connsiteX323" fmla="*/ 559547 w 2322382"/>
              <a:gd name="connsiteY323" fmla="*/ 753169 h 4494734"/>
              <a:gd name="connsiteX324" fmla="*/ 554039 w 2322382"/>
              <a:gd name="connsiteY324" fmla="*/ 725630 h 4494734"/>
              <a:gd name="connsiteX325" fmla="*/ 554039 w 2322382"/>
              <a:gd name="connsiteY325" fmla="*/ 698093 h 4494734"/>
              <a:gd name="connsiteX326" fmla="*/ 567809 w 2322382"/>
              <a:gd name="connsiteY326" fmla="*/ 659539 h 4494734"/>
              <a:gd name="connsiteX327" fmla="*/ 578825 w 2322382"/>
              <a:gd name="connsiteY327" fmla="*/ 651278 h 4494734"/>
              <a:gd name="connsiteX328" fmla="*/ 592596 w 2322382"/>
              <a:gd name="connsiteY328" fmla="*/ 629247 h 4494734"/>
              <a:gd name="connsiteX329" fmla="*/ 584333 w 2322382"/>
              <a:gd name="connsiteY329" fmla="*/ 598955 h 4494734"/>
              <a:gd name="connsiteX330" fmla="*/ 570563 w 2322382"/>
              <a:gd name="connsiteY330" fmla="*/ 579678 h 4494734"/>
              <a:gd name="connsiteX331" fmla="*/ 565055 w 2322382"/>
              <a:gd name="connsiteY331" fmla="*/ 549387 h 4494734"/>
              <a:gd name="connsiteX332" fmla="*/ 559547 w 2322382"/>
              <a:gd name="connsiteY332" fmla="*/ 532864 h 4494734"/>
              <a:gd name="connsiteX333" fmla="*/ 545776 w 2322382"/>
              <a:gd name="connsiteY333" fmla="*/ 499818 h 4494734"/>
              <a:gd name="connsiteX334" fmla="*/ 529252 w 2322382"/>
              <a:gd name="connsiteY334" fmla="*/ 475034 h 4494734"/>
              <a:gd name="connsiteX335" fmla="*/ 515482 w 2322382"/>
              <a:gd name="connsiteY335" fmla="*/ 417203 h 4494734"/>
              <a:gd name="connsiteX336" fmla="*/ 526498 w 2322382"/>
              <a:gd name="connsiteY336" fmla="*/ 381403 h 4494734"/>
              <a:gd name="connsiteX337" fmla="*/ 523744 w 2322382"/>
              <a:gd name="connsiteY337" fmla="*/ 375896 h 4494734"/>
              <a:gd name="connsiteX338" fmla="*/ 512727 w 2322382"/>
              <a:gd name="connsiteY338" fmla="*/ 362127 h 4494734"/>
              <a:gd name="connsiteX339" fmla="*/ 509974 w 2322382"/>
              <a:gd name="connsiteY339" fmla="*/ 356619 h 4494734"/>
              <a:gd name="connsiteX340" fmla="*/ 493449 w 2322382"/>
              <a:gd name="connsiteY340" fmla="*/ 304297 h 4494734"/>
              <a:gd name="connsiteX341" fmla="*/ 485187 w 2322382"/>
              <a:gd name="connsiteY341" fmla="*/ 257482 h 4494734"/>
              <a:gd name="connsiteX342" fmla="*/ 504466 w 2322382"/>
              <a:gd name="connsiteY342" fmla="*/ 191390 h 4494734"/>
              <a:gd name="connsiteX343" fmla="*/ 512727 w 2322382"/>
              <a:gd name="connsiteY343" fmla="*/ 141821 h 4494734"/>
              <a:gd name="connsiteX344" fmla="*/ 529252 w 2322382"/>
              <a:gd name="connsiteY344" fmla="*/ 97761 h 4494734"/>
              <a:gd name="connsiteX345" fmla="*/ 647677 w 2322382"/>
              <a:gd name="connsiteY345" fmla="*/ 17900 h 4494734"/>
              <a:gd name="connsiteX346" fmla="*/ 727546 w 2322382"/>
              <a:gd name="connsiteY346" fmla="*/ 4130 h 4494734"/>
              <a:gd name="connsiteX347" fmla="*/ 752333 w 2322382"/>
              <a:gd name="connsiteY347" fmla="*/ 0 h 449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2322382" h="4494734">
                <a:moveTo>
                  <a:pt x="202698" y="1752488"/>
                </a:moveTo>
                <a:lnTo>
                  <a:pt x="202894" y="1753838"/>
                </a:lnTo>
                <a:lnTo>
                  <a:pt x="202698" y="1754255"/>
                </a:lnTo>
                <a:close/>
                <a:moveTo>
                  <a:pt x="1327635" y="1083664"/>
                </a:moveTo>
                <a:cubicBezTo>
                  <a:pt x="1321118" y="1085383"/>
                  <a:pt x="1315629" y="1091571"/>
                  <a:pt x="1308769" y="1102572"/>
                </a:cubicBezTo>
                <a:cubicBezTo>
                  <a:pt x="1306025" y="1110822"/>
                  <a:pt x="1297792" y="1113573"/>
                  <a:pt x="1295048" y="1121823"/>
                </a:cubicBezTo>
                <a:cubicBezTo>
                  <a:pt x="1292304" y="1152075"/>
                  <a:pt x="1281327" y="1182327"/>
                  <a:pt x="1281327" y="1212579"/>
                </a:cubicBezTo>
                <a:cubicBezTo>
                  <a:pt x="1281327" y="1223580"/>
                  <a:pt x="1289560" y="1229080"/>
                  <a:pt x="1289560" y="1240081"/>
                </a:cubicBezTo>
                <a:cubicBezTo>
                  <a:pt x="1289560" y="1262082"/>
                  <a:pt x="1292304" y="1264832"/>
                  <a:pt x="1314257" y="1264832"/>
                </a:cubicBezTo>
                <a:cubicBezTo>
                  <a:pt x="1325234" y="1267583"/>
                  <a:pt x="1333467" y="1259332"/>
                  <a:pt x="1344443" y="1259332"/>
                </a:cubicBezTo>
                <a:cubicBezTo>
                  <a:pt x="1374628" y="1256582"/>
                  <a:pt x="1404814" y="1245581"/>
                  <a:pt x="1435000" y="1237331"/>
                </a:cubicBezTo>
                <a:cubicBezTo>
                  <a:pt x="1456953" y="1229080"/>
                  <a:pt x="1481650" y="1223580"/>
                  <a:pt x="1503603" y="1212579"/>
                </a:cubicBezTo>
                <a:cubicBezTo>
                  <a:pt x="1511836" y="1207079"/>
                  <a:pt x="1511836" y="1204329"/>
                  <a:pt x="1506347" y="1198828"/>
                </a:cubicBezTo>
                <a:cubicBezTo>
                  <a:pt x="1506347" y="1196078"/>
                  <a:pt x="1503603" y="1193328"/>
                  <a:pt x="1500859" y="1190578"/>
                </a:cubicBezTo>
                <a:cubicBezTo>
                  <a:pt x="1487139" y="1176827"/>
                  <a:pt x="1467930" y="1168576"/>
                  <a:pt x="1454209" y="1157576"/>
                </a:cubicBezTo>
                <a:cubicBezTo>
                  <a:pt x="1421279" y="1132824"/>
                  <a:pt x="1388349" y="1110822"/>
                  <a:pt x="1352675" y="1091571"/>
                </a:cubicBezTo>
                <a:cubicBezTo>
                  <a:pt x="1341699" y="1084696"/>
                  <a:pt x="1334152" y="1081945"/>
                  <a:pt x="1327635" y="1083664"/>
                </a:cubicBezTo>
                <a:close/>
                <a:moveTo>
                  <a:pt x="752333" y="0"/>
                </a:moveTo>
                <a:cubicBezTo>
                  <a:pt x="760595" y="0"/>
                  <a:pt x="768857" y="1377"/>
                  <a:pt x="777119" y="4130"/>
                </a:cubicBezTo>
                <a:cubicBezTo>
                  <a:pt x="810168" y="4130"/>
                  <a:pt x="843217" y="15146"/>
                  <a:pt x="870758" y="34423"/>
                </a:cubicBezTo>
                <a:cubicBezTo>
                  <a:pt x="876266" y="39930"/>
                  <a:pt x="898299" y="42684"/>
                  <a:pt x="914823" y="42684"/>
                </a:cubicBezTo>
                <a:cubicBezTo>
                  <a:pt x="923085" y="45438"/>
                  <a:pt x="925840" y="48192"/>
                  <a:pt x="928593" y="50945"/>
                </a:cubicBezTo>
                <a:cubicBezTo>
                  <a:pt x="939610" y="56453"/>
                  <a:pt x="945118" y="70222"/>
                  <a:pt x="961642" y="64715"/>
                </a:cubicBezTo>
                <a:cubicBezTo>
                  <a:pt x="967150" y="64715"/>
                  <a:pt x="961642" y="75730"/>
                  <a:pt x="967150" y="78484"/>
                </a:cubicBezTo>
                <a:cubicBezTo>
                  <a:pt x="972659" y="72976"/>
                  <a:pt x="978167" y="70222"/>
                  <a:pt x="980921" y="64715"/>
                </a:cubicBezTo>
                <a:cubicBezTo>
                  <a:pt x="983675" y="67468"/>
                  <a:pt x="983675" y="67468"/>
                  <a:pt x="986429" y="70222"/>
                </a:cubicBezTo>
                <a:cubicBezTo>
                  <a:pt x="986429" y="75730"/>
                  <a:pt x="980921" y="83991"/>
                  <a:pt x="989183" y="83991"/>
                </a:cubicBezTo>
                <a:cubicBezTo>
                  <a:pt x="997446" y="86745"/>
                  <a:pt x="1005707" y="83991"/>
                  <a:pt x="1011216" y="75730"/>
                </a:cubicBezTo>
                <a:cubicBezTo>
                  <a:pt x="1013970" y="70222"/>
                  <a:pt x="1011216" y="67468"/>
                  <a:pt x="1005707" y="61961"/>
                </a:cubicBezTo>
                <a:cubicBezTo>
                  <a:pt x="1000199" y="59207"/>
                  <a:pt x="1002954" y="53699"/>
                  <a:pt x="1002954" y="45438"/>
                </a:cubicBezTo>
                <a:cubicBezTo>
                  <a:pt x="1002954" y="39930"/>
                  <a:pt x="997446" y="34423"/>
                  <a:pt x="994691" y="28915"/>
                </a:cubicBezTo>
                <a:cubicBezTo>
                  <a:pt x="991937" y="23407"/>
                  <a:pt x="1005707" y="4130"/>
                  <a:pt x="1011216" y="4130"/>
                </a:cubicBezTo>
                <a:cubicBezTo>
                  <a:pt x="1019478" y="4130"/>
                  <a:pt x="1022232" y="9638"/>
                  <a:pt x="1024986" y="12392"/>
                </a:cubicBezTo>
                <a:cubicBezTo>
                  <a:pt x="1027740" y="26161"/>
                  <a:pt x="1030494" y="26161"/>
                  <a:pt x="1041511" y="17900"/>
                </a:cubicBezTo>
                <a:cubicBezTo>
                  <a:pt x="1058035" y="4130"/>
                  <a:pt x="1069051" y="6885"/>
                  <a:pt x="1082822" y="23407"/>
                </a:cubicBezTo>
                <a:cubicBezTo>
                  <a:pt x="1091084" y="34423"/>
                  <a:pt x="1088330" y="50945"/>
                  <a:pt x="1099347" y="61961"/>
                </a:cubicBezTo>
                <a:cubicBezTo>
                  <a:pt x="1104855" y="100514"/>
                  <a:pt x="1118625" y="136314"/>
                  <a:pt x="1113117" y="177621"/>
                </a:cubicBezTo>
                <a:cubicBezTo>
                  <a:pt x="1110363" y="194144"/>
                  <a:pt x="1104855" y="207913"/>
                  <a:pt x="1102100" y="224436"/>
                </a:cubicBezTo>
                <a:cubicBezTo>
                  <a:pt x="1104855" y="227190"/>
                  <a:pt x="1113117" y="227190"/>
                  <a:pt x="1115871" y="227190"/>
                </a:cubicBezTo>
                <a:cubicBezTo>
                  <a:pt x="1124133" y="227190"/>
                  <a:pt x="1124133" y="227190"/>
                  <a:pt x="1135149" y="243713"/>
                </a:cubicBezTo>
                <a:cubicBezTo>
                  <a:pt x="1137904" y="251974"/>
                  <a:pt x="1146165" y="243713"/>
                  <a:pt x="1154428" y="249220"/>
                </a:cubicBezTo>
                <a:cubicBezTo>
                  <a:pt x="1148920" y="257482"/>
                  <a:pt x="1143412" y="262990"/>
                  <a:pt x="1140657" y="271251"/>
                </a:cubicBezTo>
                <a:cubicBezTo>
                  <a:pt x="1140657" y="276759"/>
                  <a:pt x="1135149" y="285020"/>
                  <a:pt x="1148920" y="287774"/>
                </a:cubicBezTo>
                <a:cubicBezTo>
                  <a:pt x="1157182" y="287774"/>
                  <a:pt x="1154428" y="293281"/>
                  <a:pt x="1151674" y="298789"/>
                </a:cubicBezTo>
                <a:cubicBezTo>
                  <a:pt x="1140657" y="318066"/>
                  <a:pt x="1146165" y="340096"/>
                  <a:pt x="1154428" y="359373"/>
                </a:cubicBezTo>
                <a:cubicBezTo>
                  <a:pt x="1154428" y="362127"/>
                  <a:pt x="1162690" y="362127"/>
                  <a:pt x="1157182" y="367635"/>
                </a:cubicBezTo>
                <a:cubicBezTo>
                  <a:pt x="1154428" y="370389"/>
                  <a:pt x="1148920" y="370389"/>
                  <a:pt x="1143412" y="367635"/>
                </a:cubicBezTo>
                <a:cubicBezTo>
                  <a:pt x="1140657" y="367635"/>
                  <a:pt x="1137904" y="362127"/>
                  <a:pt x="1135149" y="359373"/>
                </a:cubicBezTo>
                <a:cubicBezTo>
                  <a:pt x="1126887" y="351112"/>
                  <a:pt x="1118625" y="353866"/>
                  <a:pt x="1110363" y="356619"/>
                </a:cubicBezTo>
                <a:cubicBezTo>
                  <a:pt x="1104855" y="356619"/>
                  <a:pt x="1093838" y="364880"/>
                  <a:pt x="1102100" y="373142"/>
                </a:cubicBezTo>
                <a:cubicBezTo>
                  <a:pt x="1110363" y="381403"/>
                  <a:pt x="1104855" y="389665"/>
                  <a:pt x="1107608" y="400680"/>
                </a:cubicBezTo>
                <a:cubicBezTo>
                  <a:pt x="1088330" y="400680"/>
                  <a:pt x="1069051" y="400680"/>
                  <a:pt x="1049773" y="400680"/>
                </a:cubicBezTo>
                <a:cubicBezTo>
                  <a:pt x="1036003" y="403434"/>
                  <a:pt x="1019478" y="414449"/>
                  <a:pt x="1005707" y="422711"/>
                </a:cubicBezTo>
                <a:cubicBezTo>
                  <a:pt x="983675" y="436480"/>
                  <a:pt x="972659" y="458511"/>
                  <a:pt x="958889" y="477787"/>
                </a:cubicBezTo>
                <a:cubicBezTo>
                  <a:pt x="950626" y="488802"/>
                  <a:pt x="950626" y="505325"/>
                  <a:pt x="939610" y="513587"/>
                </a:cubicBezTo>
                <a:cubicBezTo>
                  <a:pt x="931348" y="519094"/>
                  <a:pt x="945118" y="543879"/>
                  <a:pt x="953380" y="543879"/>
                </a:cubicBezTo>
                <a:cubicBezTo>
                  <a:pt x="983675" y="538371"/>
                  <a:pt x="994691" y="560402"/>
                  <a:pt x="1005707" y="582433"/>
                </a:cubicBezTo>
                <a:cubicBezTo>
                  <a:pt x="1008462" y="587940"/>
                  <a:pt x="1011216" y="596201"/>
                  <a:pt x="1011216" y="604463"/>
                </a:cubicBezTo>
                <a:cubicBezTo>
                  <a:pt x="1011216" y="615478"/>
                  <a:pt x="1013970" y="618232"/>
                  <a:pt x="1024986" y="618232"/>
                </a:cubicBezTo>
                <a:cubicBezTo>
                  <a:pt x="1036003" y="620986"/>
                  <a:pt x="1044265" y="634755"/>
                  <a:pt x="1058035" y="634755"/>
                </a:cubicBezTo>
                <a:cubicBezTo>
                  <a:pt x="1071806" y="648524"/>
                  <a:pt x="1091084" y="648524"/>
                  <a:pt x="1107608" y="654032"/>
                </a:cubicBezTo>
                <a:cubicBezTo>
                  <a:pt x="1121379" y="662293"/>
                  <a:pt x="1140657" y="665047"/>
                  <a:pt x="1157182" y="665047"/>
                </a:cubicBezTo>
                <a:cubicBezTo>
                  <a:pt x="1187477" y="667801"/>
                  <a:pt x="1220526" y="676062"/>
                  <a:pt x="1248067" y="689832"/>
                </a:cubicBezTo>
                <a:cubicBezTo>
                  <a:pt x="1292132" y="709108"/>
                  <a:pt x="1333443" y="736646"/>
                  <a:pt x="1372000" y="764185"/>
                </a:cubicBezTo>
                <a:cubicBezTo>
                  <a:pt x="1413312" y="794476"/>
                  <a:pt x="1443607" y="833029"/>
                  <a:pt x="1473901" y="874337"/>
                </a:cubicBezTo>
                <a:cubicBezTo>
                  <a:pt x="1498688" y="901875"/>
                  <a:pt x="1517966" y="932167"/>
                  <a:pt x="1548262" y="954198"/>
                </a:cubicBezTo>
                <a:cubicBezTo>
                  <a:pt x="1592327" y="984490"/>
                  <a:pt x="1628130" y="1025797"/>
                  <a:pt x="1677703" y="1050582"/>
                </a:cubicBezTo>
                <a:cubicBezTo>
                  <a:pt x="1683211" y="1053335"/>
                  <a:pt x="1688720" y="1061596"/>
                  <a:pt x="1694228" y="1067104"/>
                </a:cubicBezTo>
                <a:cubicBezTo>
                  <a:pt x="1724523" y="1102904"/>
                  <a:pt x="1754817" y="1138703"/>
                  <a:pt x="1774096" y="1180011"/>
                </a:cubicBezTo>
                <a:cubicBezTo>
                  <a:pt x="1776850" y="1185518"/>
                  <a:pt x="1779604" y="1193779"/>
                  <a:pt x="1782358" y="1193779"/>
                </a:cubicBezTo>
                <a:cubicBezTo>
                  <a:pt x="1804391" y="1210303"/>
                  <a:pt x="1801637" y="1232334"/>
                  <a:pt x="1801637" y="1254364"/>
                </a:cubicBezTo>
                <a:cubicBezTo>
                  <a:pt x="1801637" y="1259871"/>
                  <a:pt x="1801637" y="1265379"/>
                  <a:pt x="1801637" y="1270887"/>
                </a:cubicBezTo>
                <a:cubicBezTo>
                  <a:pt x="1801637" y="1306687"/>
                  <a:pt x="1785112" y="1334224"/>
                  <a:pt x="1749309" y="1339733"/>
                </a:cubicBezTo>
                <a:cubicBezTo>
                  <a:pt x="1727277" y="1342486"/>
                  <a:pt x="1705244" y="1350747"/>
                  <a:pt x="1683211" y="1353501"/>
                </a:cubicBezTo>
                <a:cubicBezTo>
                  <a:pt x="1661179" y="1359009"/>
                  <a:pt x="1636392" y="1361763"/>
                  <a:pt x="1614359" y="1372778"/>
                </a:cubicBezTo>
                <a:cubicBezTo>
                  <a:pt x="1603343" y="1378286"/>
                  <a:pt x="1584065" y="1370024"/>
                  <a:pt x="1570294" y="1381040"/>
                </a:cubicBezTo>
                <a:cubicBezTo>
                  <a:pt x="1548262" y="1375532"/>
                  <a:pt x="1523475" y="1392055"/>
                  <a:pt x="1498688" y="1386547"/>
                </a:cubicBezTo>
                <a:cubicBezTo>
                  <a:pt x="1487672" y="1383793"/>
                  <a:pt x="1479409" y="1394809"/>
                  <a:pt x="1468393" y="1394809"/>
                </a:cubicBezTo>
                <a:cubicBezTo>
                  <a:pt x="1460131" y="1394809"/>
                  <a:pt x="1449115" y="1389301"/>
                  <a:pt x="1440852" y="1400316"/>
                </a:cubicBezTo>
                <a:cubicBezTo>
                  <a:pt x="1440852" y="1400316"/>
                  <a:pt x="1435344" y="1400316"/>
                  <a:pt x="1432590" y="1400316"/>
                </a:cubicBezTo>
                <a:cubicBezTo>
                  <a:pt x="1388525" y="1397563"/>
                  <a:pt x="1347214" y="1414086"/>
                  <a:pt x="1305902" y="1405824"/>
                </a:cubicBezTo>
                <a:cubicBezTo>
                  <a:pt x="1294886" y="1430609"/>
                  <a:pt x="1305902" y="1455393"/>
                  <a:pt x="1311411" y="1477423"/>
                </a:cubicBezTo>
                <a:cubicBezTo>
                  <a:pt x="1314165" y="1493946"/>
                  <a:pt x="1316919" y="1510469"/>
                  <a:pt x="1322427" y="1526992"/>
                </a:cubicBezTo>
                <a:cubicBezTo>
                  <a:pt x="1330689" y="1554530"/>
                  <a:pt x="1336198" y="1587576"/>
                  <a:pt x="1347214" y="1617868"/>
                </a:cubicBezTo>
                <a:cubicBezTo>
                  <a:pt x="1355476" y="1648160"/>
                  <a:pt x="1363738" y="1681205"/>
                  <a:pt x="1377508" y="1711498"/>
                </a:cubicBezTo>
                <a:cubicBezTo>
                  <a:pt x="1383016" y="1728021"/>
                  <a:pt x="1388525" y="1744543"/>
                  <a:pt x="1394033" y="1758313"/>
                </a:cubicBezTo>
                <a:cubicBezTo>
                  <a:pt x="1407803" y="1788605"/>
                  <a:pt x="1421574" y="1816143"/>
                  <a:pt x="1432590" y="1843681"/>
                </a:cubicBezTo>
                <a:cubicBezTo>
                  <a:pt x="1446360" y="1876726"/>
                  <a:pt x="1460131" y="1909772"/>
                  <a:pt x="1471147" y="1942818"/>
                </a:cubicBezTo>
                <a:cubicBezTo>
                  <a:pt x="1473901" y="1956588"/>
                  <a:pt x="1473901" y="1970357"/>
                  <a:pt x="1476656" y="1984125"/>
                </a:cubicBezTo>
                <a:cubicBezTo>
                  <a:pt x="1479409" y="1995141"/>
                  <a:pt x="1490426" y="2000648"/>
                  <a:pt x="1493180" y="2011664"/>
                </a:cubicBezTo>
                <a:cubicBezTo>
                  <a:pt x="1495934" y="2033694"/>
                  <a:pt x="1498688" y="2055725"/>
                  <a:pt x="1506950" y="2077755"/>
                </a:cubicBezTo>
                <a:cubicBezTo>
                  <a:pt x="1515213" y="2102540"/>
                  <a:pt x="1509705" y="2130078"/>
                  <a:pt x="1517966" y="2157616"/>
                </a:cubicBezTo>
                <a:cubicBezTo>
                  <a:pt x="1526229" y="2182400"/>
                  <a:pt x="1534491" y="2209939"/>
                  <a:pt x="1539999" y="2237477"/>
                </a:cubicBezTo>
                <a:cubicBezTo>
                  <a:pt x="1545508" y="2262261"/>
                  <a:pt x="1551016" y="2284292"/>
                  <a:pt x="1559278" y="2309076"/>
                </a:cubicBezTo>
                <a:cubicBezTo>
                  <a:pt x="1564786" y="2325599"/>
                  <a:pt x="1564786" y="2347629"/>
                  <a:pt x="1570294" y="2366907"/>
                </a:cubicBezTo>
                <a:cubicBezTo>
                  <a:pt x="1578557" y="2386183"/>
                  <a:pt x="1578557" y="2405460"/>
                  <a:pt x="1584065" y="2424737"/>
                </a:cubicBezTo>
                <a:cubicBezTo>
                  <a:pt x="1589573" y="2435751"/>
                  <a:pt x="1581310" y="2446767"/>
                  <a:pt x="1567540" y="2446767"/>
                </a:cubicBezTo>
                <a:cubicBezTo>
                  <a:pt x="1539999" y="2446767"/>
                  <a:pt x="1515213" y="2457783"/>
                  <a:pt x="1490426" y="2452274"/>
                </a:cubicBezTo>
                <a:cubicBezTo>
                  <a:pt x="1471147" y="2466044"/>
                  <a:pt x="1449115" y="2457783"/>
                  <a:pt x="1427082" y="2460536"/>
                </a:cubicBezTo>
                <a:cubicBezTo>
                  <a:pt x="1421574" y="2460536"/>
                  <a:pt x="1369246" y="2463290"/>
                  <a:pt x="1366492" y="2466044"/>
                </a:cubicBezTo>
                <a:cubicBezTo>
                  <a:pt x="1360984" y="2474305"/>
                  <a:pt x="1352722" y="2477059"/>
                  <a:pt x="1349968" y="2488074"/>
                </a:cubicBezTo>
                <a:cubicBezTo>
                  <a:pt x="1344459" y="2518366"/>
                  <a:pt x="1325181" y="2545904"/>
                  <a:pt x="1319673" y="2576196"/>
                </a:cubicBezTo>
                <a:cubicBezTo>
                  <a:pt x="1308657" y="2623011"/>
                  <a:pt x="1289378" y="2667072"/>
                  <a:pt x="1275608" y="2713887"/>
                </a:cubicBezTo>
                <a:cubicBezTo>
                  <a:pt x="1267345" y="2744179"/>
                  <a:pt x="1253575" y="2771717"/>
                  <a:pt x="1256329" y="2804763"/>
                </a:cubicBezTo>
                <a:cubicBezTo>
                  <a:pt x="1245313" y="2813024"/>
                  <a:pt x="1248067" y="2824040"/>
                  <a:pt x="1248067" y="2832301"/>
                </a:cubicBezTo>
                <a:cubicBezTo>
                  <a:pt x="1248067" y="2846070"/>
                  <a:pt x="1248067" y="2859840"/>
                  <a:pt x="1253575" y="2873609"/>
                </a:cubicBezTo>
                <a:cubicBezTo>
                  <a:pt x="1264591" y="2898393"/>
                  <a:pt x="1267345" y="2925932"/>
                  <a:pt x="1275608" y="2950716"/>
                </a:cubicBezTo>
                <a:cubicBezTo>
                  <a:pt x="1281116" y="2975500"/>
                  <a:pt x="1297641" y="2997531"/>
                  <a:pt x="1294886" y="3022315"/>
                </a:cubicBezTo>
                <a:cubicBezTo>
                  <a:pt x="1311411" y="3055361"/>
                  <a:pt x="1319673" y="3093914"/>
                  <a:pt x="1352722" y="3121453"/>
                </a:cubicBezTo>
                <a:cubicBezTo>
                  <a:pt x="1369246" y="3135221"/>
                  <a:pt x="1388525" y="3146237"/>
                  <a:pt x="1413312" y="3148990"/>
                </a:cubicBezTo>
                <a:cubicBezTo>
                  <a:pt x="1432590" y="3148990"/>
                  <a:pt x="1451869" y="3157252"/>
                  <a:pt x="1471147" y="3162760"/>
                </a:cubicBezTo>
                <a:cubicBezTo>
                  <a:pt x="1493180" y="3168267"/>
                  <a:pt x="1517966" y="3173775"/>
                  <a:pt x="1539999" y="3182036"/>
                </a:cubicBezTo>
                <a:cubicBezTo>
                  <a:pt x="1581310" y="3195806"/>
                  <a:pt x="1619867" y="3215082"/>
                  <a:pt x="1655671" y="3237113"/>
                </a:cubicBezTo>
                <a:cubicBezTo>
                  <a:pt x="1661179" y="3239866"/>
                  <a:pt x="1666687" y="3245374"/>
                  <a:pt x="1672195" y="3250882"/>
                </a:cubicBezTo>
                <a:cubicBezTo>
                  <a:pt x="1696982" y="3275666"/>
                  <a:pt x="1719015" y="3297696"/>
                  <a:pt x="1741047" y="3319728"/>
                </a:cubicBezTo>
                <a:cubicBezTo>
                  <a:pt x="1768588" y="3347265"/>
                  <a:pt x="1798882" y="3369296"/>
                  <a:pt x="1831932" y="3391326"/>
                </a:cubicBezTo>
                <a:cubicBezTo>
                  <a:pt x="1853965" y="3407849"/>
                  <a:pt x="1875997" y="3424372"/>
                  <a:pt x="1898030" y="3443649"/>
                </a:cubicBezTo>
                <a:cubicBezTo>
                  <a:pt x="1931079" y="3468434"/>
                  <a:pt x="1964128" y="3493218"/>
                  <a:pt x="1997176" y="3515248"/>
                </a:cubicBezTo>
                <a:cubicBezTo>
                  <a:pt x="1999931" y="3518002"/>
                  <a:pt x="2002685" y="3520756"/>
                  <a:pt x="2002685" y="3518002"/>
                </a:cubicBezTo>
                <a:cubicBezTo>
                  <a:pt x="2019209" y="3506987"/>
                  <a:pt x="2030225" y="3520756"/>
                  <a:pt x="2043996" y="3526264"/>
                </a:cubicBezTo>
                <a:cubicBezTo>
                  <a:pt x="2049504" y="3529017"/>
                  <a:pt x="2055012" y="3526264"/>
                  <a:pt x="2060520" y="3520756"/>
                </a:cubicBezTo>
                <a:cubicBezTo>
                  <a:pt x="2071537" y="3512494"/>
                  <a:pt x="2085307" y="3512494"/>
                  <a:pt x="2099077" y="3512494"/>
                </a:cubicBezTo>
                <a:cubicBezTo>
                  <a:pt x="2121110" y="3512494"/>
                  <a:pt x="2145897" y="3515248"/>
                  <a:pt x="2167930" y="3506987"/>
                </a:cubicBezTo>
                <a:cubicBezTo>
                  <a:pt x="2173438" y="3504233"/>
                  <a:pt x="2181700" y="3504233"/>
                  <a:pt x="2181700" y="3506987"/>
                </a:cubicBezTo>
                <a:cubicBezTo>
                  <a:pt x="2189962" y="3515248"/>
                  <a:pt x="2195470" y="3512494"/>
                  <a:pt x="2203732" y="3506987"/>
                </a:cubicBezTo>
                <a:cubicBezTo>
                  <a:pt x="2206487" y="3504233"/>
                  <a:pt x="2209240" y="3506987"/>
                  <a:pt x="2211995" y="3504233"/>
                </a:cubicBezTo>
                <a:cubicBezTo>
                  <a:pt x="2223011" y="3501479"/>
                  <a:pt x="2231274" y="3518002"/>
                  <a:pt x="2242290" y="3512494"/>
                </a:cubicBezTo>
                <a:cubicBezTo>
                  <a:pt x="2250552" y="3504233"/>
                  <a:pt x="2261568" y="3504233"/>
                  <a:pt x="2272584" y="3506987"/>
                </a:cubicBezTo>
                <a:cubicBezTo>
                  <a:pt x="2286355" y="3506987"/>
                  <a:pt x="2311142" y="3523510"/>
                  <a:pt x="2313896" y="3537279"/>
                </a:cubicBezTo>
                <a:cubicBezTo>
                  <a:pt x="2316650" y="3542787"/>
                  <a:pt x="2316650" y="3548294"/>
                  <a:pt x="2311142" y="3553802"/>
                </a:cubicBezTo>
                <a:cubicBezTo>
                  <a:pt x="2305633" y="3556556"/>
                  <a:pt x="2305633" y="3562063"/>
                  <a:pt x="2311142" y="3564817"/>
                </a:cubicBezTo>
                <a:cubicBezTo>
                  <a:pt x="2324912" y="3573079"/>
                  <a:pt x="2322158" y="3586847"/>
                  <a:pt x="2322158" y="3600617"/>
                </a:cubicBezTo>
                <a:cubicBezTo>
                  <a:pt x="2322158" y="3622647"/>
                  <a:pt x="2319404" y="3644678"/>
                  <a:pt x="2322158" y="3669462"/>
                </a:cubicBezTo>
                <a:cubicBezTo>
                  <a:pt x="2322158" y="3688739"/>
                  <a:pt x="2311142" y="3708015"/>
                  <a:pt x="2313896" y="3730046"/>
                </a:cubicBezTo>
                <a:cubicBezTo>
                  <a:pt x="2313896" y="3741061"/>
                  <a:pt x="2302880" y="3752077"/>
                  <a:pt x="2297372" y="3763092"/>
                </a:cubicBezTo>
                <a:cubicBezTo>
                  <a:pt x="2291863" y="3768599"/>
                  <a:pt x="2289109" y="3774107"/>
                  <a:pt x="2286355" y="3782368"/>
                </a:cubicBezTo>
                <a:cubicBezTo>
                  <a:pt x="2278093" y="3793384"/>
                  <a:pt x="2267076" y="3807153"/>
                  <a:pt x="2275339" y="3820922"/>
                </a:cubicBezTo>
                <a:cubicBezTo>
                  <a:pt x="2283601" y="3831937"/>
                  <a:pt x="2272584" y="3848460"/>
                  <a:pt x="2289109" y="3853968"/>
                </a:cubicBezTo>
                <a:cubicBezTo>
                  <a:pt x="2291863" y="3856721"/>
                  <a:pt x="2294617" y="3859475"/>
                  <a:pt x="2294617" y="3862230"/>
                </a:cubicBezTo>
                <a:cubicBezTo>
                  <a:pt x="2294617" y="3887014"/>
                  <a:pt x="2305633" y="3911798"/>
                  <a:pt x="2300125" y="3936583"/>
                </a:cubicBezTo>
                <a:cubicBezTo>
                  <a:pt x="2300125" y="3942090"/>
                  <a:pt x="2302880" y="3947597"/>
                  <a:pt x="2300125" y="3947597"/>
                </a:cubicBezTo>
                <a:cubicBezTo>
                  <a:pt x="2280847" y="3955859"/>
                  <a:pt x="2297372" y="3972382"/>
                  <a:pt x="2294617" y="3983397"/>
                </a:cubicBezTo>
                <a:cubicBezTo>
                  <a:pt x="2286355" y="4005428"/>
                  <a:pt x="2294617" y="4027459"/>
                  <a:pt x="2278093" y="4046735"/>
                </a:cubicBezTo>
                <a:cubicBezTo>
                  <a:pt x="2269831" y="4054996"/>
                  <a:pt x="2269831" y="4071519"/>
                  <a:pt x="2267076" y="4082535"/>
                </a:cubicBezTo>
                <a:cubicBezTo>
                  <a:pt x="2267076" y="4093550"/>
                  <a:pt x="2261568" y="4104565"/>
                  <a:pt x="2256060" y="4112827"/>
                </a:cubicBezTo>
                <a:cubicBezTo>
                  <a:pt x="2250552" y="4121088"/>
                  <a:pt x="2245044" y="4129349"/>
                  <a:pt x="2239536" y="4140365"/>
                </a:cubicBezTo>
                <a:cubicBezTo>
                  <a:pt x="2228519" y="4162395"/>
                  <a:pt x="2206487" y="4173411"/>
                  <a:pt x="2187208" y="4187180"/>
                </a:cubicBezTo>
                <a:cubicBezTo>
                  <a:pt x="2176191" y="4195441"/>
                  <a:pt x="2159667" y="4195441"/>
                  <a:pt x="2145897" y="4192687"/>
                </a:cubicBezTo>
                <a:cubicBezTo>
                  <a:pt x="2121110" y="4189934"/>
                  <a:pt x="2096324" y="4181672"/>
                  <a:pt x="2079799" y="4159642"/>
                </a:cubicBezTo>
                <a:cubicBezTo>
                  <a:pt x="2068782" y="4143119"/>
                  <a:pt x="2068782" y="4123842"/>
                  <a:pt x="2074290" y="4107319"/>
                </a:cubicBezTo>
                <a:cubicBezTo>
                  <a:pt x="2079799" y="4088042"/>
                  <a:pt x="2088061" y="4071519"/>
                  <a:pt x="2093569" y="4054996"/>
                </a:cubicBezTo>
                <a:cubicBezTo>
                  <a:pt x="2099077" y="4038473"/>
                  <a:pt x="2099077" y="4027459"/>
                  <a:pt x="2093569" y="4013689"/>
                </a:cubicBezTo>
                <a:cubicBezTo>
                  <a:pt x="2079799" y="3991659"/>
                  <a:pt x="2071537" y="3966874"/>
                  <a:pt x="2066029" y="3942090"/>
                </a:cubicBezTo>
                <a:cubicBezTo>
                  <a:pt x="2060520" y="3925567"/>
                  <a:pt x="2052258" y="3914552"/>
                  <a:pt x="2041242" y="3903537"/>
                </a:cubicBezTo>
                <a:cubicBezTo>
                  <a:pt x="2035733" y="3895275"/>
                  <a:pt x="2032980" y="3900783"/>
                  <a:pt x="2027472" y="3903537"/>
                </a:cubicBezTo>
                <a:cubicBezTo>
                  <a:pt x="2019209" y="3906290"/>
                  <a:pt x="2010947" y="3903537"/>
                  <a:pt x="2005439" y="3895275"/>
                </a:cubicBezTo>
                <a:cubicBezTo>
                  <a:pt x="1999931" y="3884260"/>
                  <a:pt x="1988915" y="3870491"/>
                  <a:pt x="1983406" y="3856721"/>
                </a:cubicBezTo>
                <a:cubicBezTo>
                  <a:pt x="1980652" y="3848460"/>
                  <a:pt x="1977898" y="3848460"/>
                  <a:pt x="1972390" y="3851214"/>
                </a:cubicBezTo>
                <a:cubicBezTo>
                  <a:pt x="1961374" y="3859475"/>
                  <a:pt x="1953111" y="3859475"/>
                  <a:pt x="1944849" y="3853968"/>
                </a:cubicBezTo>
                <a:cubicBezTo>
                  <a:pt x="1933832" y="3848460"/>
                  <a:pt x="1920062" y="3845707"/>
                  <a:pt x="1922816" y="3831937"/>
                </a:cubicBezTo>
                <a:cubicBezTo>
                  <a:pt x="1925571" y="3818168"/>
                  <a:pt x="1933832" y="3812661"/>
                  <a:pt x="1947603" y="3809907"/>
                </a:cubicBezTo>
                <a:cubicBezTo>
                  <a:pt x="1950358" y="3807153"/>
                  <a:pt x="1958619" y="3812661"/>
                  <a:pt x="1953111" y="3801645"/>
                </a:cubicBezTo>
                <a:cubicBezTo>
                  <a:pt x="1944849" y="3785122"/>
                  <a:pt x="1933832" y="3768599"/>
                  <a:pt x="1955866" y="3752077"/>
                </a:cubicBezTo>
                <a:cubicBezTo>
                  <a:pt x="1958619" y="3749323"/>
                  <a:pt x="1958619" y="3741061"/>
                  <a:pt x="1953111" y="3735554"/>
                </a:cubicBezTo>
                <a:cubicBezTo>
                  <a:pt x="1944849" y="3727292"/>
                  <a:pt x="1939341" y="3719031"/>
                  <a:pt x="1928324" y="3710769"/>
                </a:cubicBezTo>
                <a:cubicBezTo>
                  <a:pt x="1889767" y="3685985"/>
                  <a:pt x="1853965" y="3655693"/>
                  <a:pt x="1815408" y="3630909"/>
                </a:cubicBezTo>
                <a:cubicBezTo>
                  <a:pt x="1779604" y="3606124"/>
                  <a:pt x="1741047" y="3586847"/>
                  <a:pt x="1699736" y="3573079"/>
                </a:cubicBezTo>
                <a:cubicBezTo>
                  <a:pt x="1674949" y="3564817"/>
                  <a:pt x="1650163" y="3551048"/>
                  <a:pt x="1625376" y="3542787"/>
                </a:cubicBezTo>
                <a:cubicBezTo>
                  <a:pt x="1608851" y="3534525"/>
                  <a:pt x="1592327" y="3529017"/>
                  <a:pt x="1575802" y="3523510"/>
                </a:cubicBezTo>
                <a:cubicBezTo>
                  <a:pt x="1559278" y="3520756"/>
                  <a:pt x="1545508" y="3509741"/>
                  <a:pt x="1528983" y="3504233"/>
                </a:cubicBezTo>
                <a:cubicBezTo>
                  <a:pt x="1506950" y="3498725"/>
                  <a:pt x="1487672" y="3482203"/>
                  <a:pt x="1465639" y="3471187"/>
                </a:cubicBezTo>
                <a:cubicBezTo>
                  <a:pt x="1457377" y="3465680"/>
                  <a:pt x="1446360" y="3462925"/>
                  <a:pt x="1438099" y="3471187"/>
                </a:cubicBezTo>
                <a:cubicBezTo>
                  <a:pt x="1427082" y="3479448"/>
                  <a:pt x="1416066" y="3482203"/>
                  <a:pt x="1405049" y="3471187"/>
                </a:cubicBezTo>
                <a:cubicBezTo>
                  <a:pt x="1355476" y="3460172"/>
                  <a:pt x="1305902" y="3438141"/>
                  <a:pt x="1256329" y="3424372"/>
                </a:cubicBezTo>
                <a:cubicBezTo>
                  <a:pt x="1242558" y="3418865"/>
                  <a:pt x="1228788" y="3413357"/>
                  <a:pt x="1212264" y="3407849"/>
                </a:cubicBezTo>
                <a:cubicBezTo>
                  <a:pt x="1192985" y="3399588"/>
                  <a:pt x="1176461" y="3385819"/>
                  <a:pt x="1151674" y="3383065"/>
                </a:cubicBezTo>
                <a:cubicBezTo>
                  <a:pt x="1132395" y="3383065"/>
                  <a:pt x="1126887" y="3361035"/>
                  <a:pt x="1110363" y="3355527"/>
                </a:cubicBezTo>
                <a:cubicBezTo>
                  <a:pt x="1091084" y="3336250"/>
                  <a:pt x="1069051" y="3319728"/>
                  <a:pt x="1058035" y="3292189"/>
                </a:cubicBezTo>
                <a:cubicBezTo>
                  <a:pt x="1047019" y="3264651"/>
                  <a:pt x="1030494" y="3239866"/>
                  <a:pt x="1019478" y="3212329"/>
                </a:cubicBezTo>
                <a:cubicBezTo>
                  <a:pt x="1013970" y="3201313"/>
                  <a:pt x="1005707" y="3190298"/>
                  <a:pt x="1000199" y="3179283"/>
                </a:cubicBezTo>
                <a:cubicBezTo>
                  <a:pt x="983675" y="3148990"/>
                  <a:pt x="972659" y="3115945"/>
                  <a:pt x="956134" y="3085653"/>
                </a:cubicBezTo>
                <a:cubicBezTo>
                  <a:pt x="936856" y="3041592"/>
                  <a:pt x="917577" y="2997531"/>
                  <a:pt x="887282" y="2958977"/>
                </a:cubicBezTo>
                <a:cubicBezTo>
                  <a:pt x="856988" y="2989269"/>
                  <a:pt x="834955" y="3025069"/>
                  <a:pt x="810168" y="3058115"/>
                </a:cubicBezTo>
                <a:cubicBezTo>
                  <a:pt x="796398" y="3077391"/>
                  <a:pt x="782627" y="3096668"/>
                  <a:pt x="771611" y="3121453"/>
                </a:cubicBezTo>
                <a:cubicBezTo>
                  <a:pt x="766103" y="3137975"/>
                  <a:pt x="760595" y="3157252"/>
                  <a:pt x="755086" y="3176529"/>
                </a:cubicBezTo>
                <a:cubicBezTo>
                  <a:pt x="749578" y="3201313"/>
                  <a:pt x="752332" y="3226097"/>
                  <a:pt x="749578" y="3250882"/>
                </a:cubicBezTo>
                <a:cubicBezTo>
                  <a:pt x="746824" y="3270159"/>
                  <a:pt x="757840" y="3283928"/>
                  <a:pt x="757840" y="3300450"/>
                </a:cubicBezTo>
                <a:cubicBezTo>
                  <a:pt x="755086" y="3316973"/>
                  <a:pt x="749578" y="3333496"/>
                  <a:pt x="763349" y="3347265"/>
                </a:cubicBezTo>
                <a:cubicBezTo>
                  <a:pt x="766103" y="3352773"/>
                  <a:pt x="763349" y="3361035"/>
                  <a:pt x="763349" y="3369296"/>
                </a:cubicBezTo>
                <a:cubicBezTo>
                  <a:pt x="763349" y="3427126"/>
                  <a:pt x="763349" y="3487710"/>
                  <a:pt x="763349" y="3545540"/>
                </a:cubicBezTo>
                <a:cubicBezTo>
                  <a:pt x="763349" y="3570324"/>
                  <a:pt x="755086" y="3589601"/>
                  <a:pt x="749578" y="3611632"/>
                </a:cubicBezTo>
                <a:cubicBezTo>
                  <a:pt x="738562" y="3655693"/>
                  <a:pt x="724791" y="3699754"/>
                  <a:pt x="708267" y="3743815"/>
                </a:cubicBezTo>
                <a:cubicBezTo>
                  <a:pt x="694497" y="3776861"/>
                  <a:pt x="680726" y="3812661"/>
                  <a:pt x="669710" y="3845707"/>
                </a:cubicBezTo>
                <a:cubicBezTo>
                  <a:pt x="655940" y="3887014"/>
                  <a:pt x="633907" y="3928321"/>
                  <a:pt x="628399" y="3972382"/>
                </a:cubicBezTo>
                <a:cubicBezTo>
                  <a:pt x="609120" y="3994413"/>
                  <a:pt x="620137" y="4027459"/>
                  <a:pt x="600858" y="4049489"/>
                </a:cubicBezTo>
                <a:cubicBezTo>
                  <a:pt x="598104" y="4052243"/>
                  <a:pt x="598104" y="4060504"/>
                  <a:pt x="600858" y="4063258"/>
                </a:cubicBezTo>
                <a:cubicBezTo>
                  <a:pt x="611874" y="4074273"/>
                  <a:pt x="609120" y="4085289"/>
                  <a:pt x="600858" y="4099058"/>
                </a:cubicBezTo>
                <a:cubicBezTo>
                  <a:pt x="598104" y="4101812"/>
                  <a:pt x="598104" y="4112827"/>
                  <a:pt x="603612" y="4112827"/>
                </a:cubicBezTo>
                <a:cubicBezTo>
                  <a:pt x="617382" y="4110073"/>
                  <a:pt x="614628" y="4123842"/>
                  <a:pt x="617382" y="4126596"/>
                </a:cubicBezTo>
                <a:lnTo>
                  <a:pt x="621890" y="4136854"/>
                </a:lnTo>
                <a:lnTo>
                  <a:pt x="624225" y="4136808"/>
                </a:lnTo>
                <a:lnTo>
                  <a:pt x="633278" y="4152109"/>
                </a:lnTo>
                <a:cubicBezTo>
                  <a:pt x="640275" y="4173001"/>
                  <a:pt x="645535" y="4197380"/>
                  <a:pt x="660366" y="4215649"/>
                </a:cubicBezTo>
                <a:cubicBezTo>
                  <a:pt x="664726" y="4219997"/>
                  <a:pt x="667350" y="4227831"/>
                  <a:pt x="664739" y="4228706"/>
                </a:cubicBezTo>
                <a:cubicBezTo>
                  <a:pt x="659529" y="4239163"/>
                  <a:pt x="663890" y="4243512"/>
                  <a:pt x="671735" y="4249597"/>
                </a:cubicBezTo>
                <a:cubicBezTo>
                  <a:pt x="675222" y="4251335"/>
                  <a:pt x="673484" y="4254820"/>
                  <a:pt x="676971" y="4256558"/>
                </a:cubicBezTo>
                <a:cubicBezTo>
                  <a:pt x="683081" y="4266129"/>
                  <a:pt x="670037" y="4279212"/>
                  <a:pt x="678758" y="4287908"/>
                </a:cubicBezTo>
                <a:cubicBezTo>
                  <a:pt x="689215" y="4293119"/>
                  <a:pt x="692714" y="4303565"/>
                  <a:pt x="693601" y="4314885"/>
                </a:cubicBezTo>
                <a:cubicBezTo>
                  <a:pt x="697974" y="4327943"/>
                  <a:pt x="690178" y="4356694"/>
                  <a:pt x="677996" y="4363678"/>
                </a:cubicBezTo>
                <a:cubicBezTo>
                  <a:pt x="673648" y="4368039"/>
                  <a:pt x="668426" y="4369788"/>
                  <a:pt x="661454" y="4366314"/>
                </a:cubicBezTo>
                <a:cubicBezTo>
                  <a:pt x="657093" y="4361965"/>
                  <a:pt x="651871" y="4363714"/>
                  <a:pt x="651009" y="4369812"/>
                </a:cubicBezTo>
                <a:cubicBezTo>
                  <a:pt x="647548" y="4385493"/>
                  <a:pt x="633618" y="4387254"/>
                  <a:pt x="620561" y="4391627"/>
                </a:cubicBezTo>
                <a:cubicBezTo>
                  <a:pt x="599671" y="4398623"/>
                  <a:pt x="577906" y="4403008"/>
                  <a:pt x="555280" y="4413490"/>
                </a:cubicBezTo>
                <a:cubicBezTo>
                  <a:pt x="537001" y="4419612"/>
                  <a:pt x="515224" y="4415288"/>
                  <a:pt x="495208" y="4424896"/>
                </a:cubicBezTo>
                <a:cubicBezTo>
                  <a:pt x="484763" y="4428394"/>
                  <a:pt x="470819" y="4421446"/>
                  <a:pt x="458625" y="4419722"/>
                </a:cubicBezTo>
                <a:cubicBezTo>
                  <a:pt x="451654" y="4416247"/>
                  <a:pt x="445556" y="4415384"/>
                  <a:pt x="436848" y="4415396"/>
                </a:cubicBezTo>
                <a:cubicBezTo>
                  <a:pt x="423779" y="4411060"/>
                  <a:pt x="407224" y="4404986"/>
                  <a:pt x="396792" y="4417194"/>
                </a:cubicBezTo>
                <a:cubicBezTo>
                  <a:pt x="388971" y="4428527"/>
                  <a:pt x="369804" y="4423327"/>
                  <a:pt x="369829" y="4440746"/>
                </a:cubicBezTo>
                <a:cubicBezTo>
                  <a:pt x="368093" y="4444232"/>
                  <a:pt x="366357" y="4447718"/>
                  <a:pt x="363744" y="4448593"/>
                </a:cubicBezTo>
                <a:cubicBezTo>
                  <a:pt x="340243" y="4456463"/>
                  <a:pt x="320240" y="4474780"/>
                  <a:pt x="294989" y="4477428"/>
                </a:cubicBezTo>
                <a:cubicBezTo>
                  <a:pt x="289767" y="4479177"/>
                  <a:pt x="285420" y="4483538"/>
                  <a:pt x="284545" y="4480926"/>
                </a:cubicBezTo>
                <a:cubicBezTo>
                  <a:pt x="270589" y="4465269"/>
                  <a:pt x="260169" y="4486186"/>
                  <a:pt x="248849" y="4487072"/>
                </a:cubicBezTo>
                <a:cubicBezTo>
                  <a:pt x="225335" y="4486234"/>
                  <a:pt x="207068" y="4501065"/>
                  <a:pt x="183542" y="4491518"/>
                </a:cubicBezTo>
                <a:cubicBezTo>
                  <a:pt x="173085" y="4486307"/>
                  <a:pt x="157418" y="4491554"/>
                  <a:pt x="146097" y="4492440"/>
                </a:cubicBezTo>
                <a:cubicBezTo>
                  <a:pt x="135652" y="4495938"/>
                  <a:pt x="123458" y="4494213"/>
                  <a:pt x="113875" y="4491614"/>
                </a:cubicBezTo>
                <a:cubicBezTo>
                  <a:pt x="104292" y="4489015"/>
                  <a:pt x="94710" y="4486415"/>
                  <a:pt x="82515" y="4484691"/>
                </a:cubicBezTo>
                <a:cubicBezTo>
                  <a:pt x="58126" y="4481240"/>
                  <a:pt x="40684" y="4463847"/>
                  <a:pt x="21505" y="4449939"/>
                </a:cubicBezTo>
                <a:cubicBezTo>
                  <a:pt x="10173" y="4442115"/>
                  <a:pt x="4926" y="4426447"/>
                  <a:pt x="3164" y="4412515"/>
                </a:cubicBezTo>
                <a:cubicBezTo>
                  <a:pt x="-2097" y="4388137"/>
                  <a:pt x="-2134" y="4362010"/>
                  <a:pt x="13508" y="4339344"/>
                </a:cubicBezTo>
                <a:cubicBezTo>
                  <a:pt x="25677" y="4323650"/>
                  <a:pt x="43956" y="4317529"/>
                  <a:pt x="61373" y="4317504"/>
                </a:cubicBezTo>
                <a:cubicBezTo>
                  <a:pt x="81401" y="4316606"/>
                  <a:pt x="99693" y="4319193"/>
                  <a:pt x="117109" y="4319169"/>
                </a:cubicBezTo>
                <a:cubicBezTo>
                  <a:pt x="134526" y="4319145"/>
                  <a:pt x="144970" y="4315647"/>
                  <a:pt x="156278" y="4306051"/>
                </a:cubicBezTo>
                <a:cubicBezTo>
                  <a:pt x="172795" y="4285998"/>
                  <a:pt x="193673" y="4270292"/>
                  <a:pt x="215425" y="4257199"/>
                </a:cubicBezTo>
                <a:cubicBezTo>
                  <a:pt x="229343" y="4246728"/>
                  <a:pt x="237164" y="4235395"/>
                  <a:pt x="244111" y="4221452"/>
                </a:cubicBezTo>
                <a:cubicBezTo>
                  <a:pt x="250196" y="4213604"/>
                  <a:pt x="244098" y="4212743"/>
                  <a:pt x="239738" y="4208394"/>
                </a:cubicBezTo>
                <a:lnTo>
                  <a:pt x="239571" y="4207895"/>
                </a:lnTo>
                <a:lnTo>
                  <a:pt x="234316" y="4207895"/>
                </a:lnTo>
                <a:lnTo>
                  <a:pt x="235943" y="4206113"/>
                </a:lnTo>
                <a:lnTo>
                  <a:pt x="236309" y="4198155"/>
                </a:lnTo>
                <a:lnTo>
                  <a:pt x="235912" y="4196968"/>
                </a:lnTo>
                <a:lnTo>
                  <a:pt x="236424" y="4195639"/>
                </a:lnTo>
                <a:lnTo>
                  <a:pt x="237319" y="4176164"/>
                </a:lnTo>
                <a:cubicBezTo>
                  <a:pt x="234566" y="4167903"/>
                  <a:pt x="231811" y="4167903"/>
                  <a:pt x="223549" y="4167903"/>
                </a:cubicBezTo>
                <a:cubicBezTo>
                  <a:pt x="207024" y="4165149"/>
                  <a:pt x="207024" y="4162395"/>
                  <a:pt x="212532" y="4145872"/>
                </a:cubicBezTo>
                <a:cubicBezTo>
                  <a:pt x="220795" y="4129349"/>
                  <a:pt x="231811" y="4115581"/>
                  <a:pt x="251090" y="4110073"/>
                </a:cubicBezTo>
                <a:cubicBezTo>
                  <a:pt x="262106" y="4104565"/>
                  <a:pt x="264860" y="4099058"/>
                  <a:pt x="262106" y="4088042"/>
                </a:cubicBezTo>
                <a:cubicBezTo>
                  <a:pt x="259352" y="4074273"/>
                  <a:pt x="270368" y="4074273"/>
                  <a:pt x="278631" y="4068766"/>
                </a:cubicBezTo>
                <a:cubicBezTo>
                  <a:pt x="284139" y="4063258"/>
                  <a:pt x="286893" y="4066012"/>
                  <a:pt x="292401" y="4071519"/>
                </a:cubicBezTo>
                <a:cubicBezTo>
                  <a:pt x="295155" y="4077027"/>
                  <a:pt x="300663" y="4082535"/>
                  <a:pt x="306172" y="4088042"/>
                </a:cubicBezTo>
                <a:cubicBezTo>
                  <a:pt x="322696" y="4079781"/>
                  <a:pt x="336466" y="4068766"/>
                  <a:pt x="352990" y="4071519"/>
                </a:cubicBezTo>
                <a:cubicBezTo>
                  <a:pt x="369516" y="4077027"/>
                  <a:pt x="377777" y="4066012"/>
                  <a:pt x="386040" y="4054996"/>
                </a:cubicBezTo>
                <a:cubicBezTo>
                  <a:pt x="405318" y="4027459"/>
                  <a:pt x="413581" y="3994413"/>
                  <a:pt x="424597" y="3966874"/>
                </a:cubicBezTo>
                <a:cubicBezTo>
                  <a:pt x="430105" y="3950352"/>
                  <a:pt x="432859" y="3936583"/>
                  <a:pt x="435613" y="3920060"/>
                </a:cubicBezTo>
                <a:cubicBezTo>
                  <a:pt x="441122" y="3906290"/>
                  <a:pt x="443875" y="3889767"/>
                  <a:pt x="446630" y="3873244"/>
                </a:cubicBezTo>
                <a:cubicBezTo>
                  <a:pt x="452138" y="3834691"/>
                  <a:pt x="454892" y="3798891"/>
                  <a:pt x="460400" y="3760338"/>
                </a:cubicBezTo>
                <a:cubicBezTo>
                  <a:pt x="465908" y="3730046"/>
                  <a:pt x="460400" y="3697000"/>
                  <a:pt x="465908" y="3666708"/>
                </a:cubicBezTo>
                <a:cubicBezTo>
                  <a:pt x="471416" y="3633662"/>
                  <a:pt x="468662" y="3600617"/>
                  <a:pt x="474170" y="3570324"/>
                </a:cubicBezTo>
                <a:cubicBezTo>
                  <a:pt x="479679" y="3542787"/>
                  <a:pt x="474170" y="3512494"/>
                  <a:pt x="479679" y="3484957"/>
                </a:cubicBezTo>
                <a:cubicBezTo>
                  <a:pt x="487940" y="3451911"/>
                  <a:pt x="485187" y="3418865"/>
                  <a:pt x="485187" y="3383065"/>
                </a:cubicBezTo>
                <a:cubicBezTo>
                  <a:pt x="485187" y="3377558"/>
                  <a:pt x="487940" y="3374804"/>
                  <a:pt x="490695" y="3369296"/>
                </a:cubicBezTo>
                <a:cubicBezTo>
                  <a:pt x="496203" y="3352773"/>
                  <a:pt x="490695" y="3339004"/>
                  <a:pt x="476924" y="3339004"/>
                </a:cubicBezTo>
                <a:cubicBezTo>
                  <a:pt x="460400" y="3336250"/>
                  <a:pt x="457646" y="3330742"/>
                  <a:pt x="457646" y="3316973"/>
                </a:cubicBezTo>
                <a:cubicBezTo>
                  <a:pt x="460400" y="3303205"/>
                  <a:pt x="457646" y="3286682"/>
                  <a:pt x="457646" y="3270159"/>
                </a:cubicBezTo>
                <a:cubicBezTo>
                  <a:pt x="460400" y="3242620"/>
                  <a:pt x="449383" y="3215082"/>
                  <a:pt x="446630" y="3184790"/>
                </a:cubicBezTo>
                <a:cubicBezTo>
                  <a:pt x="435613" y="3179283"/>
                  <a:pt x="443875" y="3165513"/>
                  <a:pt x="438367" y="3157252"/>
                </a:cubicBezTo>
                <a:cubicBezTo>
                  <a:pt x="430105" y="3148990"/>
                  <a:pt x="432859" y="3140729"/>
                  <a:pt x="432859" y="3129714"/>
                </a:cubicBezTo>
                <a:cubicBezTo>
                  <a:pt x="432859" y="3121453"/>
                  <a:pt x="427351" y="3115945"/>
                  <a:pt x="424597" y="3110437"/>
                </a:cubicBezTo>
                <a:cubicBezTo>
                  <a:pt x="421843" y="3082899"/>
                  <a:pt x="424597" y="3058115"/>
                  <a:pt x="435613" y="3033330"/>
                </a:cubicBezTo>
                <a:cubicBezTo>
                  <a:pt x="457646" y="2986515"/>
                  <a:pt x="479679" y="2936946"/>
                  <a:pt x="496203" y="2890132"/>
                </a:cubicBezTo>
                <a:cubicBezTo>
                  <a:pt x="526498" y="2813024"/>
                  <a:pt x="559547" y="2738671"/>
                  <a:pt x="598104" y="2669826"/>
                </a:cubicBezTo>
                <a:cubicBezTo>
                  <a:pt x="636661" y="2600981"/>
                  <a:pt x="669710" y="2529382"/>
                  <a:pt x="705513" y="2460536"/>
                </a:cubicBezTo>
                <a:cubicBezTo>
                  <a:pt x="708267" y="2455028"/>
                  <a:pt x="708267" y="2449521"/>
                  <a:pt x="713775" y="2446767"/>
                </a:cubicBezTo>
                <a:cubicBezTo>
                  <a:pt x="724791" y="2441260"/>
                  <a:pt x="719283" y="2427490"/>
                  <a:pt x="724791" y="2416475"/>
                </a:cubicBezTo>
                <a:cubicBezTo>
                  <a:pt x="727546" y="2413721"/>
                  <a:pt x="724791" y="2399952"/>
                  <a:pt x="719283" y="2394444"/>
                </a:cubicBezTo>
                <a:cubicBezTo>
                  <a:pt x="716529" y="2386183"/>
                  <a:pt x="716529" y="2383429"/>
                  <a:pt x="719283" y="2375168"/>
                </a:cubicBezTo>
                <a:cubicBezTo>
                  <a:pt x="733054" y="2355891"/>
                  <a:pt x="735808" y="2331107"/>
                  <a:pt x="741316" y="2306322"/>
                </a:cubicBezTo>
                <a:cubicBezTo>
                  <a:pt x="749578" y="2276030"/>
                  <a:pt x="760595" y="2242985"/>
                  <a:pt x="755086" y="2207185"/>
                </a:cubicBezTo>
                <a:cubicBezTo>
                  <a:pt x="768857" y="2163124"/>
                  <a:pt x="757840" y="2119063"/>
                  <a:pt x="763349" y="2072248"/>
                </a:cubicBezTo>
                <a:cubicBezTo>
                  <a:pt x="763349" y="2055725"/>
                  <a:pt x="752332" y="2041955"/>
                  <a:pt x="755086" y="2025433"/>
                </a:cubicBezTo>
                <a:cubicBezTo>
                  <a:pt x="757840" y="2008910"/>
                  <a:pt x="760595" y="1989634"/>
                  <a:pt x="755086" y="1975864"/>
                </a:cubicBezTo>
                <a:cubicBezTo>
                  <a:pt x="746824" y="1956588"/>
                  <a:pt x="749578" y="1937311"/>
                  <a:pt x="749578" y="1918034"/>
                </a:cubicBezTo>
                <a:cubicBezTo>
                  <a:pt x="749578" y="1898758"/>
                  <a:pt x="738562" y="1884988"/>
                  <a:pt x="741316" y="1868465"/>
                </a:cubicBezTo>
                <a:cubicBezTo>
                  <a:pt x="744070" y="1854696"/>
                  <a:pt x="746824" y="1835419"/>
                  <a:pt x="741316" y="1821650"/>
                </a:cubicBezTo>
                <a:cubicBezTo>
                  <a:pt x="730299" y="1799620"/>
                  <a:pt x="738562" y="1777589"/>
                  <a:pt x="730299" y="1755559"/>
                </a:cubicBezTo>
                <a:cubicBezTo>
                  <a:pt x="719283" y="1725267"/>
                  <a:pt x="708267" y="1694975"/>
                  <a:pt x="683481" y="1670190"/>
                </a:cubicBezTo>
                <a:cubicBezTo>
                  <a:pt x="677972" y="1664683"/>
                  <a:pt x="672464" y="1656421"/>
                  <a:pt x="664202" y="1650914"/>
                </a:cubicBezTo>
                <a:cubicBezTo>
                  <a:pt x="655940" y="1642652"/>
                  <a:pt x="653185" y="1634391"/>
                  <a:pt x="653185" y="1620622"/>
                </a:cubicBezTo>
                <a:cubicBezTo>
                  <a:pt x="655940" y="1609607"/>
                  <a:pt x="653185" y="1609607"/>
                  <a:pt x="639415" y="1609607"/>
                </a:cubicBezTo>
                <a:cubicBezTo>
                  <a:pt x="633907" y="1609607"/>
                  <a:pt x="625645" y="1609607"/>
                  <a:pt x="617382" y="1604098"/>
                </a:cubicBezTo>
                <a:cubicBezTo>
                  <a:pt x="606366" y="1598591"/>
                  <a:pt x="595350" y="1587576"/>
                  <a:pt x="581580" y="1590329"/>
                </a:cubicBezTo>
                <a:cubicBezTo>
                  <a:pt x="578825" y="1590329"/>
                  <a:pt x="576071" y="1587576"/>
                  <a:pt x="576071" y="1587576"/>
                </a:cubicBezTo>
                <a:cubicBezTo>
                  <a:pt x="573317" y="1568299"/>
                  <a:pt x="551284" y="1568299"/>
                  <a:pt x="540268" y="1560038"/>
                </a:cubicBezTo>
                <a:cubicBezTo>
                  <a:pt x="515482" y="1535253"/>
                  <a:pt x="487940" y="1518731"/>
                  <a:pt x="465908" y="1491192"/>
                </a:cubicBezTo>
                <a:cubicBezTo>
                  <a:pt x="452138" y="1474669"/>
                  <a:pt x="441122" y="1455393"/>
                  <a:pt x="427351" y="1438870"/>
                </a:cubicBezTo>
                <a:cubicBezTo>
                  <a:pt x="419089" y="1430609"/>
                  <a:pt x="413581" y="1419593"/>
                  <a:pt x="405318" y="1414086"/>
                </a:cubicBezTo>
                <a:cubicBezTo>
                  <a:pt x="397056" y="1405824"/>
                  <a:pt x="397056" y="1392055"/>
                  <a:pt x="388794" y="1386547"/>
                </a:cubicBezTo>
                <a:cubicBezTo>
                  <a:pt x="386040" y="1383793"/>
                  <a:pt x="380532" y="1383793"/>
                  <a:pt x="380532" y="1378286"/>
                </a:cubicBezTo>
                <a:cubicBezTo>
                  <a:pt x="375024" y="1356255"/>
                  <a:pt x="355745" y="1347994"/>
                  <a:pt x="336466" y="1334224"/>
                </a:cubicBezTo>
                <a:cubicBezTo>
                  <a:pt x="317188" y="1323210"/>
                  <a:pt x="300663" y="1309440"/>
                  <a:pt x="281385" y="1295671"/>
                </a:cubicBezTo>
                <a:cubicBezTo>
                  <a:pt x="278631" y="1290164"/>
                  <a:pt x="273123" y="1287410"/>
                  <a:pt x="270368" y="1279148"/>
                </a:cubicBezTo>
                <a:cubicBezTo>
                  <a:pt x="267615" y="1270887"/>
                  <a:pt x="259352" y="1265379"/>
                  <a:pt x="270368" y="1254364"/>
                </a:cubicBezTo>
                <a:cubicBezTo>
                  <a:pt x="275876" y="1248857"/>
                  <a:pt x="278631" y="1235087"/>
                  <a:pt x="275876" y="1224072"/>
                </a:cubicBezTo>
                <a:cubicBezTo>
                  <a:pt x="275876" y="1185518"/>
                  <a:pt x="284139" y="1149719"/>
                  <a:pt x="311680" y="1119427"/>
                </a:cubicBezTo>
                <a:cubicBezTo>
                  <a:pt x="308925" y="1105658"/>
                  <a:pt x="325450" y="1102904"/>
                  <a:pt x="325450" y="1089135"/>
                </a:cubicBezTo>
                <a:cubicBezTo>
                  <a:pt x="325450" y="1075366"/>
                  <a:pt x="341974" y="1064350"/>
                  <a:pt x="355745" y="1069858"/>
                </a:cubicBezTo>
                <a:cubicBezTo>
                  <a:pt x="369516" y="1075366"/>
                  <a:pt x="372269" y="1067104"/>
                  <a:pt x="377777" y="1061596"/>
                </a:cubicBezTo>
                <a:cubicBezTo>
                  <a:pt x="377777" y="1058843"/>
                  <a:pt x="380532" y="1053335"/>
                  <a:pt x="380532" y="1050582"/>
                </a:cubicBezTo>
                <a:cubicBezTo>
                  <a:pt x="386040" y="1039566"/>
                  <a:pt x="394302" y="1039566"/>
                  <a:pt x="399810" y="1047827"/>
                </a:cubicBezTo>
                <a:cubicBezTo>
                  <a:pt x="410826" y="1064350"/>
                  <a:pt x="424597" y="1078120"/>
                  <a:pt x="432859" y="1094643"/>
                </a:cubicBezTo>
                <a:cubicBezTo>
                  <a:pt x="449383" y="1124935"/>
                  <a:pt x="463154" y="1155226"/>
                  <a:pt x="474170" y="1185518"/>
                </a:cubicBezTo>
                <a:cubicBezTo>
                  <a:pt x="479679" y="1210303"/>
                  <a:pt x="476924" y="1232334"/>
                  <a:pt x="479679" y="1254364"/>
                </a:cubicBezTo>
                <a:cubicBezTo>
                  <a:pt x="479679" y="1265379"/>
                  <a:pt x="479679" y="1276394"/>
                  <a:pt x="485187" y="1287410"/>
                </a:cubicBezTo>
                <a:cubicBezTo>
                  <a:pt x="487940" y="1290164"/>
                  <a:pt x="490695" y="1292917"/>
                  <a:pt x="493449" y="1292917"/>
                </a:cubicBezTo>
                <a:cubicBezTo>
                  <a:pt x="498957" y="1292917"/>
                  <a:pt x="498957" y="1290164"/>
                  <a:pt x="498957" y="1284656"/>
                </a:cubicBezTo>
                <a:cubicBezTo>
                  <a:pt x="498957" y="1281902"/>
                  <a:pt x="498957" y="1276394"/>
                  <a:pt x="498957" y="1270887"/>
                </a:cubicBezTo>
                <a:cubicBezTo>
                  <a:pt x="493449" y="1226825"/>
                  <a:pt x="509974" y="1182765"/>
                  <a:pt x="507219" y="1135950"/>
                </a:cubicBezTo>
                <a:cubicBezTo>
                  <a:pt x="518236" y="1102904"/>
                  <a:pt x="512727" y="1069858"/>
                  <a:pt x="512727" y="1036812"/>
                </a:cubicBezTo>
                <a:cubicBezTo>
                  <a:pt x="512727" y="1017536"/>
                  <a:pt x="504466" y="998259"/>
                  <a:pt x="504466" y="976228"/>
                </a:cubicBezTo>
                <a:cubicBezTo>
                  <a:pt x="507219" y="956951"/>
                  <a:pt x="515482" y="940428"/>
                  <a:pt x="512727" y="921152"/>
                </a:cubicBezTo>
                <a:cubicBezTo>
                  <a:pt x="509974" y="901875"/>
                  <a:pt x="509974" y="882598"/>
                  <a:pt x="512727" y="866075"/>
                </a:cubicBezTo>
                <a:cubicBezTo>
                  <a:pt x="520990" y="844045"/>
                  <a:pt x="515482" y="816507"/>
                  <a:pt x="537514" y="799984"/>
                </a:cubicBezTo>
                <a:cubicBezTo>
                  <a:pt x="540268" y="797230"/>
                  <a:pt x="540268" y="791722"/>
                  <a:pt x="540268" y="788969"/>
                </a:cubicBezTo>
                <a:cubicBezTo>
                  <a:pt x="540268" y="783461"/>
                  <a:pt x="540268" y="777953"/>
                  <a:pt x="540268" y="775199"/>
                </a:cubicBezTo>
                <a:cubicBezTo>
                  <a:pt x="545776" y="766938"/>
                  <a:pt x="562301" y="761430"/>
                  <a:pt x="559547" y="753169"/>
                </a:cubicBezTo>
                <a:cubicBezTo>
                  <a:pt x="556793" y="744908"/>
                  <a:pt x="554039" y="733892"/>
                  <a:pt x="554039" y="725630"/>
                </a:cubicBezTo>
                <a:cubicBezTo>
                  <a:pt x="554039" y="717369"/>
                  <a:pt x="554039" y="706354"/>
                  <a:pt x="554039" y="698093"/>
                </a:cubicBezTo>
                <a:cubicBezTo>
                  <a:pt x="551284" y="684323"/>
                  <a:pt x="556793" y="670554"/>
                  <a:pt x="567809" y="659539"/>
                </a:cubicBezTo>
                <a:cubicBezTo>
                  <a:pt x="570563" y="656786"/>
                  <a:pt x="576071" y="654032"/>
                  <a:pt x="578825" y="651278"/>
                </a:cubicBezTo>
                <a:cubicBezTo>
                  <a:pt x="581580" y="643016"/>
                  <a:pt x="595350" y="640263"/>
                  <a:pt x="592596" y="629247"/>
                </a:cubicBezTo>
                <a:cubicBezTo>
                  <a:pt x="592596" y="618232"/>
                  <a:pt x="589841" y="607217"/>
                  <a:pt x="584333" y="598955"/>
                </a:cubicBezTo>
                <a:cubicBezTo>
                  <a:pt x="578825" y="590694"/>
                  <a:pt x="576071" y="585186"/>
                  <a:pt x="570563" y="579678"/>
                </a:cubicBezTo>
                <a:cubicBezTo>
                  <a:pt x="565055" y="568663"/>
                  <a:pt x="554039" y="563155"/>
                  <a:pt x="565055" y="549387"/>
                </a:cubicBezTo>
                <a:cubicBezTo>
                  <a:pt x="565055" y="546633"/>
                  <a:pt x="562301" y="535617"/>
                  <a:pt x="559547" y="532864"/>
                </a:cubicBezTo>
                <a:cubicBezTo>
                  <a:pt x="545776" y="524602"/>
                  <a:pt x="545776" y="513587"/>
                  <a:pt x="545776" y="499818"/>
                </a:cubicBezTo>
                <a:cubicBezTo>
                  <a:pt x="548531" y="486049"/>
                  <a:pt x="543023" y="480541"/>
                  <a:pt x="529252" y="475034"/>
                </a:cubicBezTo>
                <a:cubicBezTo>
                  <a:pt x="498957" y="461265"/>
                  <a:pt x="498957" y="447495"/>
                  <a:pt x="515482" y="417203"/>
                </a:cubicBezTo>
                <a:cubicBezTo>
                  <a:pt x="520990" y="406188"/>
                  <a:pt x="515482" y="392419"/>
                  <a:pt x="526498" y="381403"/>
                </a:cubicBezTo>
                <a:cubicBezTo>
                  <a:pt x="526498" y="381403"/>
                  <a:pt x="523744" y="375896"/>
                  <a:pt x="523744" y="375896"/>
                </a:cubicBezTo>
                <a:cubicBezTo>
                  <a:pt x="512727" y="375896"/>
                  <a:pt x="512727" y="370389"/>
                  <a:pt x="512727" y="362127"/>
                </a:cubicBezTo>
                <a:cubicBezTo>
                  <a:pt x="512727" y="359373"/>
                  <a:pt x="512727" y="356619"/>
                  <a:pt x="509974" y="356619"/>
                </a:cubicBezTo>
                <a:cubicBezTo>
                  <a:pt x="487940" y="342850"/>
                  <a:pt x="493449" y="323573"/>
                  <a:pt x="493449" y="304297"/>
                </a:cubicBezTo>
                <a:cubicBezTo>
                  <a:pt x="490695" y="290527"/>
                  <a:pt x="498957" y="271251"/>
                  <a:pt x="485187" y="257482"/>
                </a:cubicBezTo>
                <a:cubicBezTo>
                  <a:pt x="496203" y="235451"/>
                  <a:pt x="490695" y="210667"/>
                  <a:pt x="504466" y="191390"/>
                </a:cubicBezTo>
                <a:cubicBezTo>
                  <a:pt x="515482" y="177621"/>
                  <a:pt x="529252" y="161098"/>
                  <a:pt x="512727" y="141821"/>
                </a:cubicBezTo>
                <a:cubicBezTo>
                  <a:pt x="518236" y="128052"/>
                  <a:pt x="520990" y="111529"/>
                  <a:pt x="529252" y="97761"/>
                </a:cubicBezTo>
                <a:cubicBezTo>
                  <a:pt x="554039" y="53699"/>
                  <a:pt x="600858" y="34423"/>
                  <a:pt x="647677" y="17900"/>
                </a:cubicBezTo>
                <a:cubicBezTo>
                  <a:pt x="672464" y="9638"/>
                  <a:pt x="700005" y="-1377"/>
                  <a:pt x="727546" y="4130"/>
                </a:cubicBezTo>
                <a:cubicBezTo>
                  <a:pt x="735808" y="1377"/>
                  <a:pt x="744070" y="0"/>
                  <a:pt x="7523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0" name="TextBox 69"/>
          <p:cNvSpPr txBox="1"/>
          <p:nvPr/>
        </p:nvSpPr>
        <p:spPr>
          <a:xfrm>
            <a:off x="1397725" y="2834640"/>
            <a:ext cx="6296297"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d-ID" sz="4000" dirty="0" smtClean="0">
                <a:latin typeface="Times New Roman" pitchFamily="18" charset="0"/>
                <a:cs typeface="Times New Roman" pitchFamily="18" charset="0"/>
              </a:rPr>
              <a:t>HASIL DAN PEMBAHASAN</a:t>
            </a:r>
            <a:endParaRPr lang="id-ID" sz="4000" dirty="0">
              <a:latin typeface="Times New Roman" pitchFamily="18" charset="0"/>
              <a:cs typeface="Times New Roman" pitchFamily="18" charset="0"/>
            </a:endParaRPr>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4646</TotalTime>
  <Words>2370</Words>
  <Application>Microsoft Office PowerPoint</Application>
  <PresentationFormat>Widescreen</PresentationFormat>
  <Paragraphs>494</Paragraphs>
  <Slides>26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Adobe Fan Heiti Std B</vt:lpstr>
      <vt:lpstr>Arial Unicode MS</vt:lpstr>
      <vt:lpstr>FZShuTi</vt:lpstr>
      <vt:lpstr>Arial</vt:lpstr>
      <vt:lpstr>Arial Black</vt:lpstr>
      <vt:lpstr>Calibri</vt:lpstr>
      <vt:lpstr>Cambria Math</vt:lpstr>
      <vt:lpstr>Times New Roman</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 account</cp:lastModifiedBy>
  <cp:revision>205</cp:revision>
  <dcterms:created xsi:type="dcterms:W3CDTF">2020-01-20T05:08:25Z</dcterms:created>
  <dcterms:modified xsi:type="dcterms:W3CDTF">2022-07-10T08:06:55Z</dcterms:modified>
</cp:coreProperties>
</file>