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256" r:id="rId4"/>
    <p:sldId id="257" r:id="rId5"/>
    <p:sldId id="363" r:id="rId6"/>
    <p:sldId id="307" r:id="rId7"/>
    <p:sldId id="368" r:id="rId8"/>
    <p:sldId id="369" r:id="rId9"/>
    <p:sldId id="370" r:id="rId10"/>
    <p:sldId id="311" r:id="rId11"/>
    <p:sldId id="365" r:id="rId12"/>
    <p:sldId id="315" r:id="rId13"/>
    <p:sldId id="313" r:id="rId14"/>
    <p:sldId id="308" r:id="rId15"/>
    <p:sldId id="320" r:id="rId16"/>
    <p:sldId id="332" r:id="rId17"/>
    <p:sldId id="324" r:id="rId18"/>
    <p:sldId id="361" r:id="rId19"/>
    <p:sldId id="304" r:id="rId20"/>
    <p:sldId id="305" r:id="rId21"/>
    <p:sldId id="299"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7312" autoAdjust="0"/>
  </p:normalViewPr>
  <p:slideViewPr>
    <p:cSldViewPr snapToGrid="0" showGuides="1">
      <p:cViewPr varScale="1">
        <p:scale>
          <a:sx n="43" d="100"/>
          <a:sy n="43" d="100"/>
        </p:scale>
        <p:origin x="48" y="384"/>
      </p:cViewPr>
      <p:guideLst>
        <p:guide orient="horz" pos="2352"/>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8B904-143E-4CF5-9E69-A48261CB25A7}" type="doc">
      <dgm:prSet loTypeId="urn:microsoft.com/office/officeart/2005/8/layout/arrow2" loCatId="process" qsTypeId="urn:microsoft.com/office/officeart/2005/8/quickstyle/simple1" qsCatId="simple" csTypeId="urn:microsoft.com/office/officeart/2005/8/colors/accent1_2" csCatId="accent1" phldr="1"/>
      <dgm:spPr/>
    </dgm:pt>
    <dgm:pt modelId="{470802B5-49D4-468C-B1C5-71D4CCB8A43C}">
      <dgm:prSet phldrT="[Text]" custT="1"/>
      <dgm:spPr/>
      <dgm:t>
        <a:bodyPr/>
        <a:lstStyle/>
        <a:p>
          <a:pPr algn="just"/>
          <a:r>
            <a:rPr lang="en-US" sz="1200" dirty="0" err="1"/>
            <a:t>Tananaman</a:t>
          </a:r>
          <a:r>
            <a:rPr lang="en-US" sz="1200" dirty="0"/>
            <a:t> </a:t>
          </a:r>
          <a:r>
            <a:rPr lang="en-US" sz="1200" dirty="0" err="1"/>
            <a:t>panili</a:t>
          </a:r>
          <a:r>
            <a:rPr lang="en-US" sz="1200" dirty="0"/>
            <a:t> </a:t>
          </a:r>
          <a:r>
            <a:rPr lang="en-US" sz="1200" dirty="0" err="1"/>
            <a:t>dikenal</a:t>
          </a:r>
          <a:r>
            <a:rPr lang="en-US" sz="1200" dirty="0"/>
            <a:t> </a:t>
          </a:r>
          <a:r>
            <a:rPr lang="en-US" sz="1200" dirty="0" err="1"/>
            <a:t>pasar</a:t>
          </a:r>
          <a:r>
            <a:rPr lang="en-US" sz="1200" dirty="0"/>
            <a:t> </a:t>
          </a:r>
          <a:r>
            <a:rPr lang="en-US" sz="1200" dirty="0" err="1"/>
            <a:t>internasional</a:t>
          </a:r>
          <a:endParaRPr lang="id-ID" sz="1200" dirty="0"/>
        </a:p>
      </dgm:t>
    </dgm:pt>
    <dgm:pt modelId="{7332B938-1AB2-42EF-9DDC-742DA62D7A9A}" type="parTrans" cxnId="{0EE1EB69-095A-4FCA-B3A3-8F6FFABA0800}">
      <dgm:prSet/>
      <dgm:spPr/>
      <dgm:t>
        <a:bodyPr/>
        <a:lstStyle/>
        <a:p>
          <a:endParaRPr lang="id-ID"/>
        </a:p>
      </dgm:t>
    </dgm:pt>
    <dgm:pt modelId="{931BE651-3198-4C17-B2CC-7CE9A09D4209}" type="sibTrans" cxnId="{0EE1EB69-095A-4FCA-B3A3-8F6FFABA0800}">
      <dgm:prSet/>
      <dgm:spPr/>
      <dgm:t>
        <a:bodyPr/>
        <a:lstStyle/>
        <a:p>
          <a:endParaRPr lang="id-ID"/>
        </a:p>
      </dgm:t>
    </dgm:pt>
    <dgm:pt modelId="{C4A0490D-4114-449F-948D-5AFAF8EC9A6B}">
      <dgm:prSet phldrT="[Text]"/>
      <dgm:spPr/>
      <dgm:t>
        <a:bodyPr/>
        <a:lstStyle/>
        <a:p>
          <a:r>
            <a:rPr lang="en-US" dirty="0"/>
            <a:t>Indonesia </a:t>
          </a:r>
          <a:r>
            <a:rPr lang="en-US" dirty="0" err="1"/>
            <a:t>sebagai</a:t>
          </a:r>
          <a:r>
            <a:rPr lang="en-US" dirty="0"/>
            <a:t>  </a:t>
          </a:r>
          <a:r>
            <a:rPr lang="en-US" dirty="0" err="1"/>
            <a:t>eksportir</a:t>
          </a:r>
          <a:r>
            <a:rPr lang="en-US" dirty="0"/>
            <a:t> </a:t>
          </a:r>
          <a:r>
            <a:rPr lang="en-US" dirty="0" err="1"/>
            <a:t>terbesar</a:t>
          </a:r>
          <a:r>
            <a:rPr lang="en-US" dirty="0"/>
            <a:t> di </a:t>
          </a:r>
          <a:r>
            <a:rPr lang="en-US" dirty="0" err="1"/>
            <a:t>dunia</a:t>
          </a:r>
          <a:endParaRPr lang="id-ID" dirty="0"/>
        </a:p>
      </dgm:t>
    </dgm:pt>
    <dgm:pt modelId="{F62E5BFF-CCCB-4AAB-A239-0E6DEB1783DB}" type="parTrans" cxnId="{2BF5407B-C418-45C6-8D2E-1F4FC49A6359}">
      <dgm:prSet/>
      <dgm:spPr/>
      <dgm:t>
        <a:bodyPr/>
        <a:lstStyle/>
        <a:p>
          <a:endParaRPr lang="id-ID"/>
        </a:p>
      </dgm:t>
    </dgm:pt>
    <dgm:pt modelId="{100D5371-4F27-4558-9A60-1A2F0B0F9189}" type="sibTrans" cxnId="{2BF5407B-C418-45C6-8D2E-1F4FC49A6359}">
      <dgm:prSet/>
      <dgm:spPr/>
      <dgm:t>
        <a:bodyPr/>
        <a:lstStyle/>
        <a:p>
          <a:endParaRPr lang="id-ID"/>
        </a:p>
      </dgm:t>
    </dgm:pt>
    <dgm:pt modelId="{34CD61A8-1D09-404A-A534-9CD91B208CF4}">
      <dgm:prSet phldrT="[Text]"/>
      <dgm:spPr/>
      <dgm:t>
        <a:bodyPr/>
        <a:lstStyle/>
        <a:p>
          <a:r>
            <a:rPr lang="en-US" dirty="0" err="1"/>
            <a:t>Kebutuhan</a:t>
          </a:r>
          <a:r>
            <a:rPr lang="en-US" dirty="0"/>
            <a:t> </a:t>
          </a:r>
          <a:r>
            <a:rPr lang="en-US" dirty="0" err="1"/>
            <a:t>panili</a:t>
          </a:r>
          <a:r>
            <a:rPr lang="en-US" dirty="0"/>
            <a:t> </a:t>
          </a:r>
          <a:r>
            <a:rPr lang="en-US" dirty="0" err="1"/>
            <a:t>meningkat</a:t>
          </a:r>
          <a:r>
            <a:rPr lang="en-US" dirty="0"/>
            <a:t> </a:t>
          </a:r>
          <a:r>
            <a:rPr lang="en-US" dirty="0" err="1"/>
            <a:t>karena</a:t>
          </a:r>
          <a:r>
            <a:rPr lang="en-US" dirty="0"/>
            <a:t> </a:t>
          </a:r>
          <a:r>
            <a:rPr lang="en-US" dirty="0" err="1"/>
            <a:t>berkembangnya</a:t>
          </a:r>
          <a:r>
            <a:rPr lang="en-US" dirty="0"/>
            <a:t> </a:t>
          </a:r>
          <a:r>
            <a:rPr lang="en-US" dirty="0" err="1"/>
            <a:t>industri</a:t>
          </a:r>
          <a:r>
            <a:rPr lang="en-US" dirty="0"/>
            <a:t> </a:t>
          </a:r>
          <a:endParaRPr lang="id-ID" dirty="0"/>
        </a:p>
      </dgm:t>
    </dgm:pt>
    <dgm:pt modelId="{FA901542-C301-445D-80A6-49E006105BA9}" type="parTrans" cxnId="{D44104C4-B4F8-49D7-A6D9-B929B39CAE99}">
      <dgm:prSet/>
      <dgm:spPr/>
      <dgm:t>
        <a:bodyPr/>
        <a:lstStyle/>
        <a:p>
          <a:endParaRPr lang="en-US"/>
        </a:p>
      </dgm:t>
    </dgm:pt>
    <dgm:pt modelId="{4639AE87-7645-41C6-AEE1-0257DFCE20BC}" type="sibTrans" cxnId="{D44104C4-B4F8-49D7-A6D9-B929B39CAE99}">
      <dgm:prSet/>
      <dgm:spPr/>
      <dgm:t>
        <a:bodyPr/>
        <a:lstStyle/>
        <a:p>
          <a:endParaRPr lang="en-US"/>
        </a:p>
      </dgm:t>
    </dgm:pt>
    <dgm:pt modelId="{FAB05C87-F566-47B3-8F5C-30878A114A90}">
      <dgm:prSet phldrT="[Text]"/>
      <dgm:spPr/>
      <dgm:t>
        <a:bodyPr/>
        <a:lstStyle/>
        <a:p>
          <a:r>
            <a:rPr lang="en-US" dirty="0" err="1"/>
            <a:t>Perbanyakan</a:t>
          </a:r>
          <a:r>
            <a:rPr lang="en-US" dirty="0"/>
            <a:t> </a:t>
          </a:r>
          <a:r>
            <a:rPr lang="en-US" dirty="0" err="1"/>
            <a:t>Panili</a:t>
          </a:r>
          <a:r>
            <a:rPr lang="en-US" dirty="0"/>
            <a:t> </a:t>
          </a:r>
          <a:r>
            <a:rPr lang="en-US" dirty="0" err="1"/>
            <a:t>secara</a:t>
          </a:r>
          <a:r>
            <a:rPr lang="en-US" dirty="0"/>
            <a:t> </a:t>
          </a:r>
          <a:r>
            <a:rPr lang="en-US" dirty="0" err="1"/>
            <a:t>vegetatif</a:t>
          </a:r>
          <a:endParaRPr lang="id-ID" dirty="0"/>
        </a:p>
      </dgm:t>
    </dgm:pt>
    <dgm:pt modelId="{8D6373C4-DA0C-41CE-978B-4F0486F5E961}" type="parTrans" cxnId="{A8DADEF1-B6BF-47C7-B9EB-019CE3800B04}">
      <dgm:prSet/>
      <dgm:spPr/>
      <dgm:t>
        <a:bodyPr/>
        <a:lstStyle/>
        <a:p>
          <a:endParaRPr lang="en-US"/>
        </a:p>
      </dgm:t>
    </dgm:pt>
    <dgm:pt modelId="{FEAC4E1C-C293-4C85-A31E-D81335A8E967}" type="sibTrans" cxnId="{A8DADEF1-B6BF-47C7-B9EB-019CE3800B04}">
      <dgm:prSet/>
      <dgm:spPr/>
      <dgm:t>
        <a:bodyPr/>
        <a:lstStyle/>
        <a:p>
          <a:endParaRPr lang="en-US"/>
        </a:p>
      </dgm:t>
    </dgm:pt>
    <dgm:pt modelId="{9F3787CC-F44D-439A-92DD-7231C8E2D89F}">
      <dgm:prSet phldrT="[Text]" custT="1"/>
      <dgm:spPr/>
      <dgm:t>
        <a:bodyPr/>
        <a:lstStyle/>
        <a:p>
          <a:r>
            <a:rPr lang="en-US" sz="1400" b="1" dirty="0" err="1"/>
            <a:t>Penggunaan</a:t>
          </a:r>
          <a:r>
            <a:rPr lang="en-US" sz="1400" b="1" dirty="0"/>
            <a:t> ZPT </a:t>
          </a:r>
          <a:r>
            <a:rPr lang="en-US" sz="1400" b="1" dirty="0" err="1"/>
            <a:t>alami</a:t>
          </a:r>
          <a:r>
            <a:rPr lang="en-US" sz="1400" b="1" dirty="0"/>
            <a:t> </a:t>
          </a:r>
          <a:r>
            <a:rPr lang="en-US" sz="1400" b="1" dirty="0" err="1"/>
            <a:t>dan</a:t>
          </a:r>
          <a:r>
            <a:rPr lang="en-US" sz="1400" b="1" dirty="0"/>
            <a:t> </a:t>
          </a:r>
          <a:r>
            <a:rPr lang="en-US" sz="1400" b="1" dirty="0" err="1"/>
            <a:t>Jumlah</a:t>
          </a:r>
          <a:r>
            <a:rPr lang="en-US" sz="1400" b="1" dirty="0"/>
            <a:t> </a:t>
          </a:r>
          <a:r>
            <a:rPr lang="en-US" sz="1400" b="1" dirty="0" err="1"/>
            <a:t>Ruas</a:t>
          </a:r>
          <a:endParaRPr lang="id-ID" sz="1400" b="1" dirty="0"/>
        </a:p>
      </dgm:t>
    </dgm:pt>
    <dgm:pt modelId="{FCCD4D84-F264-4B83-A8FA-26C682A28495}" type="parTrans" cxnId="{BC8F8C11-4BF1-4FF3-A226-853EFE15BBC1}">
      <dgm:prSet/>
      <dgm:spPr/>
      <dgm:t>
        <a:bodyPr/>
        <a:lstStyle/>
        <a:p>
          <a:endParaRPr lang="en-US"/>
        </a:p>
      </dgm:t>
    </dgm:pt>
    <dgm:pt modelId="{727F6FA1-3391-4180-B50A-A61AED5AB1C5}" type="sibTrans" cxnId="{BC8F8C11-4BF1-4FF3-A226-853EFE15BBC1}">
      <dgm:prSet/>
      <dgm:spPr/>
      <dgm:t>
        <a:bodyPr/>
        <a:lstStyle/>
        <a:p>
          <a:endParaRPr lang="en-US"/>
        </a:p>
      </dgm:t>
    </dgm:pt>
    <dgm:pt modelId="{7B8154A2-6806-43EE-B7FB-FCB226F37877}" type="pres">
      <dgm:prSet presAssocID="{FCE8B904-143E-4CF5-9E69-A48261CB25A7}" presName="arrowDiagram" presStyleCnt="0">
        <dgm:presLayoutVars>
          <dgm:chMax val="5"/>
          <dgm:dir/>
          <dgm:resizeHandles val="exact"/>
        </dgm:presLayoutVars>
      </dgm:prSet>
      <dgm:spPr/>
    </dgm:pt>
    <dgm:pt modelId="{D80D2BA9-FD83-4A79-B844-DFAF673A3F2C}" type="pres">
      <dgm:prSet presAssocID="{FCE8B904-143E-4CF5-9E69-A48261CB25A7}" presName="arrow" presStyleLbl="bgShp" presStyleIdx="0" presStyleCnt="1" custScaleX="100000" custScaleY="95865" custLinFactNeighborY="-6147"/>
      <dgm:spPr/>
    </dgm:pt>
    <dgm:pt modelId="{96BDCC5D-4390-478B-8CBB-FB1C25F3BB39}" type="pres">
      <dgm:prSet presAssocID="{FCE8B904-143E-4CF5-9E69-A48261CB25A7}" presName="arrowDiagram5" presStyleCnt="0"/>
      <dgm:spPr/>
    </dgm:pt>
    <dgm:pt modelId="{D36FD1FE-95CE-47A9-8DF7-83B0F504A691}" type="pres">
      <dgm:prSet presAssocID="{470802B5-49D4-468C-B1C5-71D4CCB8A43C}" presName="bullet5a" presStyleLbl="node1" presStyleIdx="0" presStyleCnt="5"/>
      <dgm:spPr/>
    </dgm:pt>
    <dgm:pt modelId="{5C56781A-B0CF-49B2-A353-8CE8A7E1E76D}" type="pres">
      <dgm:prSet presAssocID="{470802B5-49D4-468C-B1C5-71D4CCB8A43C}" presName="textBox5a" presStyleLbl="revTx" presStyleIdx="0" presStyleCnt="5">
        <dgm:presLayoutVars>
          <dgm:bulletEnabled val="1"/>
        </dgm:presLayoutVars>
      </dgm:prSet>
      <dgm:spPr/>
    </dgm:pt>
    <dgm:pt modelId="{25C04009-BECF-4E54-BC96-E264268C8555}" type="pres">
      <dgm:prSet presAssocID="{34CD61A8-1D09-404A-A534-9CD91B208CF4}" presName="bullet5b" presStyleLbl="node1" presStyleIdx="1" presStyleCnt="5"/>
      <dgm:spPr/>
    </dgm:pt>
    <dgm:pt modelId="{091256AA-A93B-4272-A6A3-1FF3E4F7CA71}" type="pres">
      <dgm:prSet presAssocID="{34CD61A8-1D09-404A-A534-9CD91B208CF4}" presName="textBox5b" presStyleLbl="revTx" presStyleIdx="1" presStyleCnt="5">
        <dgm:presLayoutVars>
          <dgm:bulletEnabled val="1"/>
        </dgm:presLayoutVars>
      </dgm:prSet>
      <dgm:spPr/>
    </dgm:pt>
    <dgm:pt modelId="{34FBB65C-D373-4D6F-AF61-A1F484C231D5}" type="pres">
      <dgm:prSet presAssocID="{C4A0490D-4114-449F-948D-5AFAF8EC9A6B}" presName="bullet5c" presStyleLbl="node1" presStyleIdx="2" presStyleCnt="5"/>
      <dgm:spPr/>
    </dgm:pt>
    <dgm:pt modelId="{5AB260AA-5246-45ED-AC20-3B75C9C34AE9}" type="pres">
      <dgm:prSet presAssocID="{C4A0490D-4114-449F-948D-5AFAF8EC9A6B}" presName="textBox5c" presStyleLbl="revTx" presStyleIdx="2" presStyleCnt="5">
        <dgm:presLayoutVars>
          <dgm:bulletEnabled val="1"/>
        </dgm:presLayoutVars>
      </dgm:prSet>
      <dgm:spPr/>
    </dgm:pt>
    <dgm:pt modelId="{D69B34B2-85BD-4D78-A6E2-AB425FE51B33}" type="pres">
      <dgm:prSet presAssocID="{FAB05C87-F566-47B3-8F5C-30878A114A90}" presName="bullet5d" presStyleLbl="node1" presStyleIdx="3" presStyleCnt="5"/>
      <dgm:spPr/>
    </dgm:pt>
    <dgm:pt modelId="{5002FD1B-061C-437D-B16F-B18FE0A9B654}" type="pres">
      <dgm:prSet presAssocID="{FAB05C87-F566-47B3-8F5C-30878A114A90}" presName="textBox5d" presStyleLbl="revTx" presStyleIdx="3" presStyleCnt="5">
        <dgm:presLayoutVars>
          <dgm:bulletEnabled val="1"/>
        </dgm:presLayoutVars>
      </dgm:prSet>
      <dgm:spPr/>
    </dgm:pt>
    <dgm:pt modelId="{4D398536-0D55-47C3-9701-15A394A6E53C}" type="pres">
      <dgm:prSet presAssocID="{9F3787CC-F44D-439A-92DD-7231C8E2D89F}" presName="bullet5e" presStyleLbl="node1" presStyleIdx="4" presStyleCnt="5"/>
      <dgm:spPr/>
    </dgm:pt>
    <dgm:pt modelId="{677A97DB-F97A-4F84-ABDB-B2B1E71B3B27}" type="pres">
      <dgm:prSet presAssocID="{9F3787CC-F44D-439A-92DD-7231C8E2D89F}" presName="textBox5e" presStyleLbl="revTx" presStyleIdx="4" presStyleCnt="5">
        <dgm:presLayoutVars>
          <dgm:bulletEnabled val="1"/>
        </dgm:presLayoutVars>
      </dgm:prSet>
      <dgm:spPr/>
    </dgm:pt>
  </dgm:ptLst>
  <dgm:cxnLst>
    <dgm:cxn modelId="{2FD27F09-D5B6-4A91-9898-D1131451A3B0}" type="presOf" srcId="{9F3787CC-F44D-439A-92DD-7231C8E2D89F}" destId="{677A97DB-F97A-4F84-ABDB-B2B1E71B3B27}" srcOrd="0" destOrd="0" presId="urn:microsoft.com/office/officeart/2005/8/layout/arrow2"/>
    <dgm:cxn modelId="{BC8F8C11-4BF1-4FF3-A226-853EFE15BBC1}" srcId="{FCE8B904-143E-4CF5-9E69-A48261CB25A7}" destId="{9F3787CC-F44D-439A-92DD-7231C8E2D89F}" srcOrd="4" destOrd="0" parTransId="{FCCD4D84-F264-4B83-A8FA-26C682A28495}" sibTransId="{727F6FA1-3391-4180-B50A-A61AED5AB1C5}"/>
    <dgm:cxn modelId="{57227631-2F3B-4C49-8F8C-FE10199E4046}" type="presOf" srcId="{FAB05C87-F566-47B3-8F5C-30878A114A90}" destId="{5002FD1B-061C-437D-B16F-B18FE0A9B654}" srcOrd="0" destOrd="0" presId="urn:microsoft.com/office/officeart/2005/8/layout/arrow2"/>
    <dgm:cxn modelId="{BF06F233-A060-4A8A-9A08-D1320CB20335}" type="presOf" srcId="{34CD61A8-1D09-404A-A534-9CD91B208CF4}" destId="{091256AA-A93B-4272-A6A3-1FF3E4F7CA71}" srcOrd="0" destOrd="0" presId="urn:microsoft.com/office/officeart/2005/8/layout/arrow2"/>
    <dgm:cxn modelId="{0EE1EB69-095A-4FCA-B3A3-8F6FFABA0800}" srcId="{FCE8B904-143E-4CF5-9E69-A48261CB25A7}" destId="{470802B5-49D4-468C-B1C5-71D4CCB8A43C}" srcOrd="0" destOrd="0" parTransId="{7332B938-1AB2-42EF-9DDC-742DA62D7A9A}" sibTransId="{931BE651-3198-4C17-B2CC-7CE9A09D4209}"/>
    <dgm:cxn modelId="{2BF5407B-C418-45C6-8D2E-1F4FC49A6359}" srcId="{FCE8B904-143E-4CF5-9E69-A48261CB25A7}" destId="{C4A0490D-4114-449F-948D-5AFAF8EC9A6B}" srcOrd="2" destOrd="0" parTransId="{F62E5BFF-CCCB-4AAB-A239-0E6DEB1783DB}" sibTransId="{100D5371-4F27-4558-9A60-1A2F0B0F9189}"/>
    <dgm:cxn modelId="{D44104C4-B4F8-49D7-A6D9-B929B39CAE99}" srcId="{FCE8B904-143E-4CF5-9E69-A48261CB25A7}" destId="{34CD61A8-1D09-404A-A534-9CD91B208CF4}" srcOrd="1" destOrd="0" parTransId="{FA901542-C301-445D-80A6-49E006105BA9}" sibTransId="{4639AE87-7645-41C6-AEE1-0257DFCE20BC}"/>
    <dgm:cxn modelId="{1B7AF5CD-83CC-4E5B-8AC0-DCF73B0E308E}" type="presOf" srcId="{FCE8B904-143E-4CF5-9E69-A48261CB25A7}" destId="{7B8154A2-6806-43EE-B7FB-FCB226F37877}" srcOrd="0" destOrd="0" presId="urn:microsoft.com/office/officeart/2005/8/layout/arrow2"/>
    <dgm:cxn modelId="{A8DADEF1-B6BF-47C7-B9EB-019CE3800B04}" srcId="{FCE8B904-143E-4CF5-9E69-A48261CB25A7}" destId="{FAB05C87-F566-47B3-8F5C-30878A114A90}" srcOrd="3" destOrd="0" parTransId="{8D6373C4-DA0C-41CE-978B-4F0486F5E961}" sibTransId="{FEAC4E1C-C293-4C85-A31E-D81335A8E967}"/>
    <dgm:cxn modelId="{62908BF5-2A92-46DB-A368-385A7CDAC5A2}" type="presOf" srcId="{C4A0490D-4114-449F-948D-5AFAF8EC9A6B}" destId="{5AB260AA-5246-45ED-AC20-3B75C9C34AE9}" srcOrd="0" destOrd="0" presId="urn:microsoft.com/office/officeart/2005/8/layout/arrow2"/>
    <dgm:cxn modelId="{CE0952FA-94DD-4443-BFA8-57ABA36CF0B7}" type="presOf" srcId="{470802B5-49D4-468C-B1C5-71D4CCB8A43C}" destId="{5C56781A-B0CF-49B2-A353-8CE8A7E1E76D}" srcOrd="0" destOrd="0" presId="urn:microsoft.com/office/officeart/2005/8/layout/arrow2"/>
    <dgm:cxn modelId="{EF34BEA7-30B6-4FC7-BF60-81F08822706F}" type="presParOf" srcId="{7B8154A2-6806-43EE-B7FB-FCB226F37877}" destId="{D80D2BA9-FD83-4A79-B844-DFAF673A3F2C}" srcOrd="0" destOrd="0" presId="urn:microsoft.com/office/officeart/2005/8/layout/arrow2"/>
    <dgm:cxn modelId="{D34E1258-92A4-41C6-98C8-2B81BDE88D7D}" type="presParOf" srcId="{7B8154A2-6806-43EE-B7FB-FCB226F37877}" destId="{96BDCC5D-4390-478B-8CBB-FB1C25F3BB39}" srcOrd="1" destOrd="0" presId="urn:microsoft.com/office/officeart/2005/8/layout/arrow2"/>
    <dgm:cxn modelId="{E04796FE-4200-4734-83A4-90C51A1677E1}" type="presParOf" srcId="{96BDCC5D-4390-478B-8CBB-FB1C25F3BB39}" destId="{D36FD1FE-95CE-47A9-8DF7-83B0F504A691}" srcOrd="0" destOrd="0" presId="urn:microsoft.com/office/officeart/2005/8/layout/arrow2"/>
    <dgm:cxn modelId="{0BBB20DD-33DE-439C-968A-BA04407B6441}" type="presParOf" srcId="{96BDCC5D-4390-478B-8CBB-FB1C25F3BB39}" destId="{5C56781A-B0CF-49B2-A353-8CE8A7E1E76D}" srcOrd="1" destOrd="0" presId="urn:microsoft.com/office/officeart/2005/8/layout/arrow2"/>
    <dgm:cxn modelId="{AC062EB7-9EF3-4ACD-8934-2383DC44C479}" type="presParOf" srcId="{96BDCC5D-4390-478B-8CBB-FB1C25F3BB39}" destId="{25C04009-BECF-4E54-BC96-E264268C8555}" srcOrd="2" destOrd="0" presId="urn:microsoft.com/office/officeart/2005/8/layout/arrow2"/>
    <dgm:cxn modelId="{8F23678B-78F0-4078-9B8B-A421794F2D28}" type="presParOf" srcId="{96BDCC5D-4390-478B-8CBB-FB1C25F3BB39}" destId="{091256AA-A93B-4272-A6A3-1FF3E4F7CA71}" srcOrd="3" destOrd="0" presId="urn:microsoft.com/office/officeart/2005/8/layout/arrow2"/>
    <dgm:cxn modelId="{A6FA231A-BFBA-4E6B-AC05-6AC3D9967221}" type="presParOf" srcId="{96BDCC5D-4390-478B-8CBB-FB1C25F3BB39}" destId="{34FBB65C-D373-4D6F-AF61-A1F484C231D5}" srcOrd="4" destOrd="0" presId="urn:microsoft.com/office/officeart/2005/8/layout/arrow2"/>
    <dgm:cxn modelId="{935E3715-FFF9-4E3C-A7F6-968E578B7213}" type="presParOf" srcId="{96BDCC5D-4390-478B-8CBB-FB1C25F3BB39}" destId="{5AB260AA-5246-45ED-AC20-3B75C9C34AE9}" srcOrd="5" destOrd="0" presId="urn:microsoft.com/office/officeart/2005/8/layout/arrow2"/>
    <dgm:cxn modelId="{EB577230-8D9E-4FB6-AA2F-116F8B26A677}" type="presParOf" srcId="{96BDCC5D-4390-478B-8CBB-FB1C25F3BB39}" destId="{D69B34B2-85BD-4D78-A6E2-AB425FE51B33}" srcOrd="6" destOrd="0" presId="urn:microsoft.com/office/officeart/2005/8/layout/arrow2"/>
    <dgm:cxn modelId="{72DD2DCA-E76F-4DED-8486-544D86141A52}" type="presParOf" srcId="{96BDCC5D-4390-478B-8CBB-FB1C25F3BB39}" destId="{5002FD1B-061C-437D-B16F-B18FE0A9B654}" srcOrd="7" destOrd="0" presId="urn:microsoft.com/office/officeart/2005/8/layout/arrow2"/>
    <dgm:cxn modelId="{F2D619BB-45D4-4FBD-8064-5452089FCDC5}" type="presParOf" srcId="{96BDCC5D-4390-478B-8CBB-FB1C25F3BB39}" destId="{4D398536-0D55-47C3-9701-15A394A6E53C}" srcOrd="8" destOrd="0" presId="urn:microsoft.com/office/officeart/2005/8/layout/arrow2"/>
    <dgm:cxn modelId="{C30F40E4-5A53-4AF5-91CB-F671F863D59E}" type="presParOf" srcId="{96BDCC5D-4390-478B-8CBB-FB1C25F3BB39}" destId="{677A97DB-F97A-4F84-ABDB-B2B1E71B3B27}"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B43849-90EC-4FAB-A738-EAED1C5F728E}" type="doc">
      <dgm:prSet loTypeId="urn:microsoft.com/office/officeart/2005/8/layout/pyramid1" loCatId="pyramid" qsTypeId="urn:microsoft.com/office/officeart/2005/8/quickstyle/simple1" qsCatId="simple" csTypeId="urn:microsoft.com/office/officeart/2005/8/colors/accent1_2" csCatId="accent1" phldr="1"/>
      <dgm:spPr/>
    </dgm:pt>
    <dgm:pt modelId="{D59D536C-FE65-4984-92CF-FBBA8A3EBA70}">
      <dgm:prSet phldrT="[Text]" custT="1"/>
      <dgm:spPr/>
      <dgm:t>
        <a:bodyPr/>
        <a:lstStyle/>
        <a:p>
          <a:r>
            <a:rPr lang="en-US" sz="1800" dirty="0"/>
            <a:t>K1 = 5%</a:t>
          </a:r>
        </a:p>
      </dgm:t>
    </dgm:pt>
    <dgm:pt modelId="{B12F016F-BADC-4465-AA69-715B9DFABE7E}" type="parTrans" cxnId="{AE685700-3BDC-4AA8-BCF6-2FC0B3772F4C}">
      <dgm:prSet/>
      <dgm:spPr/>
      <dgm:t>
        <a:bodyPr/>
        <a:lstStyle/>
        <a:p>
          <a:endParaRPr lang="en-US"/>
        </a:p>
      </dgm:t>
    </dgm:pt>
    <dgm:pt modelId="{A36114CB-84D7-4C8C-85D9-CE63784BA0DB}" type="sibTrans" cxnId="{AE685700-3BDC-4AA8-BCF6-2FC0B3772F4C}">
      <dgm:prSet/>
      <dgm:spPr/>
      <dgm:t>
        <a:bodyPr/>
        <a:lstStyle/>
        <a:p>
          <a:endParaRPr lang="en-US"/>
        </a:p>
      </dgm:t>
    </dgm:pt>
    <dgm:pt modelId="{05D5CBE8-BDA9-46A1-BC3B-B7EE0FC64C66}">
      <dgm:prSet phldrT="[Text]" custT="1"/>
      <dgm:spPr/>
      <dgm:t>
        <a:bodyPr/>
        <a:lstStyle/>
        <a:p>
          <a:r>
            <a:rPr lang="en-US" sz="2000" dirty="0"/>
            <a:t>K2 = 10%</a:t>
          </a:r>
        </a:p>
      </dgm:t>
    </dgm:pt>
    <dgm:pt modelId="{2024F8A5-B3C5-40C6-A334-08F555598102}" type="parTrans" cxnId="{D2939F8F-A669-4E7A-ACC7-5D48047ED38C}">
      <dgm:prSet/>
      <dgm:spPr/>
      <dgm:t>
        <a:bodyPr/>
        <a:lstStyle/>
        <a:p>
          <a:endParaRPr lang="en-US"/>
        </a:p>
      </dgm:t>
    </dgm:pt>
    <dgm:pt modelId="{3AC3D9A9-B44C-4872-BEE6-EA4816A5A245}" type="sibTrans" cxnId="{D2939F8F-A669-4E7A-ACC7-5D48047ED38C}">
      <dgm:prSet/>
      <dgm:spPr/>
      <dgm:t>
        <a:bodyPr/>
        <a:lstStyle/>
        <a:p>
          <a:endParaRPr lang="en-US"/>
        </a:p>
      </dgm:t>
    </dgm:pt>
    <dgm:pt modelId="{184DB7B8-EBE7-4716-950F-EFECAB04B256}">
      <dgm:prSet phldrT="[Text]" custT="1"/>
      <dgm:spPr/>
      <dgm:t>
        <a:bodyPr/>
        <a:lstStyle/>
        <a:p>
          <a:r>
            <a:rPr lang="en-US" sz="2400" dirty="0"/>
            <a:t>K3 = 15%</a:t>
          </a:r>
        </a:p>
      </dgm:t>
    </dgm:pt>
    <dgm:pt modelId="{42D0BDAA-8CA4-450E-BB88-2C47D675B1E4}" type="parTrans" cxnId="{82C9CD2A-A977-467B-BF41-FAEAE7052DA7}">
      <dgm:prSet/>
      <dgm:spPr/>
      <dgm:t>
        <a:bodyPr/>
        <a:lstStyle/>
        <a:p>
          <a:endParaRPr lang="en-US"/>
        </a:p>
      </dgm:t>
    </dgm:pt>
    <dgm:pt modelId="{67391FCC-1F18-441F-A78D-2D5B5901D102}" type="sibTrans" cxnId="{82C9CD2A-A977-467B-BF41-FAEAE7052DA7}">
      <dgm:prSet/>
      <dgm:spPr/>
      <dgm:t>
        <a:bodyPr/>
        <a:lstStyle/>
        <a:p>
          <a:endParaRPr lang="en-US"/>
        </a:p>
      </dgm:t>
    </dgm:pt>
    <dgm:pt modelId="{665FB95A-5F40-4B2F-A975-D8D31C5E4834}" type="pres">
      <dgm:prSet presAssocID="{28B43849-90EC-4FAB-A738-EAED1C5F728E}" presName="Name0" presStyleCnt="0">
        <dgm:presLayoutVars>
          <dgm:dir/>
          <dgm:animLvl val="lvl"/>
          <dgm:resizeHandles val="exact"/>
        </dgm:presLayoutVars>
      </dgm:prSet>
      <dgm:spPr/>
    </dgm:pt>
    <dgm:pt modelId="{32692806-5A00-418A-BA13-7F868588812E}" type="pres">
      <dgm:prSet presAssocID="{D59D536C-FE65-4984-92CF-FBBA8A3EBA70}" presName="Name8" presStyleCnt="0"/>
      <dgm:spPr/>
    </dgm:pt>
    <dgm:pt modelId="{48CAAFA6-1C60-4779-8F7A-C79EBF2ADD47}" type="pres">
      <dgm:prSet presAssocID="{D59D536C-FE65-4984-92CF-FBBA8A3EBA70}" presName="level" presStyleLbl="node1" presStyleIdx="0" presStyleCnt="3">
        <dgm:presLayoutVars>
          <dgm:chMax val="1"/>
          <dgm:bulletEnabled val="1"/>
        </dgm:presLayoutVars>
      </dgm:prSet>
      <dgm:spPr/>
    </dgm:pt>
    <dgm:pt modelId="{C990C4B9-1DEC-4202-91ED-5CB31A5F65D4}" type="pres">
      <dgm:prSet presAssocID="{D59D536C-FE65-4984-92CF-FBBA8A3EBA70}" presName="levelTx" presStyleLbl="revTx" presStyleIdx="0" presStyleCnt="0">
        <dgm:presLayoutVars>
          <dgm:chMax val="1"/>
          <dgm:bulletEnabled val="1"/>
        </dgm:presLayoutVars>
      </dgm:prSet>
      <dgm:spPr/>
    </dgm:pt>
    <dgm:pt modelId="{5EF32A93-8A60-4D54-9F29-AFE4A53ED783}" type="pres">
      <dgm:prSet presAssocID="{05D5CBE8-BDA9-46A1-BC3B-B7EE0FC64C66}" presName="Name8" presStyleCnt="0"/>
      <dgm:spPr/>
    </dgm:pt>
    <dgm:pt modelId="{9DFCE4EA-A8F4-4EC5-B2B2-0477821F4960}" type="pres">
      <dgm:prSet presAssocID="{05D5CBE8-BDA9-46A1-BC3B-B7EE0FC64C66}" presName="level" presStyleLbl="node1" presStyleIdx="1" presStyleCnt="3" custLinFactNeighborX="313" custLinFactNeighborY="-6541">
        <dgm:presLayoutVars>
          <dgm:chMax val="1"/>
          <dgm:bulletEnabled val="1"/>
        </dgm:presLayoutVars>
      </dgm:prSet>
      <dgm:spPr/>
    </dgm:pt>
    <dgm:pt modelId="{27CFEF64-9ECC-4959-8992-4B621A672EF9}" type="pres">
      <dgm:prSet presAssocID="{05D5CBE8-BDA9-46A1-BC3B-B7EE0FC64C66}" presName="levelTx" presStyleLbl="revTx" presStyleIdx="0" presStyleCnt="0">
        <dgm:presLayoutVars>
          <dgm:chMax val="1"/>
          <dgm:bulletEnabled val="1"/>
        </dgm:presLayoutVars>
      </dgm:prSet>
      <dgm:spPr/>
    </dgm:pt>
    <dgm:pt modelId="{6B02EC36-003D-4A75-A499-1D31ACA950ED}" type="pres">
      <dgm:prSet presAssocID="{184DB7B8-EBE7-4716-950F-EFECAB04B256}" presName="Name8" presStyleCnt="0"/>
      <dgm:spPr/>
    </dgm:pt>
    <dgm:pt modelId="{8A6B9742-FF1E-4A27-8A13-B29425EA7538}" type="pres">
      <dgm:prSet presAssocID="{184DB7B8-EBE7-4716-950F-EFECAB04B256}" presName="level" presStyleLbl="node1" presStyleIdx="2" presStyleCnt="3" custLinFactNeighborX="10549" custLinFactNeighborY="8004">
        <dgm:presLayoutVars>
          <dgm:chMax val="1"/>
          <dgm:bulletEnabled val="1"/>
        </dgm:presLayoutVars>
      </dgm:prSet>
      <dgm:spPr/>
    </dgm:pt>
    <dgm:pt modelId="{6A3CDA84-19EE-43F1-9F2D-0F386E1485CD}" type="pres">
      <dgm:prSet presAssocID="{184DB7B8-EBE7-4716-950F-EFECAB04B256}" presName="levelTx" presStyleLbl="revTx" presStyleIdx="0" presStyleCnt="0">
        <dgm:presLayoutVars>
          <dgm:chMax val="1"/>
          <dgm:bulletEnabled val="1"/>
        </dgm:presLayoutVars>
      </dgm:prSet>
      <dgm:spPr/>
    </dgm:pt>
  </dgm:ptLst>
  <dgm:cxnLst>
    <dgm:cxn modelId="{AE685700-3BDC-4AA8-BCF6-2FC0B3772F4C}" srcId="{28B43849-90EC-4FAB-A738-EAED1C5F728E}" destId="{D59D536C-FE65-4984-92CF-FBBA8A3EBA70}" srcOrd="0" destOrd="0" parTransId="{B12F016F-BADC-4465-AA69-715B9DFABE7E}" sibTransId="{A36114CB-84D7-4C8C-85D9-CE63784BA0DB}"/>
    <dgm:cxn modelId="{82C9CD2A-A977-467B-BF41-FAEAE7052DA7}" srcId="{28B43849-90EC-4FAB-A738-EAED1C5F728E}" destId="{184DB7B8-EBE7-4716-950F-EFECAB04B256}" srcOrd="2" destOrd="0" parTransId="{42D0BDAA-8CA4-450E-BB88-2C47D675B1E4}" sibTransId="{67391FCC-1F18-441F-A78D-2D5B5901D102}"/>
    <dgm:cxn modelId="{967B4E2C-1D77-4F02-A2CD-32D608DDAC51}" type="presOf" srcId="{184DB7B8-EBE7-4716-950F-EFECAB04B256}" destId="{8A6B9742-FF1E-4A27-8A13-B29425EA7538}" srcOrd="0" destOrd="0" presId="urn:microsoft.com/office/officeart/2005/8/layout/pyramid1"/>
    <dgm:cxn modelId="{50E51E4D-3782-4058-BBB7-47ABE6646D44}" type="presOf" srcId="{184DB7B8-EBE7-4716-950F-EFECAB04B256}" destId="{6A3CDA84-19EE-43F1-9F2D-0F386E1485CD}" srcOrd="1" destOrd="0" presId="urn:microsoft.com/office/officeart/2005/8/layout/pyramid1"/>
    <dgm:cxn modelId="{5CB5E351-2D7F-49C4-B4F1-E7B61DD7BF10}" type="presOf" srcId="{05D5CBE8-BDA9-46A1-BC3B-B7EE0FC64C66}" destId="{27CFEF64-9ECC-4959-8992-4B621A672EF9}" srcOrd="1" destOrd="0" presId="urn:microsoft.com/office/officeart/2005/8/layout/pyramid1"/>
    <dgm:cxn modelId="{6CBFD87D-66D5-47E3-8697-AD981E9BEA4F}" type="presOf" srcId="{D59D536C-FE65-4984-92CF-FBBA8A3EBA70}" destId="{C990C4B9-1DEC-4202-91ED-5CB31A5F65D4}" srcOrd="1" destOrd="0" presId="urn:microsoft.com/office/officeart/2005/8/layout/pyramid1"/>
    <dgm:cxn modelId="{D2939F8F-A669-4E7A-ACC7-5D48047ED38C}" srcId="{28B43849-90EC-4FAB-A738-EAED1C5F728E}" destId="{05D5CBE8-BDA9-46A1-BC3B-B7EE0FC64C66}" srcOrd="1" destOrd="0" parTransId="{2024F8A5-B3C5-40C6-A334-08F555598102}" sibTransId="{3AC3D9A9-B44C-4872-BEE6-EA4816A5A245}"/>
    <dgm:cxn modelId="{55909CA5-2C85-4259-8AF0-2AE131897243}" type="presOf" srcId="{D59D536C-FE65-4984-92CF-FBBA8A3EBA70}" destId="{48CAAFA6-1C60-4779-8F7A-C79EBF2ADD47}" srcOrd="0" destOrd="0" presId="urn:microsoft.com/office/officeart/2005/8/layout/pyramid1"/>
    <dgm:cxn modelId="{43C8F1B3-0391-431C-9F3A-84E55D535F0D}" type="presOf" srcId="{05D5CBE8-BDA9-46A1-BC3B-B7EE0FC64C66}" destId="{9DFCE4EA-A8F4-4EC5-B2B2-0477821F4960}" srcOrd="0" destOrd="0" presId="urn:microsoft.com/office/officeart/2005/8/layout/pyramid1"/>
    <dgm:cxn modelId="{3DCC26DD-AEF2-473F-A67D-315B2B276E5A}" type="presOf" srcId="{28B43849-90EC-4FAB-A738-EAED1C5F728E}" destId="{665FB95A-5F40-4B2F-A975-D8D31C5E4834}" srcOrd="0" destOrd="0" presId="urn:microsoft.com/office/officeart/2005/8/layout/pyramid1"/>
    <dgm:cxn modelId="{0DB52536-B08F-4C84-A18A-DE2B1C583F16}" type="presParOf" srcId="{665FB95A-5F40-4B2F-A975-D8D31C5E4834}" destId="{32692806-5A00-418A-BA13-7F868588812E}" srcOrd="0" destOrd="0" presId="urn:microsoft.com/office/officeart/2005/8/layout/pyramid1"/>
    <dgm:cxn modelId="{CCC13087-04F2-49D0-8091-C7FDB10EA709}" type="presParOf" srcId="{32692806-5A00-418A-BA13-7F868588812E}" destId="{48CAAFA6-1C60-4779-8F7A-C79EBF2ADD47}" srcOrd="0" destOrd="0" presId="urn:microsoft.com/office/officeart/2005/8/layout/pyramid1"/>
    <dgm:cxn modelId="{03376A91-3558-4299-861B-DE9BD2A6E475}" type="presParOf" srcId="{32692806-5A00-418A-BA13-7F868588812E}" destId="{C990C4B9-1DEC-4202-91ED-5CB31A5F65D4}" srcOrd="1" destOrd="0" presId="urn:microsoft.com/office/officeart/2005/8/layout/pyramid1"/>
    <dgm:cxn modelId="{E2D2B964-7A75-4B97-9BFA-EE274BE80D97}" type="presParOf" srcId="{665FB95A-5F40-4B2F-A975-D8D31C5E4834}" destId="{5EF32A93-8A60-4D54-9F29-AFE4A53ED783}" srcOrd="1" destOrd="0" presId="urn:microsoft.com/office/officeart/2005/8/layout/pyramid1"/>
    <dgm:cxn modelId="{A42143B1-0A48-45EE-ABED-44657AD727D1}" type="presParOf" srcId="{5EF32A93-8A60-4D54-9F29-AFE4A53ED783}" destId="{9DFCE4EA-A8F4-4EC5-B2B2-0477821F4960}" srcOrd="0" destOrd="0" presId="urn:microsoft.com/office/officeart/2005/8/layout/pyramid1"/>
    <dgm:cxn modelId="{04967907-6F3A-4B86-AE35-3D37B373A8EB}" type="presParOf" srcId="{5EF32A93-8A60-4D54-9F29-AFE4A53ED783}" destId="{27CFEF64-9ECC-4959-8992-4B621A672EF9}" srcOrd="1" destOrd="0" presId="urn:microsoft.com/office/officeart/2005/8/layout/pyramid1"/>
    <dgm:cxn modelId="{4A879DA9-CA44-4C91-969A-A92F5A3539A3}" type="presParOf" srcId="{665FB95A-5F40-4B2F-A975-D8D31C5E4834}" destId="{6B02EC36-003D-4A75-A499-1D31ACA950ED}" srcOrd="2" destOrd="0" presId="urn:microsoft.com/office/officeart/2005/8/layout/pyramid1"/>
    <dgm:cxn modelId="{5B11E906-8FC4-4E01-91A8-551E437B315B}" type="presParOf" srcId="{6B02EC36-003D-4A75-A499-1D31ACA950ED}" destId="{8A6B9742-FF1E-4A27-8A13-B29425EA7538}" srcOrd="0" destOrd="0" presId="urn:microsoft.com/office/officeart/2005/8/layout/pyramid1"/>
    <dgm:cxn modelId="{EAE21449-4D49-4F6A-9121-ABFAB2B9675F}" type="presParOf" srcId="{6B02EC36-003D-4A75-A499-1D31ACA950ED}" destId="{6A3CDA84-19EE-43F1-9F2D-0F386E1485C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B43849-90EC-4FAB-A738-EAED1C5F728E}" type="doc">
      <dgm:prSet loTypeId="urn:microsoft.com/office/officeart/2005/8/layout/pyramid1" loCatId="pyramid" qsTypeId="urn:microsoft.com/office/officeart/2005/8/quickstyle/simple1" qsCatId="simple" csTypeId="urn:microsoft.com/office/officeart/2005/8/colors/accent1_2" csCatId="accent1" phldr="1"/>
      <dgm:spPr/>
    </dgm:pt>
    <dgm:pt modelId="{D59D536C-FE65-4984-92CF-FBBA8A3EBA70}">
      <dgm:prSet phldrT="[Text]" custT="1"/>
      <dgm:spPr/>
      <dgm:t>
        <a:bodyPr/>
        <a:lstStyle/>
        <a:p>
          <a:r>
            <a:rPr lang="en-US" sz="1800" dirty="0"/>
            <a:t>R1 = 1 </a:t>
          </a:r>
          <a:r>
            <a:rPr lang="en-US" sz="1800" dirty="0" err="1"/>
            <a:t>Ruas</a:t>
          </a:r>
          <a:endParaRPr lang="en-US" sz="1800" dirty="0"/>
        </a:p>
      </dgm:t>
    </dgm:pt>
    <dgm:pt modelId="{B12F016F-BADC-4465-AA69-715B9DFABE7E}" type="parTrans" cxnId="{AE685700-3BDC-4AA8-BCF6-2FC0B3772F4C}">
      <dgm:prSet/>
      <dgm:spPr/>
      <dgm:t>
        <a:bodyPr/>
        <a:lstStyle/>
        <a:p>
          <a:endParaRPr lang="en-US"/>
        </a:p>
      </dgm:t>
    </dgm:pt>
    <dgm:pt modelId="{A36114CB-84D7-4C8C-85D9-CE63784BA0DB}" type="sibTrans" cxnId="{AE685700-3BDC-4AA8-BCF6-2FC0B3772F4C}">
      <dgm:prSet/>
      <dgm:spPr/>
      <dgm:t>
        <a:bodyPr/>
        <a:lstStyle/>
        <a:p>
          <a:endParaRPr lang="en-US"/>
        </a:p>
      </dgm:t>
    </dgm:pt>
    <dgm:pt modelId="{05D5CBE8-BDA9-46A1-BC3B-B7EE0FC64C66}">
      <dgm:prSet phldrT="[Text]" custT="1"/>
      <dgm:spPr/>
      <dgm:t>
        <a:bodyPr/>
        <a:lstStyle/>
        <a:p>
          <a:r>
            <a:rPr lang="en-US" sz="2000" dirty="0"/>
            <a:t>R2 = 2 </a:t>
          </a:r>
          <a:r>
            <a:rPr lang="en-US" sz="2000" dirty="0" err="1"/>
            <a:t>Ruas</a:t>
          </a:r>
          <a:endParaRPr lang="en-US" sz="2000" dirty="0"/>
        </a:p>
      </dgm:t>
    </dgm:pt>
    <dgm:pt modelId="{2024F8A5-B3C5-40C6-A334-08F555598102}" type="parTrans" cxnId="{D2939F8F-A669-4E7A-ACC7-5D48047ED38C}">
      <dgm:prSet/>
      <dgm:spPr/>
      <dgm:t>
        <a:bodyPr/>
        <a:lstStyle/>
        <a:p>
          <a:endParaRPr lang="en-US"/>
        </a:p>
      </dgm:t>
    </dgm:pt>
    <dgm:pt modelId="{3AC3D9A9-B44C-4872-BEE6-EA4816A5A245}" type="sibTrans" cxnId="{D2939F8F-A669-4E7A-ACC7-5D48047ED38C}">
      <dgm:prSet/>
      <dgm:spPr/>
      <dgm:t>
        <a:bodyPr/>
        <a:lstStyle/>
        <a:p>
          <a:endParaRPr lang="en-US"/>
        </a:p>
      </dgm:t>
    </dgm:pt>
    <dgm:pt modelId="{184DB7B8-EBE7-4716-950F-EFECAB04B256}">
      <dgm:prSet phldrT="[Text]" custT="1"/>
      <dgm:spPr/>
      <dgm:t>
        <a:bodyPr/>
        <a:lstStyle/>
        <a:p>
          <a:r>
            <a:rPr lang="en-US" sz="2400" dirty="0"/>
            <a:t>R3 = 3 </a:t>
          </a:r>
          <a:r>
            <a:rPr lang="en-US" sz="2400" dirty="0" err="1"/>
            <a:t>Ruas</a:t>
          </a:r>
          <a:endParaRPr lang="en-US" sz="2400" dirty="0"/>
        </a:p>
      </dgm:t>
    </dgm:pt>
    <dgm:pt modelId="{42D0BDAA-8CA4-450E-BB88-2C47D675B1E4}" type="parTrans" cxnId="{82C9CD2A-A977-467B-BF41-FAEAE7052DA7}">
      <dgm:prSet/>
      <dgm:spPr/>
      <dgm:t>
        <a:bodyPr/>
        <a:lstStyle/>
        <a:p>
          <a:endParaRPr lang="en-US"/>
        </a:p>
      </dgm:t>
    </dgm:pt>
    <dgm:pt modelId="{67391FCC-1F18-441F-A78D-2D5B5901D102}" type="sibTrans" cxnId="{82C9CD2A-A977-467B-BF41-FAEAE7052DA7}">
      <dgm:prSet/>
      <dgm:spPr/>
      <dgm:t>
        <a:bodyPr/>
        <a:lstStyle/>
        <a:p>
          <a:endParaRPr lang="en-US"/>
        </a:p>
      </dgm:t>
    </dgm:pt>
    <dgm:pt modelId="{665FB95A-5F40-4B2F-A975-D8D31C5E4834}" type="pres">
      <dgm:prSet presAssocID="{28B43849-90EC-4FAB-A738-EAED1C5F728E}" presName="Name0" presStyleCnt="0">
        <dgm:presLayoutVars>
          <dgm:dir/>
          <dgm:animLvl val="lvl"/>
          <dgm:resizeHandles val="exact"/>
        </dgm:presLayoutVars>
      </dgm:prSet>
      <dgm:spPr/>
    </dgm:pt>
    <dgm:pt modelId="{32692806-5A00-418A-BA13-7F868588812E}" type="pres">
      <dgm:prSet presAssocID="{D59D536C-FE65-4984-92CF-FBBA8A3EBA70}" presName="Name8" presStyleCnt="0"/>
      <dgm:spPr/>
    </dgm:pt>
    <dgm:pt modelId="{48CAAFA6-1C60-4779-8F7A-C79EBF2ADD47}" type="pres">
      <dgm:prSet presAssocID="{D59D536C-FE65-4984-92CF-FBBA8A3EBA70}" presName="level" presStyleLbl="node1" presStyleIdx="0" presStyleCnt="3">
        <dgm:presLayoutVars>
          <dgm:chMax val="1"/>
          <dgm:bulletEnabled val="1"/>
        </dgm:presLayoutVars>
      </dgm:prSet>
      <dgm:spPr/>
    </dgm:pt>
    <dgm:pt modelId="{C990C4B9-1DEC-4202-91ED-5CB31A5F65D4}" type="pres">
      <dgm:prSet presAssocID="{D59D536C-FE65-4984-92CF-FBBA8A3EBA70}" presName="levelTx" presStyleLbl="revTx" presStyleIdx="0" presStyleCnt="0">
        <dgm:presLayoutVars>
          <dgm:chMax val="1"/>
          <dgm:bulletEnabled val="1"/>
        </dgm:presLayoutVars>
      </dgm:prSet>
      <dgm:spPr/>
    </dgm:pt>
    <dgm:pt modelId="{5EF32A93-8A60-4D54-9F29-AFE4A53ED783}" type="pres">
      <dgm:prSet presAssocID="{05D5CBE8-BDA9-46A1-BC3B-B7EE0FC64C66}" presName="Name8" presStyleCnt="0"/>
      <dgm:spPr/>
    </dgm:pt>
    <dgm:pt modelId="{9DFCE4EA-A8F4-4EC5-B2B2-0477821F4960}" type="pres">
      <dgm:prSet presAssocID="{05D5CBE8-BDA9-46A1-BC3B-B7EE0FC64C66}" presName="level" presStyleLbl="node1" presStyleIdx="1" presStyleCnt="3" custLinFactNeighborX="313" custLinFactNeighborY="-6541">
        <dgm:presLayoutVars>
          <dgm:chMax val="1"/>
          <dgm:bulletEnabled val="1"/>
        </dgm:presLayoutVars>
      </dgm:prSet>
      <dgm:spPr/>
    </dgm:pt>
    <dgm:pt modelId="{27CFEF64-9ECC-4959-8992-4B621A672EF9}" type="pres">
      <dgm:prSet presAssocID="{05D5CBE8-BDA9-46A1-BC3B-B7EE0FC64C66}" presName="levelTx" presStyleLbl="revTx" presStyleIdx="0" presStyleCnt="0">
        <dgm:presLayoutVars>
          <dgm:chMax val="1"/>
          <dgm:bulletEnabled val="1"/>
        </dgm:presLayoutVars>
      </dgm:prSet>
      <dgm:spPr/>
    </dgm:pt>
    <dgm:pt modelId="{6B02EC36-003D-4A75-A499-1D31ACA950ED}" type="pres">
      <dgm:prSet presAssocID="{184DB7B8-EBE7-4716-950F-EFECAB04B256}" presName="Name8" presStyleCnt="0"/>
      <dgm:spPr/>
    </dgm:pt>
    <dgm:pt modelId="{8A6B9742-FF1E-4A27-8A13-B29425EA7538}" type="pres">
      <dgm:prSet presAssocID="{184DB7B8-EBE7-4716-950F-EFECAB04B256}" presName="level" presStyleLbl="node1" presStyleIdx="2" presStyleCnt="3" custLinFactNeighborX="10549" custLinFactNeighborY="8004">
        <dgm:presLayoutVars>
          <dgm:chMax val="1"/>
          <dgm:bulletEnabled val="1"/>
        </dgm:presLayoutVars>
      </dgm:prSet>
      <dgm:spPr/>
    </dgm:pt>
    <dgm:pt modelId="{6A3CDA84-19EE-43F1-9F2D-0F386E1485CD}" type="pres">
      <dgm:prSet presAssocID="{184DB7B8-EBE7-4716-950F-EFECAB04B256}" presName="levelTx" presStyleLbl="revTx" presStyleIdx="0" presStyleCnt="0">
        <dgm:presLayoutVars>
          <dgm:chMax val="1"/>
          <dgm:bulletEnabled val="1"/>
        </dgm:presLayoutVars>
      </dgm:prSet>
      <dgm:spPr/>
    </dgm:pt>
  </dgm:ptLst>
  <dgm:cxnLst>
    <dgm:cxn modelId="{AE685700-3BDC-4AA8-BCF6-2FC0B3772F4C}" srcId="{28B43849-90EC-4FAB-A738-EAED1C5F728E}" destId="{D59D536C-FE65-4984-92CF-FBBA8A3EBA70}" srcOrd="0" destOrd="0" parTransId="{B12F016F-BADC-4465-AA69-715B9DFABE7E}" sibTransId="{A36114CB-84D7-4C8C-85D9-CE63784BA0DB}"/>
    <dgm:cxn modelId="{E6194D04-E854-48C1-B9C4-8C615CB4DF3F}" type="presOf" srcId="{D59D536C-FE65-4984-92CF-FBBA8A3EBA70}" destId="{48CAAFA6-1C60-4779-8F7A-C79EBF2ADD47}" srcOrd="0" destOrd="0" presId="urn:microsoft.com/office/officeart/2005/8/layout/pyramid1"/>
    <dgm:cxn modelId="{82C9CD2A-A977-467B-BF41-FAEAE7052DA7}" srcId="{28B43849-90EC-4FAB-A738-EAED1C5F728E}" destId="{184DB7B8-EBE7-4716-950F-EFECAB04B256}" srcOrd="2" destOrd="0" parTransId="{42D0BDAA-8CA4-450E-BB88-2C47D675B1E4}" sibTransId="{67391FCC-1F18-441F-A78D-2D5B5901D102}"/>
    <dgm:cxn modelId="{1417D62F-35E5-4A0F-AF1D-9E92353B7871}" type="presOf" srcId="{D59D536C-FE65-4984-92CF-FBBA8A3EBA70}" destId="{C990C4B9-1DEC-4202-91ED-5CB31A5F65D4}" srcOrd="1" destOrd="0" presId="urn:microsoft.com/office/officeart/2005/8/layout/pyramid1"/>
    <dgm:cxn modelId="{562D1638-FFA7-4AA0-BA23-90BCC81EA5E0}" type="presOf" srcId="{184DB7B8-EBE7-4716-950F-EFECAB04B256}" destId="{6A3CDA84-19EE-43F1-9F2D-0F386E1485CD}" srcOrd="1" destOrd="0" presId="urn:microsoft.com/office/officeart/2005/8/layout/pyramid1"/>
    <dgm:cxn modelId="{186C295B-374F-414B-AC9C-C26D43B19B28}" type="presOf" srcId="{28B43849-90EC-4FAB-A738-EAED1C5F728E}" destId="{665FB95A-5F40-4B2F-A975-D8D31C5E4834}" srcOrd="0" destOrd="0" presId="urn:microsoft.com/office/officeart/2005/8/layout/pyramid1"/>
    <dgm:cxn modelId="{84365248-4D00-4B7F-8554-D7BEDA91468E}" type="presOf" srcId="{05D5CBE8-BDA9-46A1-BC3B-B7EE0FC64C66}" destId="{9DFCE4EA-A8F4-4EC5-B2B2-0477821F4960}" srcOrd="0" destOrd="0" presId="urn:microsoft.com/office/officeart/2005/8/layout/pyramid1"/>
    <dgm:cxn modelId="{5AA3CB71-0C2E-45C2-B163-B5F8A2ECC1DF}" type="presOf" srcId="{184DB7B8-EBE7-4716-950F-EFECAB04B256}" destId="{8A6B9742-FF1E-4A27-8A13-B29425EA7538}" srcOrd="0" destOrd="0" presId="urn:microsoft.com/office/officeart/2005/8/layout/pyramid1"/>
    <dgm:cxn modelId="{D2939F8F-A669-4E7A-ACC7-5D48047ED38C}" srcId="{28B43849-90EC-4FAB-A738-EAED1C5F728E}" destId="{05D5CBE8-BDA9-46A1-BC3B-B7EE0FC64C66}" srcOrd="1" destOrd="0" parTransId="{2024F8A5-B3C5-40C6-A334-08F555598102}" sibTransId="{3AC3D9A9-B44C-4872-BEE6-EA4816A5A245}"/>
    <dgm:cxn modelId="{9224D9D0-BD46-4766-8DF3-4D164A444C72}" type="presOf" srcId="{05D5CBE8-BDA9-46A1-BC3B-B7EE0FC64C66}" destId="{27CFEF64-9ECC-4959-8992-4B621A672EF9}" srcOrd="1" destOrd="0" presId="urn:microsoft.com/office/officeart/2005/8/layout/pyramid1"/>
    <dgm:cxn modelId="{F3B0544F-24B5-4EB5-952B-0C60C3ED96E2}" type="presParOf" srcId="{665FB95A-5F40-4B2F-A975-D8D31C5E4834}" destId="{32692806-5A00-418A-BA13-7F868588812E}" srcOrd="0" destOrd="0" presId="urn:microsoft.com/office/officeart/2005/8/layout/pyramid1"/>
    <dgm:cxn modelId="{92B4DD59-178D-4634-A013-87729F375419}" type="presParOf" srcId="{32692806-5A00-418A-BA13-7F868588812E}" destId="{48CAAFA6-1C60-4779-8F7A-C79EBF2ADD47}" srcOrd="0" destOrd="0" presId="urn:microsoft.com/office/officeart/2005/8/layout/pyramid1"/>
    <dgm:cxn modelId="{8CE82497-3E61-4EE1-800F-A0115EBCB859}" type="presParOf" srcId="{32692806-5A00-418A-BA13-7F868588812E}" destId="{C990C4B9-1DEC-4202-91ED-5CB31A5F65D4}" srcOrd="1" destOrd="0" presId="urn:microsoft.com/office/officeart/2005/8/layout/pyramid1"/>
    <dgm:cxn modelId="{90149381-3E88-4A35-982E-15BD82F32261}" type="presParOf" srcId="{665FB95A-5F40-4B2F-A975-D8D31C5E4834}" destId="{5EF32A93-8A60-4D54-9F29-AFE4A53ED783}" srcOrd="1" destOrd="0" presId="urn:microsoft.com/office/officeart/2005/8/layout/pyramid1"/>
    <dgm:cxn modelId="{D3CCD8F7-6CD1-43F7-A001-AD4D9B67EEDC}" type="presParOf" srcId="{5EF32A93-8A60-4D54-9F29-AFE4A53ED783}" destId="{9DFCE4EA-A8F4-4EC5-B2B2-0477821F4960}" srcOrd="0" destOrd="0" presId="urn:microsoft.com/office/officeart/2005/8/layout/pyramid1"/>
    <dgm:cxn modelId="{2F5D25E2-2BF8-43C1-9DA0-AB89EDFA8003}" type="presParOf" srcId="{5EF32A93-8A60-4D54-9F29-AFE4A53ED783}" destId="{27CFEF64-9ECC-4959-8992-4B621A672EF9}" srcOrd="1" destOrd="0" presId="urn:microsoft.com/office/officeart/2005/8/layout/pyramid1"/>
    <dgm:cxn modelId="{8E75E60B-BFDB-4203-9F97-1AECE6AE9637}" type="presParOf" srcId="{665FB95A-5F40-4B2F-A975-D8D31C5E4834}" destId="{6B02EC36-003D-4A75-A499-1D31ACA950ED}" srcOrd="2" destOrd="0" presId="urn:microsoft.com/office/officeart/2005/8/layout/pyramid1"/>
    <dgm:cxn modelId="{279B344F-29C1-4C9C-B398-8EDF1D673F1B}" type="presParOf" srcId="{6B02EC36-003D-4A75-A499-1D31ACA950ED}" destId="{8A6B9742-FF1E-4A27-8A13-B29425EA7538}" srcOrd="0" destOrd="0" presId="urn:microsoft.com/office/officeart/2005/8/layout/pyramid1"/>
    <dgm:cxn modelId="{FC61C900-3577-4AAB-A52C-61AE4FC49B43}" type="presParOf" srcId="{6B02EC36-003D-4A75-A499-1D31ACA950ED}" destId="{6A3CDA84-19EE-43F1-9F2D-0F386E1485CD}"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D2BA9-FD83-4A79-B844-DFAF673A3F2C}">
      <dsp:nvSpPr>
        <dsp:cNvPr id="0" name=""/>
        <dsp:cNvSpPr/>
      </dsp:nvSpPr>
      <dsp:spPr>
        <a:xfrm>
          <a:off x="65589" y="0"/>
          <a:ext cx="7972985" cy="477706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FD1FE-95CE-47A9-8DF7-83B0F504A691}">
      <dsp:nvSpPr>
        <dsp:cNvPr id="0" name=""/>
        <dsp:cNvSpPr/>
      </dsp:nvSpPr>
      <dsp:spPr>
        <a:xfrm>
          <a:off x="850928" y="3653932"/>
          <a:ext cx="183378" cy="1833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6781A-B0CF-49B2-A353-8CE8A7E1E76D}">
      <dsp:nvSpPr>
        <dsp:cNvPr id="0" name=""/>
        <dsp:cNvSpPr/>
      </dsp:nvSpPr>
      <dsp:spPr>
        <a:xfrm>
          <a:off x="942617" y="3745621"/>
          <a:ext cx="1044461" cy="1185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69" tIns="0" rIns="0" bIns="0" numCol="1" spcCol="1270" anchor="t" anchorCtr="0">
          <a:noAutofit/>
        </a:bodyPr>
        <a:lstStyle/>
        <a:p>
          <a:pPr marL="0" lvl="0" indent="0" algn="just" defTabSz="533400">
            <a:lnSpc>
              <a:spcPct val="90000"/>
            </a:lnSpc>
            <a:spcBef>
              <a:spcPct val="0"/>
            </a:spcBef>
            <a:spcAft>
              <a:spcPct val="35000"/>
            </a:spcAft>
            <a:buNone/>
          </a:pPr>
          <a:r>
            <a:rPr lang="en-US" sz="1200" kern="1200" dirty="0" err="1"/>
            <a:t>Tananaman</a:t>
          </a:r>
          <a:r>
            <a:rPr lang="en-US" sz="1200" kern="1200" dirty="0"/>
            <a:t> </a:t>
          </a:r>
          <a:r>
            <a:rPr lang="en-US" sz="1200" kern="1200" dirty="0" err="1"/>
            <a:t>panili</a:t>
          </a:r>
          <a:r>
            <a:rPr lang="en-US" sz="1200" kern="1200" dirty="0"/>
            <a:t> </a:t>
          </a:r>
          <a:r>
            <a:rPr lang="en-US" sz="1200" kern="1200" dirty="0" err="1"/>
            <a:t>dikenal</a:t>
          </a:r>
          <a:r>
            <a:rPr lang="en-US" sz="1200" kern="1200" dirty="0"/>
            <a:t> </a:t>
          </a:r>
          <a:r>
            <a:rPr lang="en-US" sz="1200" kern="1200" dirty="0" err="1"/>
            <a:t>pasar</a:t>
          </a:r>
          <a:r>
            <a:rPr lang="en-US" sz="1200" kern="1200" dirty="0"/>
            <a:t> </a:t>
          </a:r>
          <a:r>
            <a:rPr lang="en-US" sz="1200" kern="1200" dirty="0" err="1"/>
            <a:t>internasional</a:t>
          </a:r>
          <a:endParaRPr lang="id-ID" sz="1200" kern="1200" dirty="0"/>
        </a:p>
      </dsp:txBody>
      <dsp:txXfrm>
        <a:off x="942617" y="3745621"/>
        <a:ext cx="1044461" cy="1185981"/>
      </dsp:txXfrm>
    </dsp:sp>
    <dsp:sp modelId="{25C04009-BECF-4E54-BC96-E264268C8555}">
      <dsp:nvSpPr>
        <dsp:cNvPr id="0" name=""/>
        <dsp:cNvSpPr/>
      </dsp:nvSpPr>
      <dsp:spPr>
        <a:xfrm>
          <a:off x="1843564" y="2700163"/>
          <a:ext cx="287027" cy="2870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256AA-A93B-4272-A6A3-1FF3E4F7CA71}">
      <dsp:nvSpPr>
        <dsp:cNvPr id="0" name=""/>
        <dsp:cNvSpPr/>
      </dsp:nvSpPr>
      <dsp:spPr>
        <a:xfrm>
          <a:off x="1987078" y="2843677"/>
          <a:ext cx="1323515" cy="2087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9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err="1"/>
            <a:t>Kebutuhan</a:t>
          </a:r>
          <a:r>
            <a:rPr lang="en-US" sz="1200" kern="1200" dirty="0"/>
            <a:t> </a:t>
          </a:r>
          <a:r>
            <a:rPr lang="en-US" sz="1200" kern="1200" dirty="0" err="1"/>
            <a:t>panili</a:t>
          </a:r>
          <a:r>
            <a:rPr lang="en-US" sz="1200" kern="1200" dirty="0"/>
            <a:t> </a:t>
          </a:r>
          <a:r>
            <a:rPr lang="en-US" sz="1200" kern="1200" dirty="0" err="1"/>
            <a:t>meningkat</a:t>
          </a:r>
          <a:r>
            <a:rPr lang="en-US" sz="1200" kern="1200" dirty="0"/>
            <a:t> </a:t>
          </a:r>
          <a:r>
            <a:rPr lang="en-US" sz="1200" kern="1200" dirty="0" err="1"/>
            <a:t>karena</a:t>
          </a:r>
          <a:r>
            <a:rPr lang="en-US" sz="1200" kern="1200" dirty="0"/>
            <a:t> </a:t>
          </a:r>
          <a:r>
            <a:rPr lang="en-US" sz="1200" kern="1200" dirty="0" err="1"/>
            <a:t>berkembangnya</a:t>
          </a:r>
          <a:r>
            <a:rPr lang="en-US" sz="1200" kern="1200" dirty="0"/>
            <a:t> </a:t>
          </a:r>
          <a:r>
            <a:rPr lang="en-US" sz="1200" kern="1200" dirty="0" err="1"/>
            <a:t>industri</a:t>
          </a:r>
          <a:r>
            <a:rPr lang="en-US" sz="1200" kern="1200" dirty="0"/>
            <a:t> </a:t>
          </a:r>
          <a:endParaRPr lang="id-ID" sz="1200" kern="1200" dirty="0"/>
        </a:p>
      </dsp:txBody>
      <dsp:txXfrm>
        <a:off x="1987078" y="2843677"/>
        <a:ext cx="1323515" cy="2087925"/>
      </dsp:txXfrm>
    </dsp:sp>
    <dsp:sp modelId="{34FBB65C-D373-4D6F-AF61-A1F484C231D5}">
      <dsp:nvSpPr>
        <dsp:cNvPr id="0" name=""/>
        <dsp:cNvSpPr/>
      </dsp:nvSpPr>
      <dsp:spPr>
        <a:xfrm>
          <a:off x="3119242" y="1939740"/>
          <a:ext cx="382703" cy="3827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260AA-5246-45ED-AC20-3B75C9C34AE9}">
      <dsp:nvSpPr>
        <dsp:cNvPr id="0" name=""/>
        <dsp:cNvSpPr/>
      </dsp:nvSpPr>
      <dsp:spPr>
        <a:xfrm>
          <a:off x="3310594" y="2131091"/>
          <a:ext cx="1538786" cy="2800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787"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Indonesia </a:t>
          </a:r>
          <a:r>
            <a:rPr lang="en-US" sz="1200" kern="1200" dirty="0" err="1"/>
            <a:t>sebagai</a:t>
          </a:r>
          <a:r>
            <a:rPr lang="en-US" sz="1200" kern="1200" dirty="0"/>
            <a:t>  </a:t>
          </a:r>
          <a:r>
            <a:rPr lang="en-US" sz="1200" kern="1200" dirty="0" err="1"/>
            <a:t>eksportir</a:t>
          </a:r>
          <a:r>
            <a:rPr lang="en-US" sz="1200" kern="1200" dirty="0"/>
            <a:t> </a:t>
          </a:r>
          <a:r>
            <a:rPr lang="en-US" sz="1200" kern="1200" dirty="0" err="1"/>
            <a:t>terbesar</a:t>
          </a:r>
          <a:r>
            <a:rPr lang="en-US" sz="1200" kern="1200" dirty="0"/>
            <a:t> di </a:t>
          </a:r>
          <a:r>
            <a:rPr lang="en-US" sz="1200" kern="1200" dirty="0" err="1"/>
            <a:t>dunia</a:t>
          </a:r>
          <a:endParaRPr lang="id-ID" sz="1200" kern="1200" dirty="0"/>
        </a:p>
      </dsp:txBody>
      <dsp:txXfrm>
        <a:off x="3310594" y="2131091"/>
        <a:ext cx="1538786" cy="2800511"/>
      </dsp:txXfrm>
    </dsp:sp>
    <dsp:sp modelId="{D69B34B2-85BD-4D78-A6E2-AB425FE51B33}">
      <dsp:nvSpPr>
        <dsp:cNvPr id="0" name=""/>
        <dsp:cNvSpPr/>
      </dsp:nvSpPr>
      <dsp:spPr>
        <a:xfrm>
          <a:off x="4602218" y="1345752"/>
          <a:ext cx="494325" cy="494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2FD1B-061C-437D-B16F-B18FE0A9B654}">
      <dsp:nvSpPr>
        <dsp:cNvPr id="0" name=""/>
        <dsp:cNvSpPr/>
      </dsp:nvSpPr>
      <dsp:spPr>
        <a:xfrm>
          <a:off x="4849380" y="1592915"/>
          <a:ext cx="1594597" cy="333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33"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err="1"/>
            <a:t>Perbanyakan</a:t>
          </a:r>
          <a:r>
            <a:rPr lang="en-US" sz="1200" kern="1200" dirty="0"/>
            <a:t> </a:t>
          </a:r>
          <a:r>
            <a:rPr lang="en-US" sz="1200" kern="1200" dirty="0" err="1"/>
            <a:t>Panili</a:t>
          </a:r>
          <a:r>
            <a:rPr lang="en-US" sz="1200" kern="1200" dirty="0"/>
            <a:t> </a:t>
          </a:r>
          <a:r>
            <a:rPr lang="en-US" sz="1200" kern="1200" dirty="0" err="1"/>
            <a:t>secara</a:t>
          </a:r>
          <a:r>
            <a:rPr lang="en-US" sz="1200" kern="1200" dirty="0"/>
            <a:t> </a:t>
          </a:r>
          <a:r>
            <a:rPr lang="en-US" sz="1200" kern="1200" dirty="0" err="1"/>
            <a:t>vegetatif</a:t>
          </a:r>
          <a:endParaRPr lang="id-ID" sz="1200" kern="1200" dirty="0"/>
        </a:p>
      </dsp:txBody>
      <dsp:txXfrm>
        <a:off x="4849380" y="1592915"/>
        <a:ext cx="1594597" cy="3338687"/>
      </dsp:txXfrm>
    </dsp:sp>
    <dsp:sp modelId="{4D398536-0D55-47C3-9701-15A394A6E53C}">
      <dsp:nvSpPr>
        <dsp:cNvPr id="0" name=""/>
        <dsp:cNvSpPr/>
      </dsp:nvSpPr>
      <dsp:spPr>
        <a:xfrm>
          <a:off x="6129044" y="949096"/>
          <a:ext cx="629865" cy="6298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A97DB-F97A-4F84-ABDB-B2B1E71B3B27}">
      <dsp:nvSpPr>
        <dsp:cNvPr id="0" name=""/>
        <dsp:cNvSpPr/>
      </dsp:nvSpPr>
      <dsp:spPr>
        <a:xfrm>
          <a:off x="6443977" y="1264029"/>
          <a:ext cx="1594597" cy="366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53"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err="1"/>
            <a:t>Penggunaan</a:t>
          </a:r>
          <a:r>
            <a:rPr lang="en-US" sz="1400" b="1" kern="1200" dirty="0"/>
            <a:t> ZPT </a:t>
          </a:r>
          <a:r>
            <a:rPr lang="en-US" sz="1400" b="1" kern="1200" dirty="0" err="1"/>
            <a:t>alami</a:t>
          </a:r>
          <a:r>
            <a:rPr lang="en-US" sz="1400" b="1" kern="1200" dirty="0"/>
            <a:t> </a:t>
          </a:r>
          <a:r>
            <a:rPr lang="en-US" sz="1400" b="1" kern="1200" dirty="0" err="1"/>
            <a:t>dan</a:t>
          </a:r>
          <a:r>
            <a:rPr lang="en-US" sz="1400" b="1" kern="1200" dirty="0"/>
            <a:t> </a:t>
          </a:r>
          <a:r>
            <a:rPr lang="en-US" sz="1400" b="1" kern="1200" dirty="0" err="1"/>
            <a:t>Jumlah</a:t>
          </a:r>
          <a:r>
            <a:rPr lang="en-US" sz="1400" b="1" kern="1200" dirty="0"/>
            <a:t> </a:t>
          </a:r>
          <a:r>
            <a:rPr lang="en-US" sz="1400" b="1" kern="1200" dirty="0" err="1"/>
            <a:t>Ruas</a:t>
          </a:r>
          <a:endParaRPr lang="id-ID" sz="1400" b="1" kern="1200" dirty="0"/>
        </a:p>
      </dsp:txBody>
      <dsp:txXfrm>
        <a:off x="6443977" y="1264029"/>
        <a:ext cx="1594597" cy="3667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AAFA6-1C60-4779-8F7A-C79EBF2ADD47}">
      <dsp:nvSpPr>
        <dsp:cNvPr id="0" name=""/>
        <dsp:cNvSpPr/>
      </dsp:nvSpPr>
      <dsp:spPr>
        <a:xfrm>
          <a:off x="1094465" y="0"/>
          <a:ext cx="1094465" cy="1211601"/>
        </a:xfrm>
        <a:prstGeom prst="trapezoid">
          <a:avLst>
            <a:gd name="adj"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K1 = 5%</a:t>
          </a:r>
        </a:p>
      </dsp:txBody>
      <dsp:txXfrm>
        <a:off x="1094465" y="0"/>
        <a:ext cx="1094465" cy="1211601"/>
      </dsp:txXfrm>
    </dsp:sp>
    <dsp:sp modelId="{9DFCE4EA-A8F4-4EC5-B2B2-0477821F4960}">
      <dsp:nvSpPr>
        <dsp:cNvPr id="0" name=""/>
        <dsp:cNvSpPr/>
      </dsp:nvSpPr>
      <dsp:spPr>
        <a:xfrm>
          <a:off x="554084" y="1132350"/>
          <a:ext cx="2188930" cy="1211601"/>
        </a:xfrm>
        <a:prstGeom prst="trapezoid">
          <a:avLst>
            <a:gd name="adj" fmla="val 451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K2 = 10%</a:t>
          </a:r>
        </a:p>
      </dsp:txBody>
      <dsp:txXfrm>
        <a:off x="937146" y="1132350"/>
        <a:ext cx="1422804" cy="1211601"/>
      </dsp:txXfrm>
    </dsp:sp>
    <dsp:sp modelId="{8A6B9742-FF1E-4A27-8A13-B29425EA7538}">
      <dsp:nvSpPr>
        <dsp:cNvPr id="0" name=""/>
        <dsp:cNvSpPr/>
      </dsp:nvSpPr>
      <dsp:spPr>
        <a:xfrm>
          <a:off x="0" y="2423203"/>
          <a:ext cx="3283396" cy="1211601"/>
        </a:xfrm>
        <a:prstGeom prst="trapezoid">
          <a:avLst>
            <a:gd name="adj" fmla="val 451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K3 = 15%</a:t>
          </a:r>
        </a:p>
      </dsp:txBody>
      <dsp:txXfrm>
        <a:off x="574594" y="2423203"/>
        <a:ext cx="2134207" cy="1211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AAFA6-1C60-4779-8F7A-C79EBF2ADD47}">
      <dsp:nvSpPr>
        <dsp:cNvPr id="0" name=""/>
        <dsp:cNvSpPr/>
      </dsp:nvSpPr>
      <dsp:spPr>
        <a:xfrm>
          <a:off x="1094465" y="0"/>
          <a:ext cx="1094465" cy="1211601"/>
        </a:xfrm>
        <a:prstGeom prst="trapezoid">
          <a:avLst>
            <a:gd name="adj"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R1 = 1 </a:t>
          </a:r>
          <a:r>
            <a:rPr lang="en-US" sz="1800" kern="1200" dirty="0" err="1"/>
            <a:t>Ruas</a:t>
          </a:r>
          <a:endParaRPr lang="en-US" sz="1800" kern="1200" dirty="0"/>
        </a:p>
      </dsp:txBody>
      <dsp:txXfrm>
        <a:off x="1094465" y="0"/>
        <a:ext cx="1094465" cy="1211601"/>
      </dsp:txXfrm>
    </dsp:sp>
    <dsp:sp modelId="{9DFCE4EA-A8F4-4EC5-B2B2-0477821F4960}">
      <dsp:nvSpPr>
        <dsp:cNvPr id="0" name=""/>
        <dsp:cNvSpPr/>
      </dsp:nvSpPr>
      <dsp:spPr>
        <a:xfrm>
          <a:off x="554084" y="1132350"/>
          <a:ext cx="2188930" cy="1211601"/>
        </a:xfrm>
        <a:prstGeom prst="trapezoid">
          <a:avLst>
            <a:gd name="adj" fmla="val 451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R2 = 2 </a:t>
          </a:r>
          <a:r>
            <a:rPr lang="en-US" sz="2000" kern="1200" dirty="0" err="1"/>
            <a:t>Ruas</a:t>
          </a:r>
          <a:endParaRPr lang="en-US" sz="2000" kern="1200" dirty="0"/>
        </a:p>
      </dsp:txBody>
      <dsp:txXfrm>
        <a:off x="937146" y="1132350"/>
        <a:ext cx="1422804" cy="1211601"/>
      </dsp:txXfrm>
    </dsp:sp>
    <dsp:sp modelId="{8A6B9742-FF1E-4A27-8A13-B29425EA7538}">
      <dsp:nvSpPr>
        <dsp:cNvPr id="0" name=""/>
        <dsp:cNvSpPr/>
      </dsp:nvSpPr>
      <dsp:spPr>
        <a:xfrm>
          <a:off x="0" y="2423203"/>
          <a:ext cx="3283396" cy="1211601"/>
        </a:xfrm>
        <a:prstGeom prst="trapezoid">
          <a:avLst>
            <a:gd name="adj" fmla="val 4516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R3 = 3 </a:t>
          </a:r>
          <a:r>
            <a:rPr lang="en-US" sz="2400" kern="1200" dirty="0" err="1"/>
            <a:t>Ruas</a:t>
          </a:r>
          <a:endParaRPr lang="en-US" sz="2400" kern="1200" dirty="0"/>
        </a:p>
      </dsp:txBody>
      <dsp:txXfrm>
        <a:off x="574594" y="2423203"/>
        <a:ext cx="2134207" cy="121160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4155FAC4-AFC3-4F64-8DCD-0B51D7CADA93}"/>
              </a:ext>
            </a:extLst>
          </p:cNvPr>
          <p:cNvSpPr/>
          <p:nvPr userDrawn="1"/>
        </p:nvSpPr>
        <p:spPr>
          <a:xfrm>
            <a:off x="181125" y="3917728"/>
            <a:ext cx="5796313" cy="44239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3">
            <a:extLst>
              <a:ext uri="{FF2B5EF4-FFF2-40B4-BE49-F238E27FC236}">
                <a16:creationId xmlns:a16="http://schemas.microsoft.com/office/drawing/2014/main" id="{ACCB0BCC-3AFD-4C49-9A00-8FFA9396D0BB}"/>
              </a:ext>
            </a:extLst>
          </p:cNvPr>
          <p:cNvGrpSpPr/>
          <p:nvPr userDrawn="1"/>
        </p:nvGrpSpPr>
        <p:grpSpPr>
          <a:xfrm>
            <a:off x="793783" y="1500078"/>
            <a:ext cx="4777178" cy="2624736"/>
            <a:chOff x="-548507" y="477868"/>
            <a:chExt cx="11570449" cy="6357177"/>
          </a:xfrm>
        </p:grpSpPr>
        <p:sp>
          <p:nvSpPr>
            <p:cNvPr id="5" name="Freeform: Shape 4">
              <a:extLst>
                <a:ext uri="{FF2B5EF4-FFF2-40B4-BE49-F238E27FC236}">
                  <a16:creationId xmlns:a16="http://schemas.microsoft.com/office/drawing/2014/main" id="{64F3D345-57F6-42E2-BFC6-9CB42D9D2068}"/>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E3FD75A-D49A-430A-9D37-45B8A122D19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03F115F-2DF3-472C-BD16-147263D2A2D1}"/>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1398DB7-0155-42BB-914C-D2C01314703C}"/>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92F0ECF3-AA86-4B1D-8ACE-C15A01FA678E}"/>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FE407B59-3C2C-4BD5-9578-A10F3F75C30F}"/>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13482FBE-7F6D-46F0-9784-40DB36F0F04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AA4F6F4-9B95-4D67-A600-740E1BBA785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62E479F-E6D0-4A5F-BEAA-7CBEAD183702}"/>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B8CB948F-5AB8-448B-A723-31920F7CCDE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8E51FD3-57F4-4E5E-9B5C-FFA1002A55A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2C25EA8F-B512-4406-A8AB-5026410828D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Picture Placeholder 2">
            <a:extLst>
              <a:ext uri="{FF2B5EF4-FFF2-40B4-BE49-F238E27FC236}">
                <a16:creationId xmlns:a16="http://schemas.microsoft.com/office/drawing/2014/main" id="{482C4231-6EF3-439C-8E24-16CCF53D3FD3}"/>
              </a:ext>
            </a:extLst>
          </p:cNvPr>
          <p:cNvSpPr>
            <a:spLocks noGrp="1"/>
          </p:cNvSpPr>
          <p:nvPr>
            <p:ph type="pic" idx="12" hasCustomPrompt="1"/>
          </p:nvPr>
        </p:nvSpPr>
        <p:spPr>
          <a:xfrm>
            <a:off x="1466378" y="1642490"/>
            <a:ext cx="3420025" cy="2131686"/>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Text Placeholder 9">
            <a:extLst>
              <a:ext uri="{FF2B5EF4-FFF2-40B4-BE49-F238E27FC236}">
                <a16:creationId xmlns:a16="http://schemas.microsoft.com/office/drawing/2014/main" id="{6FB88DE1-CE79-4348-8965-FDA64AEEA97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16E264-12EC-48FB-82AF-7EC44CB3A6FD}"/>
              </a:ext>
            </a:extLst>
          </p:cNvPr>
          <p:cNvSpPr>
            <a:spLocks noGrp="1"/>
          </p:cNvSpPr>
          <p:nvPr>
            <p:ph type="pic" idx="12" hasCustomPrompt="1"/>
          </p:nvPr>
        </p:nvSpPr>
        <p:spPr>
          <a:xfrm>
            <a:off x="106341" y="126846"/>
            <a:ext cx="6248402" cy="6731154"/>
          </a:xfrm>
          <a:custGeom>
            <a:avLst/>
            <a:gdLst>
              <a:gd name="connsiteX0" fmla="*/ 1180828 w 6248402"/>
              <a:gd name="connsiteY0" fmla="*/ 6542589 h 6731154"/>
              <a:gd name="connsiteX1" fmla="*/ 1369393 w 6248402"/>
              <a:gd name="connsiteY1" fmla="*/ 6731154 h 6731154"/>
              <a:gd name="connsiteX2" fmla="*/ 992263 w 6248402"/>
              <a:gd name="connsiteY2" fmla="*/ 6731154 h 6731154"/>
              <a:gd name="connsiteX3" fmla="*/ 2482760 w 6248402"/>
              <a:gd name="connsiteY3" fmla="*/ 5218886 h 6731154"/>
              <a:gd name="connsiteX4" fmla="*/ 3654063 w 6248402"/>
              <a:gd name="connsiteY4" fmla="*/ 6390189 h 6731154"/>
              <a:gd name="connsiteX5" fmla="*/ 3313098 w 6248402"/>
              <a:gd name="connsiteY5" fmla="*/ 6731154 h 6731154"/>
              <a:gd name="connsiteX6" fmla="*/ 1652422 w 6248402"/>
              <a:gd name="connsiteY6" fmla="*/ 6731154 h 6731154"/>
              <a:gd name="connsiteX7" fmla="*/ 1311457 w 6248402"/>
              <a:gd name="connsiteY7" fmla="*/ 6390189 h 6731154"/>
              <a:gd name="connsiteX8" fmla="*/ 3775167 w 6248402"/>
              <a:gd name="connsiteY8" fmla="*/ 3918858 h 6731154"/>
              <a:gd name="connsiteX9" fmla="*/ 4946470 w 6248402"/>
              <a:gd name="connsiteY9" fmla="*/ 5090161 h 6731154"/>
              <a:gd name="connsiteX10" fmla="*/ 3775167 w 6248402"/>
              <a:gd name="connsiteY10" fmla="*/ 6261464 h 6731154"/>
              <a:gd name="connsiteX11" fmla="*/ 2603864 w 6248402"/>
              <a:gd name="connsiteY11" fmla="*/ 5090161 h 6731154"/>
              <a:gd name="connsiteX12" fmla="*/ 1171303 w 6248402"/>
              <a:gd name="connsiteY12" fmla="*/ 3918858 h 6731154"/>
              <a:gd name="connsiteX13" fmla="*/ 2342606 w 6248402"/>
              <a:gd name="connsiteY13" fmla="*/ 5090161 h 6731154"/>
              <a:gd name="connsiteX14" fmla="*/ 1171303 w 6248402"/>
              <a:gd name="connsiteY14" fmla="*/ 6261464 h 6731154"/>
              <a:gd name="connsiteX15" fmla="*/ 0 w 6248402"/>
              <a:gd name="connsiteY15" fmla="*/ 5090161 h 6731154"/>
              <a:gd name="connsiteX16" fmla="*/ 5077099 w 6248402"/>
              <a:gd name="connsiteY16" fmla="*/ 2595155 h 6731154"/>
              <a:gd name="connsiteX17" fmla="*/ 6248402 w 6248402"/>
              <a:gd name="connsiteY17" fmla="*/ 3766458 h 6731154"/>
              <a:gd name="connsiteX18" fmla="*/ 5077099 w 6248402"/>
              <a:gd name="connsiteY18" fmla="*/ 4937761 h 6731154"/>
              <a:gd name="connsiteX19" fmla="*/ 3905796 w 6248402"/>
              <a:gd name="connsiteY19" fmla="*/ 3766458 h 6731154"/>
              <a:gd name="connsiteX20" fmla="*/ 2473235 w 6248402"/>
              <a:gd name="connsiteY20" fmla="*/ 2595155 h 6731154"/>
              <a:gd name="connsiteX21" fmla="*/ 3644538 w 6248402"/>
              <a:gd name="connsiteY21" fmla="*/ 3766458 h 6731154"/>
              <a:gd name="connsiteX22" fmla="*/ 2473235 w 6248402"/>
              <a:gd name="connsiteY22" fmla="*/ 4937761 h 6731154"/>
              <a:gd name="connsiteX23" fmla="*/ 1301932 w 6248402"/>
              <a:gd name="connsiteY23" fmla="*/ 3766458 h 6731154"/>
              <a:gd name="connsiteX24" fmla="*/ 3775167 w 6248402"/>
              <a:gd name="connsiteY24" fmla="*/ 1323703 h 6731154"/>
              <a:gd name="connsiteX25" fmla="*/ 4946470 w 6248402"/>
              <a:gd name="connsiteY25" fmla="*/ 2495007 h 6731154"/>
              <a:gd name="connsiteX26" fmla="*/ 3775167 w 6248402"/>
              <a:gd name="connsiteY26" fmla="*/ 3666309 h 6731154"/>
              <a:gd name="connsiteX27" fmla="*/ 2603864 w 6248402"/>
              <a:gd name="connsiteY27" fmla="*/ 2495007 h 6731154"/>
              <a:gd name="connsiteX28" fmla="*/ 1171303 w 6248402"/>
              <a:gd name="connsiteY28" fmla="*/ 1323703 h 6731154"/>
              <a:gd name="connsiteX29" fmla="*/ 2342606 w 6248402"/>
              <a:gd name="connsiteY29" fmla="*/ 2495007 h 6731154"/>
              <a:gd name="connsiteX30" fmla="*/ 1171303 w 6248402"/>
              <a:gd name="connsiteY30" fmla="*/ 3666309 h 6731154"/>
              <a:gd name="connsiteX31" fmla="*/ 0 w 6248402"/>
              <a:gd name="connsiteY31" fmla="*/ 2495007 h 6731154"/>
              <a:gd name="connsiteX32" fmla="*/ 5077099 w 6248402"/>
              <a:gd name="connsiteY32" fmla="*/ 0 h 6731154"/>
              <a:gd name="connsiteX33" fmla="*/ 6248402 w 6248402"/>
              <a:gd name="connsiteY33" fmla="*/ 1171303 h 6731154"/>
              <a:gd name="connsiteX34" fmla="*/ 5077099 w 6248402"/>
              <a:gd name="connsiteY34" fmla="*/ 2342606 h 6731154"/>
              <a:gd name="connsiteX35" fmla="*/ 3905796 w 6248402"/>
              <a:gd name="connsiteY35" fmla="*/ 1171303 h 6731154"/>
              <a:gd name="connsiteX36" fmla="*/ 2473235 w 6248402"/>
              <a:gd name="connsiteY36" fmla="*/ 0 h 6731154"/>
              <a:gd name="connsiteX37" fmla="*/ 3644538 w 6248402"/>
              <a:gd name="connsiteY37" fmla="*/ 1171303 h 6731154"/>
              <a:gd name="connsiteX38" fmla="*/ 2473235 w 6248402"/>
              <a:gd name="connsiteY38" fmla="*/ 2342606 h 6731154"/>
              <a:gd name="connsiteX39" fmla="*/ 1301932 w 6248402"/>
              <a:gd name="connsiteY39" fmla="*/ 1171303 h 673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48402" h="6731154">
                <a:moveTo>
                  <a:pt x="1180828" y="6542589"/>
                </a:moveTo>
                <a:lnTo>
                  <a:pt x="1369393" y="6731154"/>
                </a:lnTo>
                <a:lnTo>
                  <a:pt x="992263" y="6731154"/>
                </a:lnTo>
                <a:close/>
                <a:moveTo>
                  <a:pt x="2482760" y="5218886"/>
                </a:moveTo>
                <a:lnTo>
                  <a:pt x="3654063" y="6390189"/>
                </a:lnTo>
                <a:lnTo>
                  <a:pt x="3313098" y="6731154"/>
                </a:lnTo>
                <a:lnTo>
                  <a:pt x="1652422" y="6731154"/>
                </a:lnTo>
                <a:lnTo>
                  <a:pt x="1311457" y="6390189"/>
                </a:lnTo>
                <a:close/>
                <a:moveTo>
                  <a:pt x="3775167" y="3918858"/>
                </a:moveTo>
                <a:lnTo>
                  <a:pt x="4946470" y="5090161"/>
                </a:lnTo>
                <a:lnTo>
                  <a:pt x="3775167" y="6261464"/>
                </a:lnTo>
                <a:lnTo>
                  <a:pt x="2603864" y="5090161"/>
                </a:lnTo>
                <a:close/>
                <a:moveTo>
                  <a:pt x="1171303" y="3918858"/>
                </a:moveTo>
                <a:lnTo>
                  <a:pt x="2342606" y="5090161"/>
                </a:lnTo>
                <a:lnTo>
                  <a:pt x="1171303" y="6261464"/>
                </a:lnTo>
                <a:lnTo>
                  <a:pt x="0" y="5090161"/>
                </a:lnTo>
                <a:close/>
                <a:moveTo>
                  <a:pt x="5077099" y="2595155"/>
                </a:moveTo>
                <a:lnTo>
                  <a:pt x="6248402" y="3766458"/>
                </a:lnTo>
                <a:lnTo>
                  <a:pt x="5077099" y="4937761"/>
                </a:lnTo>
                <a:lnTo>
                  <a:pt x="3905796" y="3766458"/>
                </a:lnTo>
                <a:close/>
                <a:moveTo>
                  <a:pt x="2473235" y="2595155"/>
                </a:moveTo>
                <a:lnTo>
                  <a:pt x="3644538" y="3766458"/>
                </a:lnTo>
                <a:lnTo>
                  <a:pt x="2473235" y="4937761"/>
                </a:lnTo>
                <a:lnTo>
                  <a:pt x="1301932" y="3766458"/>
                </a:lnTo>
                <a:close/>
                <a:moveTo>
                  <a:pt x="3775167" y="1323703"/>
                </a:moveTo>
                <a:lnTo>
                  <a:pt x="4946470" y="2495007"/>
                </a:lnTo>
                <a:lnTo>
                  <a:pt x="3775167" y="3666309"/>
                </a:lnTo>
                <a:lnTo>
                  <a:pt x="2603864" y="2495007"/>
                </a:lnTo>
                <a:close/>
                <a:moveTo>
                  <a:pt x="1171303" y="1323703"/>
                </a:moveTo>
                <a:lnTo>
                  <a:pt x="2342606" y="2495007"/>
                </a:lnTo>
                <a:lnTo>
                  <a:pt x="1171303" y="3666309"/>
                </a:lnTo>
                <a:lnTo>
                  <a:pt x="0" y="2495007"/>
                </a:lnTo>
                <a:close/>
                <a:moveTo>
                  <a:pt x="5077099" y="0"/>
                </a:moveTo>
                <a:lnTo>
                  <a:pt x="6248402" y="1171303"/>
                </a:lnTo>
                <a:lnTo>
                  <a:pt x="5077099" y="2342606"/>
                </a:lnTo>
                <a:lnTo>
                  <a:pt x="3905796" y="1171303"/>
                </a:lnTo>
                <a:close/>
                <a:moveTo>
                  <a:pt x="2473235" y="0"/>
                </a:moveTo>
                <a:lnTo>
                  <a:pt x="3644538" y="1171303"/>
                </a:lnTo>
                <a:lnTo>
                  <a:pt x="2473235" y="2342606"/>
                </a:lnTo>
                <a:lnTo>
                  <a:pt x="1301932" y="1171303"/>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8672015-9EB8-4432-88B6-7F04596A16A3}"/>
              </a:ext>
            </a:extLst>
          </p:cNvPr>
          <p:cNvSpPr>
            <a:spLocks noGrp="1"/>
          </p:cNvSpPr>
          <p:nvPr>
            <p:ph type="pic" sz="quarter" idx="10" hasCustomPrompt="1"/>
          </p:nvPr>
        </p:nvSpPr>
        <p:spPr>
          <a:xfrm>
            <a:off x="0"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p:txBody>
      </p:sp>
      <p:sp>
        <p:nvSpPr>
          <p:cNvPr id="8" name="Picture Placeholder 5">
            <a:extLst>
              <a:ext uri="{FF2B5EF4-FFF2-40B4-BE49-F238E27FC236}">
                <a16:creationId xmlns:a16="http://schemas.microsoft.com/office/drawing/2014/main" id="{F00C50F2-81AD-4E1A-A9B1-7A68EB7994CC}"/>
              </a:ext>
            </a:extLst>
          </p:cNvPr>
          <p:cNvSpPr>
            <a:spLocks noGrp="1"/>
          </p:cNvSpPr>
          <p:nvPr>
            <p:ph type="pic" sz="quarter" idx="11" hasCustomPrompt="1"/>
          </p:nvPr>
        </p:nvSpPr>
        <p:spPr>
          <a:xfrm>
            <a:off x="6455342" y="764189"/>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a:extLst>
              <a:ext uri="{FF2B5EF4-FFF2-40B4-BE49-F238E27FC236}">
                <a16:creationId xmlns:a16="http://schemas.microsoft.com/office/drawing/2014/main" id="{23B902C7-8AEF-4A99-A35E-C4E754D4ECDA}"/>
              </a:ext>
            </a:extLst>
          </p:cNvPr>
          <p:cNvSpPr>
            <a:spLocks noGrp="1"/>
          </p:cNvSpPr>
          <p:nvPr>
            <p:ph type="pic" sz="quarter" idx="12" hasCustomPrompt="1"/>
          </p:nvPr>
        </p:nvSpPr>
        <p:spPr>
          <a:xfrm>
            <a:off x="9307482" y="764189"/>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5" name="Frame 4">
            <a:extLst>
              <a:ext uri="{FF2B5EF4-FFF2-40B4-BE49-F238E27FC236}">
                <a16:creationId xmlns:a16="http://schemas.microsoft.com/office/drawing/2014/main" id="{DBA1D8C3-6CBB-4A66-8E84-4A19C2CE820C}"/>
              </a:ext>
            </a:extLst>
          </p:cNvPr>
          <p:cNvSpPr/>
          <p:nvPr userDrawn="1"/>
        </p:nvSpPr>
        <p:spPr>
          <a:xfrm>
            <a:off x="6253046" y="549958"/>
            <a:ext cx="2723822" cy="2723822"/>
          </a:xfrm>
          <a:prstGeom prst="frame">
            <a:avLst>
              <a:gd name="adj1" fmla="val 16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023DAD96-23FD-4BE0-8977-F341A02152C1}"/>
              </a:ext>
            </a:extLst>
          </p:cNvPr>
          <p:cNvSpPr/>
          <p:nvPr userDrawn="1"/>
        </p:nvSpPr>
        <p:spPr>
          <a:xfrm>
            <a:off x="9105186" y="549958"/>
            <a:ext cx="2723822" cy="2723822"/>
          </a:xfrm>
          <a:prstGeom prst="frame">
            <a:avLst>
              <a:gd name="adj1" fmla="val 16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861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693C1C97-E8A7-4C21-A435-4EC12178645C}"/>
              </a:ext>
            </a:extLst>
          </p:cNvPr>
          <p:cNvSpPr/>
          <p:nvPr userDrawn="1"/>
        </p:nvSpPr>
        <p:spPr>
          <a:xfrm>
            <a:off x="6842775" y="17770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EE5D01AE-3E42-4A77-B24F-7DCC173A629F}"/>
              </a:ext>
            </a:extLst>
          </p:cNvPr>
          <p:cNvSpPr/>
          <p:nvPr userDrawn="1"/>
        </p:nvSpPr>
        <p:spPr>
          <a:xfrm>
            <a:off x="777225" y="17572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그림 개체 틀 6">
            <a:extLst>
              <a:ext uri="{FF2B5EF4-FFF2-40B4-BE49-F238E27FC236}">
                <a16:creationId xmlns:a16="http://schemas.microsoft.com/office/drawing/2014/main" id="{EE426CAA-D9A5-455F-AB8A-F82EE0F3BE1D}"/>
              </a:ext>
            </a:extLst>
          </p:cNvPr>
          <p:cNvSpPr>
            <a:spLocks noGrp="1"/>
          </p:cNvSpPr>
          <p:nvPr>
            <p:ph type="pic" sz="quarter" idx="11" hasCustomPrompt="1"/>
          </p:nvPr>
        </p:nvSpPr>
        <p:spPr>
          <a:xfrm>
            <a:off x="995958"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5" name="그림 개체 틀 6">
            <a:extLst>
              <a:ext uri="{FF2B5EF4-FFF2-40B4-BE49-F238E27FC236}">
                <a16:creationId xmlns:a16="http://schemas.microsoft.com/office/drawing/2014/main" id="{8F472253-0120-4FB9-BA52-1CB6FF1DA8A1}"/>
              </a:ext>
            </a:extLst>
          </p:cNvPr>
          <p:cNvSpPr>
            <a:spLocks noGrp="1"/>
          </p:cNvSpPr>
          <p:nvPr>
            <p:ph type="pic" sz="quarter" idx="12" hasCustomPrompt="1"/>
          </p:nvPr>
        </p:nvSpPr>
        <p:spPr>
          <a:xfrm flipH="1">
            <a:off x="6624043"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8" name="Text Placeholder 9">
            <a:extLst>
              <a:ext uri="{FF2B5EF4-FFF2-40B4-BE49-F238E27FC236}">
                <a16:creationId xmlns:a16="http://schemas.microsoft.com/office/drawing/2014/main" id="{FE9A7BDC-506C-43B9-8E19-A083AACD530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854972C3-2C73-452B-BFEF-80203D550392}"/>
              </a:ext>
            </a:extLst>
          </p:cNvPr>
          <p:cNvSpPr/>
          <p:nvPr userDrawn="1"/>
        </p:nvSpPr>
        <p:spPr>
          <a:xfrm>
            <a:off x="404812" y="1076325"/>
            <a:ext cx="11382375" cy="4705350"/>
          </a:xfrm>
          <a:prstGeom prst="frame">
            <a:avLst>
              <a:gd name="adj1" fmla="val 1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그림 개체 틀 6">
            <a:extLst>
              <a:ext uri="{FF2B5EF4-FFF2-40B4-BE49-F238E27FC236}">
                <a16:creationId xmlns:a16="http://schemas.microsoft.com/office/drawing/2014/main" id="{2A5476AF-5340-4078-9CEF-0E15D5400AD8}"/>
              </a:ext>
            </a:extLst>
          </p:cNvPr>
          <p:cNvSpPr>
            <a:spLocks noGrp="1"/>
          </p:cNvSpPr>
          <p:nvPr>
            <p:ph type="pic" sz="quarter" idx="11" hasCustomPrompt="1"/>
          </p:nvPr>
        </p:nvSpPr>
        <p:spPr>
          <a:xfrm>
            <a:off x="885825" y="0"/>
            <a:ext cx="4108099" cy="68580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8" r:id="rId4"/>
    <p:sldLayoutId id="2147483677" r:id="rId5"/>
    <p:sldLayoutId id="2147483680" r:id="rId6"/>
    <p:sldLayoutId id="2147483681" r:id="rId7"/>
    <p:sldLayoutId id="2147483682" r:id="rId8"/>
    <p:sldLayoutId id="2147483683" r:id="rId9"/>
    <p:sldLayoutId id="2147483684" r:id="rId10"/>
    <p:sldLayoutId id="2147483685" r:id="rId11"/>
    <p:sldLayoutId id="2147483692" r:id="rId12"/>
    <p:sldLayoutId id="2147483687" r:id="rId13"/>
    <p:sldLayoutId id="2147483688" r:id="rId14"/>
    <p:sldLayoutId id="2147483671" r:id="rId15"/>
    <p:sldLayoutId id="214748367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6167FF-AD5E-41E4-8385-3024DC936CF2}"/>
              </a:ext>
            </a:extLst>
          </p:cNvPr>
          <p:cNvSpPr txBox="1"/>
          <p:nvPr/>
        </p:nvSpPr>
        <p:spPr>
          <a:xfrm>
            <a:off x="6371427" y="1315990"/>
            <a:ext cx="5738511" cy="1610762"/>
          </a:xfrm>
          <a:prstGeom prst="rect">
            <a:avLst/>
          </a:prstGeom>
          <a:noFill/>
        </p:spPr>
        <p:txBody>
          <a:bodyPr wrap="square" rtlCol="0" anchor="ctr">
            <a:spAutoFit/>
          </a:bodyPr>
          <a:lstStyle/>
          <a:p>
            <a:pPr algn="ctr"/>
            <a:r>
              <a:rPr lang="en-US" sz="2000" b="1" dirty="0">
                <a:latin typeface="Cambria Math" pitchFamily="18" charset="0"/>
                <a:ea typeface="Cambria Math" pitchFamily="18" charset="0"/>
              </a:rPr>
              <a:t>PENGARUH KONSENTRASI URIN SAPI DAN JUMLAH RUAS SETEK TERHADAP PERTUMBUHAN TANAMAN PANILI (</a:t>
            </a:r>
            <a:r>
              <a:rPr lang="en-US" sz="2000" b="1" i="1" dirty="0" err="1">
                <a:latin typeface="Cambria Math" pitchFamily="18" charset="0"/>
                <a:ea typeface="Cambria Math" pitchFamily="18" charset="0"/>
              </a:rPr>
              <a:t>Vanillia</a:t>
            </a:r>
            <a:r>
              <a:rPr lang="en-US" sz="2000" b="1" i="1" dirty="0">
                <a:latin typeface="Cambria Math" pitchFamily="18" charset="0"/>
                <a:ea typeface="Cambria Math" pitchFamily="18" charset="0"/>
              </a:rPr>
              <a:t> </a:t>
            </a:r>
            <a:r>
              <a:rPr lang="en-US" sz="2000" b="1" i="1" dirty="0" err="1">
                <a:latin typeface="Cambria Math" pitchFamily="18" charset="0"/>
                <a:ea typeface="Cambria Math" pitchFamily="18" charset="0"/>
              </a:rPr>
              <a:t>planifolia</a:t>
            </a:r>
            <a:r>
              <a:rPr lang="en-US" sz="2000" b="1" i="1" dirty="0">
                <a:latin typeface="Cambria Math" pitchFamily="18" charset="0"/>
                <a:ea typeface="Cambria Math" pitchFamily="18" charset="0"/>
              </a:rPr>
              <a:t> Andrews</a:t>
            </a:r>
            <a:r>
              <a:rPr lang="en-US" sz="2000" b="1" dirty="0">
                <a:latin typeface="Cambria Math" pitchFamily="18" charset="0"/>
                <a:ea typeface="Cambria Math" pitchFamily="18" charset="0"/>
              </a:rPr>
              <a:t>)</a:t>
            </a:r>
            <a:endParaRPr lang="en-US" sz="2000" dirty="0">
              <a:latin typeface="Cambria Math" pitchFamily="18" charset="0"/>
              <a:ea typeface="Cambria Math" pitchFamily="18" charset="0"/>
            </a:endParaRPr>
          </a:p>
          <a:p>
            <a:r>
              <a:rPr lang="en-US" sz="2000" dirty="0"/>
              <a:t> </a:t>
            </a:r>
          </a:p>
          <a:p>
            <a:pPr algn="r"/>
            <a:endParaRPr lang="ko-KR" altLang="en-US" sz="1867" dirty="0">
              <a:cs typeface="Arial" pitchFamily="34"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6965" y="2642627"/>
            <a:ext cx="1173866" cy="1108757"/>
          </a:xfrm>
          <a:prstGeom prst="rect">
            <a:avLst/>
          </a:prstGeom>
          <a:noFill/>
          <a:ln>
            <a:noFill/>
          </a:ln>
        </p:spPr>
      </p:pic>
      <p:sp>
        <p:nvSpPr>
          <p:cNvPr id="2" name="Rectangle 1"/>
          <p:cNvSpPr/>
          <p:nvPr/>
        </p:nvSpPr>
        <p:spPr>
          <a:xfrm>
            <a:off x="8105729" y="4316883"/>
            <a:ext cx="2356338" cy="923330"/>
          </a:xfrm>
          <a:prstGeom prst="rect">
            <a:avLst/>
          </a:prstGeom>
        </p:spPr>
        <p:txBody>
          <a:bodyPr wrap="square">
            <a:spAutoFit/>
          </a:bodyPr>
          <a:lstStyle/>
          <a:p>
            <a:r>
              <a:rPr lang="en-US" b="1" dirty="0">
                <a:latin typeface="Baskerville Old Face" pitchFamily="18" charset="0"/>
              </a:rPr>
              <a:t>Nurul </a:t>
            </a:r>
            <a:r>
              <a:rPr lang="en-US" b="1" dirty="0" err="1">
                <a:latin typeface="Baskerville Old Face" pitchFamily="18" charset="0"/>
              </a:rPr>
              <a:t>Sjamsijah</a:t>
            </a:r>
            <a:endParaRPr lang="en-US" b="1" dirty="0">
              <a:latin typeface="Baskerville Old Face" pitchFamily="18" charset="0"/>
            </a:endParaRPr>
          </a:p>
          <a:p>
            <a:r>
              <a:rPr lang="en-US" b="1" dirty="0" err="1">
                <a:latin typeface="Baskerville Old Face" pitchFamily="18" charset="0"/>
              </a:rPr>
              <a:t>Nurjannah</a:t>
            </a:r>
            <a:r>
              <a:rPr lang="en-US" b="1" dirty="0">
                <a:latin typeface="Baskerville Old Face" pitchFamily="18" charset="0"/>
              </a:rPr>
              <a:t> </a:t>
            </a:r>
            <a:r>
              <a:rPr lang="en-US" b="1" dirty="0" err="1">
                <a:latin typeface="Baskerville Old Face" pitchFamily="18" charset="0"/>
              </a:rPr>
              <a:t>Siregar</a:t>
            </a:r>
            <a:endParaRPr lang="en-US" dirty="0">
              <a:latin typeface="Baskerville Old Face" pitchFamily="18" charset="0"/>
            </a:endParaRPr>
          </a:p>
          <a:p>
            <a:r>
              <a:rPr lang="en-US" b="1" dirty="0">
                <a:latin typeface="Baskerville Old Face" pitchFamily="18" charset="0"/>
              </a:rPr>
              <a:t>Eva Rosdiana</a:t>
            </a:r>
            <a:endParaRPr lang="en-US" dirty="0">
              <a:latin typeface="Baskerville Old Face" pitchFamily="18" charset="0"/>
            </a:endParaRPr>
          </a:p>
        </p:txBody>
      </p:sp>
      <p:pic>
        <p:nvPicPr>
          <p:cNvPr id="69634" name="Picture 2" descr="Cara Menanam Vanili Agar Cepat Berbuah | KampusTani.Com">
            <a:extLst>
              <a:ext uri="{FF2B5EF4-FFF2-40B4-BE49-F238E27FC236}">
                <a16:creationId xmlns:a16="http://schemas.microsoft.com/office/drawing/2014/main" id="{BF954C5F-F0B1-7DA3-7ED6-1E0DCD7A3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438" y="1321731"/>
            <a:ext cx="4567562" cy="421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id-ID" dirty="0">
                <a:solidFill>
                  <a:schemeClr val="tx2">
                    <a:lumMod val="60000"/>
                    <a:lumOff val="40000"/>
                  </a:schemeClr>
                </a:solidFill>
                <a:latin typeface="Baskerville Old Face" pitchFamily="18" charset="0"/>
              </a:rPr>
              <a:t>PERSENTASI </a:t>
            </a:r>
            <a:r>
              <a:rPr lang="en-US" dirty="0">
                <a:solidFill>
                  <a:schemeClr val="tx2">
                    <a:lumMod val="60000"/>
                    <a:lumOff val="40000"/>
                  </a:schemeClr>
                </a:solidFill>
                <a:latin typeface="Baskerville Old Face" pitchFamily="18" charset="0"/>
              </a:rPr>
              <a:t>HIDUP SETEK</a:t>
            </a:r>
          </a:p>
        </p:txBody>
      </p:sp>
      <p:sp>
        <p:nvSpPr>
          <p:cNvPr id="24" name="Rounded Rectangle 23"/>
          <p:cNvSpPr/>
          <p:nvPr/>
        </p:nvSpPr>
        <p:spPr>
          <a:xfrm>
            <a:off x="4400948" y="1913219"/>
            <a:ext cx="7122459" cy="4477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a:solidFill>
                  <a:schemeClr val="tx1"/>
                </a:solidFill>
              </a:rPr>
              <a:t>Persentase hidup diamati untuk mengetahui jumlah setek yang tumbuh dari keseluruhan setek yang ditanam.</a:t>
            </a:r>
          </a:p>
          <a:p>
            <a:pPr algn="just"/>
            <a:r>
              <a:rPr lang="id-ID" dirty="0">
                <a:solidFill>
                  <a:schemeClr val="tx1"/>
                </a:solidFill>
              </a:rPr>
              <a:t>perlakuan konsentrasi urin sapi, jumlah ruas dan interaksi antara konsentrasi urin sapi dan jumlah ruas menunjukkan hasil yang berbeda tidak nyata (ns) pada parameter persentasi hidup setek, hal ini dapat terjadi karena faktor genetik setek tanaman panili dianggap sama, hal ini dikarenakan setek panili diambil dari varietas, umur dan waktu pengambilan yang seragam dan setek ditanam pada lingkungan yang sama. Menurut Syakir </a:t>
            </a:r>
            <a:r>
              <a:rPr lang="id-ID" i="1" dirty="0">
                <a:solidFill>
                  <a:schemeClr val="tx1"/>
                </a:solidFill>
              </a:rPr>
              <a:t>et al. </a:t>
            </a:r>
            <a:r>
              <a:rPr lang="id-ID" dirty="0">
                <a:solidFill>
                  <a:schemeClr val="tx1"/>
                </a:solidFill>
              </a:rPr>
              <a:t>(1994), pada setek yang masih terdapat daun sebagai sumber karbohidrat dan auksin, serta masih aktifnya daun untuk berfotosintesis akan dapat merangsang pertumbuhan akar dan tunas yang lebih baik, sehingga pertumbuhan setek dapat berlangsung dengan baik. </a:t>
            </a:r>
          </a:p>
        </p:txBody>
      </p:sp>
      <p:pic>
        <p:nvPicPr>
          <p:cNvPr id="25" name="Picture 24" descr="WhatsApp Image 2020-09-28 at 14.35.15.jpeg"/>
          <p:cNvPicPr>
            <a:picLocks noChangeAspect="1"/>
          </p:cNvPicPr>
          <p:nvPr/>
        </p:nvPicPr>
        <p:blipFill>
          <a:blip r:embed="rId2"/>
          <a:stretch>
            <a:fillRect/>
          </a:stretch>
        </p:blipFill>
        <p:spPr>
          <a:xfrm>
            <a:off x="668593" y="2064774"/>
            <a:ext cx="3024542" cy="4032723"/>
          </a:xfrm>
          <a:prstGeom prst="rect">
            <a:avLst/>
          </a:prstGeom>
          <a:ln>
            <a:noFill/>
          </a:ln>
          <a:effectLst>
            <a:softEdge rad="112500"/>
          </a:effectLst>
        </p:spPr>
      </p:pic>
    </p:spTree>
    <p:extLst>
      <p:ext uri="{BB962C8B-B14F-4D97-AF65-F5344CB8AC3E}">
        <p14:creationId xmlns:p14="http://schemas.microsoft.com/office/powerpoint/2010/main" val="156035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2400" dirty="0" err="1">
                <a:latin typeface="Arial Rounded MT Bold" pitchFamily="34" charset="0"/>
              </a:rPr>
              <a:t>Hasil</a:t>
            </a:r>
            <a:r>
              <a:rPr lang="en-US" sz="2400" dirty="0">
                <a:latin typeface="Arial Rounded MT Bold" pitchFamily="34" charset="0"/>
              </a:rPr>
              <a:t> </a:t>
            </a:r>
            <a:r>
              <a:rPr lang="en-US" sz="2400" dirty="0" err="1">
                <a:latin typeface="Arial Rounded MT Bold" pitchFamily="34" charset="0"/>
              </a:rPr>
              <a:t>Uji</a:t>
            </a:r>
            <a:r>
              <a:rPr lang="en-US" sz="2400" dirty="0">
                <a:latin typeface="Arial Rounded MT Bold" pitchFamily="34" charset="0"/>
              </a:rPr>
              <a:t> </a:t>
            </a:r>
            <a:r>
              <a:rPr lang="en-US" sz="2400" dirty="0" err="1">
                <a:latin typeface="Arial Rounded MT Bold" pitchFamily="34" charset="0"/>
              </a:rPr>
              <a:t>Lanjut</a:t>
            </a:r>
            <a:r>
              <a:rPr lang="en-US" sz="2400" dirty="0">
                <a:latin typeface="Arial Rounded MT Bold" pitchFamily="34" charset="0"/>
              </a:rPr>
              <a:t> </a:t>
            </a:r>
            <a:r>
              <a:rPr lang="en-US" sz="2400" dirty="0" err="1">
                <a:latin typeface="Arial Rounded MT Bold" pitchFamily="34" charset="0"/>
              </a:rPr>
              <a:t>Perlakuan</a:t>
            </a:r>
            <a:r>
              <a:rPr lang="en-US" sz="2400" dirty="0">
                <a:latin typeface="Arial Rounded MT Bold" pitchFamily="34" charset="0"/>
              </a:rPr>
              <a:t> </a:t>
            </a:r>
            <a:r>
              <a:rPr lang="en-US" sz="2400" dirty="0" err="1">
                <a:latin typeface="Arial Rounded MT Bold" pitchFamily="34" charset="0"/>
              </a:rPr>
              <a:t>Konsentrasi</a:t>
            </a:r>
            <a:r>
              <a:rPr lang="en-US" sz="2400" dirty="0">
                <a:latin typeface="Arial Rounded MT Bold" pitchFamily="34" charset="0"/>
              </a:rPr>
              <a:t> </a:t>
            </a:r>
            <a:r>
              <a:rPr lang="en-US" sz="2400" dirty="0" err="1">
                <a:latin typeface="Arial Rounded MT Bold" pitchFamily="34" charset="0"/>
              </a:rPr>
              <a:t>Urin</a:t>
            </a:r>
            <a:r>
              <a:rPr lang="en-US" sz="2400" dirty="0">
                <a:latin typeface="Arial Rounded MT Bold" pitchFamily="34" charset="0"/>
              </a:rPr>
              <a:t> </a:t>
            </a:r>
            <a:r>
              <a:rPr lang="en-US" sz="2400" dirty="0" err="1">
                <a:latin typeface="Arial Rounded MT Bold" pitchFamily="34" charset="0"/>
              </a:rPr>
              <a:t>Sapi</a:t>
            </a:r>
            <a:r>
              <a:rPr lang="en-US" sz="2400" dirty="0">
                <a:latin typeface="Arial Rounded MT Bold" pitchFamily="34" charset="0"/>
              </a:rPr>
              <a:t> </a:t>
            </a:r>
            <a:r>
              <a:rPr lang="en-US" sz="2400" dirty="0" err="1">
                <a:latin typeface="Arial Rounded MT Bold" pitchFamily="34" charset="0"/>
              </a:rPr>
              <a:t>Terhadap</a:t>
            </a:r>
            <a:r>
              <a:rPr lang="en-US" sz="2400" dirty="0">
                <a:latin typeface="Arial Rounded MT Bold" pitchFamily="34" charset="0"/>
              </a:rPr>
              <a:t> </a:t>
            </a:r>
            <a:r>
              <a:rPr lang="en-US" sz="2400" dirty="0" err="1">
                <a:latin typeface="Arial Rounded MT Bold" pitchFamily="34" charset="0"/>
              </a:rPr>
              <a:t>Panjang</a:t>
            </a:r>
            <a:r>
              <a:rPr lang="en-US" sz="2400" dirty="0">
                <a:latin typeface="Arial Rounded MT Bold" pitchFamily="34" charset="0"/>
              </a:rPr>
              <a:t> Tunas</a:t>
            </a:r>
          </a:p>
          <a:p>
            <a:r>
              <a:rPr lang="en-US" sz="2400" dirty="0" err="1">
                <a:latin typeface="Arial Rounded MT Bold" pitchFamily="34" charset="0"/>
              </a:rPr>
              <a:t>Setek</a:t>
            </a:r>
            <a:r>
              <a:rPr lang="en-US" sz="2400" dirty="0">
                <a:latin typeface="Arial Rounded MT Bold" pitchFamily="34" charset="0"/>
              </a:rPr>
              <a:t> </a:t>
            </a:r>
            <a:r>
              <a:rPr lang="en-US" sz="2400" dirty="0" err="1">
                <a:latin typeface="Arial Rounded MT Bold" pitchFamily="34" charset="0"/>
              </a:rPr>
              <a:t>Tanaman</a:t>
            </a:r>
            <a:r>
              <a:rPr lang="en-US" sz="2400" dirty="0">
                <a:latin typeface="Arial Rounded MT Bold" pitchFamily="34" charset="0"/>
              </a:rPr>
              <a:t> </a:t>
            </a:r>
            <a:r>
              <a:rPr lang="en-US" sz="2400" dirty="0" err="1">
                <a:latin typeface="Arial Rounded MT Bold" pitchFamily="34" charset="0"/>
              </a:rPr>
              <a:t>Panili</a:t>
            </a:r>
            <a:r>
              <a:rPr lang="en-US" sz="2400" dirty="0">
                <a:latin typeface="Arial Rounded MT Bold" pitchFamily="34" charset="0"/>
              </a:rPr>
              <a:t> </a:t>
            </a:r>
            <a:r>
              <a:rPr lang="en-US" sz="2400" dirty="0" err="1">
                <a:latin typeface="Arial Rounded MT Bold" pitchFamily="34" charset="0"/>
              </a:rPr>
              <a:t>Umur</a:t>
            </a:r>
            <a:r>
              <a:rPr lang="en-US" sz="2400" dirty="0">
                <a:latin typeface="Arial Rounded MT Bold" pitchFamily="34" charset="0"/>
              </a:rPr>
              <a:t> 16 </a:t>
            </a:r>
            <a:r>
              <a:rPr lang="en-US" sz="2400" dirty="0" err="1">
                <a:latin typeface="Arial Rounded MT Bold" pitchFamily="34" charset="0"/>
              </a:rPr>
              <a:t>Minggu</a:t>
            </a:r>
            <a:r>
              <a:rPr lang="en-US" sz="2400" dirty="0">
                <a:latin typeface="Arial Rounded MT Bold" pitchFamily="34" charset="0"/>
              </a:rPr>
              <a:t> </a:t>
            </a:r>
            <a:r>
              <a:rPr lang="en-US" sz="2400" dirty="0" err="1">
                <a:latin typeface="Arial Rounded MT Bold" pitchFamily="34" charset="0"/>
              </a:rPr>
              <a:t>Setelah</a:t>
            </a:r>
            <a:r>
              <a:rPr lang="en-US" sz="2400" dirty="0">
                <a:latin typeface="Arial Rounded MT Bold" pitchFamily="34" charset="0"/>
              </a:rPr>
              <a:t> </a:t>
            </a:r>
            <a:r>
              <a:rPr lang="en-US" sz="2400" dirty="0" err="1">
                <a:latin typeface="Arial Rounded MT Bold" pitchFamily="34" charset="0"/>
              </a:rPr>
              <a:t>Tanam</a:t>
            </a:r>
            <a:r>
              <a:rPr lang="en-US" sz="2400" dirty="0">
                <a:latin typeface="Arial Rounded MT Bold" pitchFamily="34" charset="0"/>
              </a:rPr>
              <a:t> </a:t>
            </a:r>
          </a:p>
        </p:txBody>
      </p:sp>
      <p:grpSp>
        <p:nvGrpSpPr>
          <p:cNvPr id="3" name="Group 2">
            <a:extLst>
              <a:ext uri="{FF2B5EF4-FFF2-40B4-BE49-F238E27FC236}">
                <a16:creationId xmlns:a16="http://schemas.microsoft.com/office/drawing/2014/main" id="{476DA122-8596-4063-9CF0-091E8148D717}"/>
              </a:ext>
            </a:extLst>
          </p:cNvPr>
          <p:cNvGrpSpPr/>
          <p:nvPr/>
        </p:nvGrpSpPr>
        <p:grpSpPr>
          <a:xfrm>
            <a:off x="7263932" y="2075454"/>
            <a:ext cx="3674633" cy="3743876"/>
            <a:chOff x="2881974" y="2123959"/>
            <a:chExt cx="3382255" cy="3445993"/>
          </a:xfrm>
        </p:grpSpPr>
        <p:sp>
          <p:nvSpPr>
            <p:cNvPr id="4" name="Rectangle 3">
              <a:extLst>
                <a:ext uri="{FF2B5EF4-FFF2-40B4-BE49-F238E27FC236}">
                  <a16:creationId xmlns:a16="http://schemas.microsoft.com/office/drawing/2014/main" id="{CD8802BB-F1C8-4548-82E6-929D026B2891}"/>
                </a:ext>
              </a:extLst>
            </p:cNvPr>
            <p:cNvSpPr/>
            <p:nvPr/>
          </p:nvSpPr>
          <p:spPr>
            <a:xfrm rot="2700000">
              <a:off x="3911376" y="2156564"/>
              <a:ext cx="1323450" cy="1323450"/>
            </a:xfrm>
            <a:prstGeom prst="rect">
              <a:avLst/>
            </a:prstGeom>
            <a:solidFill>
              <a:schemeClr val="accent2">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ectangle 4">
              <a:extLst>
                <a:ext uri="{FF2B5EF4-FFF2-40B4-BE49-F238E27FC236}">
                  <a16:creationId xmlns:a16="http://schemas.microsoft.com/office/drawing/2014/main" id="{0EB27BA0-FDC8-499D-8CC1-C2D853FFCBB6}"/>
                </a:ext>
              </a:extLst>
            </p:cNvPr>
            <p:cNvSpPr/>
            <p:nvPr/>
          </p:nvSpPr>
          <p:spPr>
            <a:xfrm rot="2700000">
              <a:off x="4940779" y="3185967"/>
              <a:ext cx="1323450" cy="1323450"/>
            </a:xfrm>
            <a:prstGeom prst="rect">
              <a:avLst/>
            </a:prstGeom>
            <a:solidFill>
              <a:schemeClr val="accent3">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ectangle 5">
              <a:extLst>
                <a:ext uri="{FF2B5EF4-FFF2-40B4-BE49-F238E27FC236}">
                  <a16:creationId xmlns:a16="http://schemas.microsoft.com/office/drawing/2014/main" id="{604B3FE0-1633-4403-A33B-F5FA1F08A548}"/>
                </a:ext>
              </a:extLst>
            </p:cNvPr>
            <p:cNvSpPr/>
            <p:nvPr/>
          </p:nvSpPr>
          <p:spPr>
            <a:xfrm rot="2700000">
              <a:off x="3911376" y="4215369"/>
              <a:ext cx="1323450" cy="1323450"/>
            </a:xfrm>
            <a:prstGeom prst="rect">
              <a:avLst/>
            </a:pr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ectangle 6">
              <a:extLst>
                <a:ext uri="{FF2B5EF4-FFF2-40B4-BE49-F238E27FC236}">
                  <a16:creationId xmlns:a16="http://schemas.microsoft.com/office/drawing/2014/main" id="{47FC0242-F68B-4F5A-8F2E-48CA1794CE07}"/>
                </a:ext>
              </a:extLst>
            </p:cNvPr>
            <p:cNvSpPr/>
            <p:nvPr/>
          </p:nvSpPr>
          <p:spPr>
            <a:xfrm rot="2700000">
              <a:off x="2881974" y="3185967"/>
              <a:ext cx="1323450" cy="1323450"/>
            </a:xfrm>
            <a:prstGeom prst="rect">
              <a:avLst/>
            </a:prstGeom>
            <a:solidFill>
              <a:schemeClr val="accent1">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7">
              <a:extLst>
                <a:ext uri="{FF2B5EF4-FFF2-40B4-BE49-F238E27FC236}">
                  <a16:creationId xmlns:a16="http://schemas.microsoft.com/office/drawing/2014/main" id="{B17E4E01-7231-4498-B879-A2EA121AD06D}"/>
                </a:ext>
              </a:extLst>
            </p:cNvPr>
            <p:cNvSpPr/>
            <p:nvPr/>
          </p:nvSpPr>
          <p:spPr>
            <a:xfrm rot="2700000">
              <a:off x="4242276" y="4017049"/>
              <a:ext cx="661651" cy="661651"/>
            </a:xfrm>
            <a:prstGeom prst="rect">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8">
              <a:extLst>
                <a:ext uri="{FF2B5EF4-FFF2-40B4-BE49-F238E27FC236}">
                  <a16:creationId xmlns:a16="http://schemas.microsoft.com/office/drawing/2014/main" id="{6E935CEB-954F-42AA-A5CD-A318CB86DD10}"/>
                </a:ext>
              </a:extLst>
            </p:cNvPr>
            <p:cNvSpPr/>
            <p:nvPr/>
          </p:nvSpPr>
          <p:spPr>
            <a:xfrm rot="2700000">
              <a:off x="4742459" y="3516866"/>
              <a:ext cx="661651" cy="661651"/>
            </a:xfrm>
            <a:prstGeom prst="rect">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ectangle 9">
              <a:extLst>
                <a:ext uri="{FF2B5EF4-FFF2-40B4-BE49-F238E27FC236}">
                  <a16:creationId xmlns:a16="http://schemas.microsoft.com/office/drawing/2014/main" id="{F94ECA53-BDE8-4B49-9BE5-245153D56C3A}"/>
                </a:ext>
              </a:extLst>
            </p:cNvPr>
            <p:cNvSpPr/>
            <p:nvPr/>
          </p:nvSpPr>
          <p:spPr>
            <a:xfrm rot="2700000">
              <a:off x="4242276" y="3016683"/>
              <a:ext cx="661651" cy="661651"/>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ectangle 10">
              <a:extLst>
                <a:ext uri="{FF2B5EF4-FFF2-40B4-BE49-F238E27FC236}">
                  <a16:creationId xmlns:a16="http://schemas.microsoft.com/office/drawing/2014/main" id="{5E2C5AC4-7D88-4314-8B8B-E01CCD8587D8}"/>
                </a:ext>
              </a:extLst>
            </p:cNvPr>
            <p:cNvSpPr/>
            <p:nvPr/>
          </p:nvSpPr>
          <p:spPr>
            <a:xfrm rot="2700000">
              <a:off x="3742092" y="3516866"/>
              <a:ext cx="661651" cy="661651"/>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ectangle 11">
              <a:extLst>
                <a:ext uri="{FF2B5EF4-FFF2-40B4-BE49-F238E27FC236}">
                  <a16:creationId xmlns:a16="http://schemas.microsoft.com/office/drawing/2014/main" id="{BBAD3752-176E-4523-8463-BA9B9A407AEB}"/>
                </a:ext>
              </a:extLst>
            </p:cNvPr>
            <p:cNvSpPr/>
            <p:nvPr/>
          </p:nvSpPr>
          <p:spPr>
            <a:xfrm>
              <a:off x="4309281" y="2123959"/>
              <a:ext cx="529380" cy="708220"/>
            </a:xfrm>
            <a:prstGeom prst="rect">
              <a:avLst/>
            </a:prstGeom>
          </p:spPr>
          <p:txBody>
            <a:bodyPr wrap="square" anchor="ctr">
              <a:spAutoFit/>
            </a:bodyPr>
            <a:lstStyle/>
            <a:p>
              <a:pPr algn="ctr"/>
              <a:r>
                <a:rPr lang="en-US" altLang="ko-KR" sz="4400" b="1" dirty="0">
                  <a:solidFill>
                    <a:schemeClr val="bg1"/>
                  </a:solidFill>
                  <a:cs typeface="Arial" pitchFamily="34" charset="0"/>
                </a:rPr>
                <a:t>S</a:t>
              </a:r>
              <a:endParaRPr lang="ko-KR" altLang="en-US" sz="4400" dirty="0">
                <a:cs typeface="Arial" pitchFamily="34" charset="0"/>
              </a:endParaRPr>
            </a:p>
          </p:txBody>
        </p:sp>
        <p:sp>
          <p:nvSpPr>
            <p:cNvPr id="13" name="Rectangle 12">
              <a:extLst>
                <a:ext uri="{FF2B5EF4-FFF2-40B4-BE49-F238E27FC236}">
                  <a16:creationId xmlns:a16="http://schemas.microsoft.com/office/drawing/2014/main" id="{CB37A1BA-D6D9-48F1-B9A3-B7ECA602C445}"/>
                </a:ext>
              </a:extLst>
            </p:cNvPr>
            <p:cNvSpPr/>
            <p:nvPr/>
          </p:nvSpPr>
          <p:spPr>
            <a:xfrm>
              <a:off x="2943252" y="3499587"/>
              <a:ext cx="529380" cy="708220"/>
            </a:xfrm>
            <a:prstGeom prst="rect">
              <a:avLst/>
            </a:prstGeom>
          </p:spPr>
          <p:txBody>
            <a:bodyPr wrap="square" anchor="ctr">
              <a:spAutoFit/>
            </a:bodyPr>
            <a:lstStyle/>
            <a:p>
              <a:pPr algn="ctr"/>
              <a:r>
                <a:rPr lang="en-US" altLang="ko-KR" sz="4400" b="1" dirty="0">
                  <a:solidFill>
                    <a:schemeClr val="bg1"/>
                  </a:solidFill>
                  <a:cs typeface="Arial" pitchFamily="34" charset="0"/>
                </a:rPr>
                <a:t>W</a:t>
              </a:r>
              <a:endParaRPr lang="ko-KR" altLang="en-US" sz="4400" dirty="0">
                <a:cs typeface="Arial" pitchFamily="34" charset="0"/>
              </a:endParaRPr>
            </a:p>
          </p:txBody>
        </p:sp>
        <p:sp>
          <p:nvSpPr>
            <p:cNvPr id="14" name="Rectangle 13">
              <a:extLst>
                <a:ext uri="{FF2B5EF4-FFF2-40B4-BE49-F238E27FC236}">
                  <a16:creationId xmlns:a16="http://schemas.microsoft.com/office/drawing/2014/main" id="{2460FE01-1D6A-488D-9414-B7AC98A3F755}"/>
                </a:ext>
              </a:extLst>
            </p:cNvPr>
            <p:cNvSpPr/>
            <p:nvPr/>
          </p:nvSpPr>
          <p:spPr>
            <a:xfrm>
              <a:off x="5680729" y="3493579"/>
              <a:ext cx="529380" cy="708220"/>
            </a:xfrm>
            <a:prstGeom prst="rect">
              <a:avLst/>
            </a:prstGeom>
          </p:spPr>
          <p:txBody>
            <a:bodyPr wrap="square" anchor="ctr">
              <a:spAutoFit/>
            </a:bodyPr>
            <a:lstStyle/>
            <a:p>
              <a:pPr algn="ctr"/>
              <a:r>
                <a:rPr lang="en-US" altLang="ko-KR" sz="4400" b="1" dirty="0">
                  <a:solidFill>
                    <a:schemeClr val="bg1"/>
                  </a:solidFill>
                  <a:cs typeface="Arial" pitchFamily="34" charset="0"/>
                </a:rPr>
                <a:t>T</a:t>
              </a:r>
              <a:endParaRPr lang="ko-KR" altLang="en-US" sz="4400" dirty="0">
                <a:cs typeface="Arial" pitchFamily="34" charset="0"/>
              </a:endParaRPr>
            </a:p>
          </p:txBody>
        </p:sp>
        <p:sp>
          <p:nvSpPr>
            <p:cNvPr id="15" name="Rectangle 14">
              <a:extLst>
                <a:ext uri="{FF2B5EF4-FFF2-40B4-BE49-F238E27FC236}">
                  <a16:creationId xmlns:a16="http://schemas.microsoft.com/office/drawing/2014/main" id="{0DB76150-DBB0-40DF-92A5-73D37B74F2B9}"/>
                </a:ext>
              </a:extLst>
            </p:cNvPr>
            <p:cNvSpPr/>
            <p:nvPr/>
          </p:nvSpPr>
          <p:spPr>
            <a:xfrm>
              <a:off x="4319627" y="4861732"/>
              <a:ext cx="529380" cy="708220"/>
            </a:xfrm>
            <a:prstGeom prst="rect">
              <a:avLst/>
            </a:prstGeom>
          </p:spPr>
          <p:txBody>
            <a:bodyPr wrap="square" anchor="ctr">
              <a:spAutoFit/>
            </a:bodyPr>
            <a:lstStyle/>
            <a:p>
              <a:pPr algn="ctr"/>
              <a:r>
                <a:rPr lang="en-US" altLang="ko-KR" sz="4400" b="1" dirty="0">
                  <a:solidFill>
                    <a:schemeClr val="bg1"/>
                  </a:solidFill>
                  <a:cs typeface="Arial" pitchFamily="34" charset="0"/>
                </a:rPr>
                <a:t>O</a:t>
              </a:r>
              <a:endParaRPr lang="ko-KR" altLang="en-US" sz="4400" dirty="0">
                <a:cs typeface="Arial" pitchFamily="34" charset="0"/>
              </a:endParaRPr>
            </a:p>
          </p:txBody>
        </p:sp>
      </p:grpSp>
      <p:sp>
        <p:nvSpPr>
          <p:cNvPr id="28" name="Rectangle 7">
            <a:extLst>
              <a:ext uri="{FF2B5EF4-FFF2-40B4-BE49-F238E27FC236}">
                <a16:creationId xmlns:a16="http://schemas.microsoft.com/office/drawing/2014/main" id="{97DB7D8A-D3D7-446C-AD15-5508AAE22A1B}"/>
              </a:ext>
            </a:extLst>
          </p:cNvPr>
          <p:cNvSpPr/>
          <p:nvPr/>
        </p:nvSpPr>
        <p:spPr>
          <a:xfrm>
            <a:off x="8409079" y="3794374"/>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ounded Rectangle 32">
            <a:extLst>
              <a:ext uri="{FF2B5EF4-FFF2-40B4-BE49-F238E27FC236}">
                <a16:creationId xmlns:a16="http://schemas.microsoft.com/office/drawing/2014/main" id="{2A8531CA-B772-42C9-99E0-1DA1E38AF653}"/>
              </a:ext>
            </a:extLst>
          </p:cNvPr>
          <p:cNvSpPr/>
          <p:nvPr/>
        </p:nvSpPr>
        <p:spPr>
          <a:xfrm>
            <a:off x="9507421" y="3794375"/>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9">
            <a:extLst>
              <a:ext uri="{FF2B5EF4-FFF2-40B4-BE49-F238E27FC236}">
                <a16:creationId xmlns:a16="http://schemas.microsoft.com/office/drawing/2014/main" id="{F51EDFB9-988B-410C-8C0D-8BD94A0286CC}"/>
              </a:ext>
            </a:extLst>
          </p:cNvPr>
          <p:cNvSpPr/>
          <p:nvPr/>
        </p:nvSpPr>
        <p:spPr>
          <a:xfrm>
            <a:off x="8934463" y="3221452"/>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Frame 17">
            <a:extLst>
              <a:ext uri="{FF2B5EF4-FFF2-40B4-BE49-F238E27FC236}">
                <a16:creationId xmlns:a16="http://schemas.microsoft.com/office/drawing/2014/main" id="{0F23ED18-EEB1-45C9-BCDB-FF67253793A9}"/>
              </a:ext>
            </a:extLst>
          </p:cNvPr>
          <p:cNvSpPr/>
          <p:nvPr/>
        </p:nvSpPr>
        <p:spPr>
          <a:xfrm>
            <a:off x="8954216" y="4316512"/>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882161883"/>
              </p:ext>
            </p:extLst>
          </p:nvPr>
        </p:nvGraphicFramePr>
        <p:xfrm>
          <a:off x="1304366" y="1600199"/>
          <a:ext cx="5298708" cy="1941684"/>
        </p:xfrm>
        <a:graphic>
          <a:graphicData uri="http://schemas.openxmlformats.org/drawingml/2006/table">
            <a:tbl>
              <a:tblPr>
                <a:tableStyleId>{5C22544A-7EE6-4342-B048-85BDC9FD1C3A}</a:tableStyleId>
              </a:tblPr>
              <a:tblGrid>
                <a:gridCol w="2857147">
                  <a:extLst>
                    <a:ext uri="{9D8B030D-6E8A-4147-A177-3AD203B41FA5}">
                      <a16:colId xmlns:a16="http://schemas.microsoft.com/office/drawing/2014/main" val="20000"/>
                    </a:ext>
                  </a:extLst>
                </a:gridCol>
                <a:gridCol w="2441561">
                  <a:extLst>
                    <a:ext uri="{9D8B030D-6E8A-4147-A177-3AD203B41FA5}">
                      <a16:colId xmlns:a16="http://schemas.microsoft.com/office/drawing/2014/main" val="20001"/>
                    </a:ext>
                  </a:extLst>
                </a:gridCol>
              </a:tblGrid>
              <a:tr h="444519">
                <a:tc>
                  <a:txBody>
                    <a:bodyPr/>
                    <a:lstStyle/>
                    <a:p>
                      <a:pPr marL="50800" algn="ctr">
                        <a:spcAft>
                          <a:spcPts val="0"/>
                        </a:spcAft>
                      </a:pPr>
                      <a:r>
                        <a:rPr lang="en-US" sz="1200" dirty="0" err="1">
                          <a:effectLst/>
                        </a:rPr>
                        <a:t>Konsentrasi</a:t>
                      </a:r>
                      <a:r>
                        <a:rPr lang="en-US" sz="1200" dirty="0">
                          <a:effectLst/>
                        </a:rPr>
                        <a:t> </a:t>
                      </a:r>
                      <a:r>
                        <a:rPr lang="en-US" sz="1200" dirty="0" err="1">
                          <a:effectLst/>
                        </a:rPr>
                        <a:t>Urin</a:t>
                      </a:r>
                      <a:r>
                        <a:rPr lang="en-US" sz="1200" dirty="0">
                          <a:effectLst/>
                        </a:rPr>
                        <a:t> </a:t>
                      </a:r>
                      <a:r>
                        <a:rPr lang="en-US" sz="1200" dirty="0" err="1">
                          <a:effectLst/>
                        </a:rPr>
                        <a:t>Sapi</a:t>
                      </a:r>
                      <a:endParaRPr lang="en-US" sz="1000" dirty="0">
                        <a:effectLst/>
                        <a:latin typeface="Calibri"/>
                        <a:ea typeface="Calibri"/>
                        <a:cs typeface="Arial"/>
                      </a:endParaRPr>
                    </a:p>
                  </a:txBody>
                  <a:tcPr marL="0" marR="0" marT="0" marB="0" anchor="ctr"/>
                </a:tc>
                <a:tc>
                  <a:txBody>
                    <a:bodyPr/>
                    <a:lstStyle/>
                    <a:p>
                      <a:pPr marL="647700">
                        <a:spcAft>
                          <a:spcPts val="0"/>
                        </a:spcAft>
                      </a:pPr>
                      <a:r>
                        <a:rPr lang="en-US" sz="1200">
                          <a:effectLst/>
                        </a:rPr>
                        <a:t>Panjang Tunas (cm)</a:t>
                      </a:r>
                      <a:endParaRPr lang="en-US" sz="1000">
                        <a:effectLst/>
                        <a:latin typeface="Calibri"/>
                        <a:ea typeface="Calibri"/>
                        <a:cs typeface="Arial"/>
                      </a:endParaRPr>
                    </a:p>
                  </a:txBody>
                  <a:tcPr marL="0" marR="0" marT="0" marB="0" anchor="ctr"/>
                </a:tc>
                <a:extLst>
                  <a:ext uri="{0D108BD9-81ED-4DB2-BD59-A6C34878D82A}">
                    <a16:rowId xmlns:a16="http://schemas.microsoft.com/office/drawing/2014/main" val="10000"/>
                  </a:ext>
                </a:extLst>
              </a:tr>
              <a:tr h="61739">
                <a:tc>
                  <a:txBody>
                    <a:bodyPr/>
                    <a:lstStyle/>
                    <a:p>
                      <a:pPr>
                        <a:spcAft>
                          <a:spcPts val="0"/>
                        </a:spcAft>
                      </a:pPr>
                      <a:r>
                        <a:rPr lang="en-US" sz="100">
                          <a:effectLst/>
                        </a:rPr>
                        <a:t> </a:t>
                      </a:r>
                      <a:endParaRPr lang="en-US" sz="1000">
                        <a:effectLst/>
                        <a:latin typeface="Calibri"/>
                        <a:ea typeface="Calibri"/>
                        <a:cs typeface="Arial"/>
                      </a:endParaRPr>
                    </a:p>
                  </a:txBody>
                  <a:tcPr marL="0" marR="0" marT="0" marB="0" anchor="ctr"/>
                </a:tc>
                <a:tc>
                  <a:txBody>
                    <a:bodyPr/>
                    <a:lstStyle/>
                    <a:p>
                      <a:pPr>
                        <a:spcAft>
                          <a:spcPts val="0"/>
                        </a:spcAft>
                      </a:pPr>
                      <a:r>
                        <a:rPr lang="en-US" sz="100">
                          <a:effectLst/>
                        </a:rPr>
                        <a:t> </a:t>
                      </a:r>
                      <a:endParaRPr lang="en-US" sz="1000">
                        <a:effectLst/>
                        <a:latin typeface="Calibri"/>
                        <a:ea typeface="Calibri"/>
                        <a:cs typeface="Arial"/>
                      </a:endParaRPr>
                    </a:p>
                  </a:txBody>
                  <a:tcPr marL="0" marR="0" marT="0" marB="0" anchor="ctr"/>
                </a:tc>
                <a:extLst>
                  <a:ext uri="{0D108BD9-81ED-4DB2-BD59-A6C34878D82A}">
                    <a16:rowId xmlns:a16="http://schemas.microsoft.com/office/drawing/2014/main" val="10001"/>
                  </a:ext>
                </a:extLst>
              </a:tr>
              <a:tr h="503171">
                <a:tc>
                  <a:txBody>
                    <a:bodyPr/>
                    <a:lstStyle/>
                    <a:p>
                      <a:pPr marL="50800" algn="ctr">
                        <a:lnSpc>
                          <a:spcPts val="1630"/>
                        </a:lnSpc>
                        <a:spcAft>
                          <a:spcPts val="0"/>
                        </a:spcAft>
                      </a:pPr>
                      <a:r>
                        <a:rPr lang="en-US" sz="1200" dirty="0">
                          <a:effectLst/>
                        </a:rPr>
                        <a:t>K</a:t>
                      </a:r>
                      <a:r>
                        <a:rPr lang="en-US" sz="1600" baseline="-25000" dirty="0">
                          <a:effectLst/>
                        </a:rPr>
                        <a:t>1</a:t>
                      </a:r>
                      <a:endParaRPr lang="en-US" sz="1000" dirty="0">
                        <a:effectLst/>
                        <a:latin typeface="Calibri"/>
                        <a:ea typeface="Calibri"/>
                        <a:cs typeface="Arial"/>
                      </a:endParaRPr>
                    </a:p>
                  </a:txBody>
                  <a:tcPr marL="0" marR="0" marT="0" marB="0" anchor="ctr"/>
                </a:tc>
                <a:tc>
                  <a:txBody>
                    <a:bodyPr/>
                    <a:lstStyle/>
                    <a:p>
                      <a:pPr marL="50800" algn="ctr">
                        <a:spcAft>
                          <a:spcPts val="0"/>
                        </a:spcAft>
                      </a:pPr>
                      <a:r>
                        <a:rPr lang="en-US" sz="1200">
                          <a:effectLst/>
                        </a:rPr>
                        <a:t>42,26a</a:t>
                      </a:r>
                      <a:endParaRPr lang="en-US" sz="1000">
                        <a:effectLst/>
                        <a:latin typeface="Calibri"/>
                        <a:ea typeface="Calibri"/>
                        <a:cs typeface="Arial"/>
                      </a:endParaRPr>
                    </a:p>
                  </a:txBody>
                  <a:tcPr marL="0" marR="0" marT="0" marB="0" anchor="ctr"/>
                </a:tc>
                <a:extLst>
                  <a:ext uri="{0D108BD9-81ED-4DB2-BD59-A6C34878D82A}">
                    <a16:rowId xmlns:a16="http://schemas.microsoft.com/office/drawing/2014/main" val="10002"/>
                  </a:ext>
                </a:extLst>
              </a:tr>
              <a:tr h="444519">
                <a:tc>
                  <a:txBody>
                    <a:bodyPr/>
                    <a:lstStyle/>
                    <a:p>
                      <a:pPr marL="50800" algn="ctr">
                        <a:spcAft>
                          <a:spcPts val="0"/>
                        </a:spcAft>
                      </a:pPr>
                      <a:r>
                        <a:rPr lang="en-US" sz="1200" dirty="0">
                          <a:effectLst/>
                        </a:rPr>
                        <a:t>K</a:t>
                      </a:r>
                      <a:r>
                        <a:rPr lang="en-US" sz="800" dirty="0">
                          <a:effectLst/>
                        </a:rPr>
                        <a:t>3</a:t>
                      </a:r>
                      <a:endParaRPr lang="en-US" sz="1000" dirty="0">
                        <a:effectLst/>
                        <a:latin typeface="Calibri"/>
                        <a:ea typeface="Calibri"/>
                        <a:cs typeface="Arial"/>
                      </a:endParaRPr>
                    </a:p>
                  </a:txBody>
                  <a:tcPr marL="0" marR="0" marT="0" marB="0" anchor="ctr"/>
                </a:tc>
                <a:tc>
                  <a:txBody>
                    <a:bodyPr/>
                    <a:lstStyle/>
                    <a:p>
                      <a:pPr marL="50800" algn="ctr">
                        <a:spcAft>
                          <a:spcPts val="0"/>
                        </a:spcAft>
                      </a:pPr>
                      <a:r>
                        <a:rPr lang="en-US" sz="1200">
                          <a:effectLst/>
                        </a:rPr>
                        <a:t>44,78ab</a:t>
                      </a:r>
                      <a:endParaRPr lang="en-US" sz="1000">
                        <a:effectLst/>
                        <a:latin typeface="Calibri"/>
                        <a:ea typeface="Calibri"/>
                        <a:cs typeface="Arial"/>
                      </a:endParaRPr>
                    </a:p>
                  </a:txBody>
                  <a:tcPr marL="0" marR="0" marT="0" marB="0" anchor="ctr"/>
                </a:tc>
                <a:extLst>
                  <a:ext uri="{0D108BD9-81ED-4DB2-BD59-A6C34878D82A}">
                    <a16:rowId xmlns:a16="http://schemas.microsoft.com/office/drawing/2014/main" val="10003"/>
                  </a:ext>
                </a:extLst>
              </a:tr>
              <a:tr h="487736">
                <a:tc>
                  <a:txBody>
                    <a:bodyPr/>
                    <a:lstStyle/>
                    <a:p>
                      <a:pPr marL="50800" algn="ctr">
                        <a:spcAft>
                          <a:spcPts val="0"/>
                        </a:spcAft>
                      </a:pPr>
                      <a:r>
                        <a:rPr lang="en-US" sz="1200" dirty="0">
                          <a:effectLst/>
                        </a:rPr>
                        <a:t>K</a:t>
                      </a:r>
                      <a:r>
                        <a:rPr lang="en-US" sz="800" dirty="0">
                          <a:effectLst/>
                        </a:rPr>
                        <a:t>2</a:t>
                      </a:r>
                      <a:endParaRPr lang="en-US" sz="1000" dirty="0">
                        <a:effectLst/>
                        <a:latin typeface="Calibri"/>
                        <a:ea typeface="Calibri"/>
                        <a:cs typeface="Arial"/>
                      </a:endParaRPr>
                    </a:p>
                  </a:txBody>
                  <a:tcPr marL="0" marR="0" marT="0" marB="0" anchor="ctr"/>
                </a:tc>
                <a:tc>
                  <a:txBody>
                    <a:bodyPr/>
                    <a:lstStyle/>
                    <a:p>
                      <a:pPr marL="38100" algn="ctr">
                        <a:spcAft>
                          <a:spcPts val="0"/>
                        </a:spcAft>
                      </a:pPr>
                      <a:r>
                        <a:rPr lang="en-US" sz="1200" dirty="0">
                          <a:effectLst/>
                        </a:rPr>
                        <a:t>48,79b</a:t>
                      </a:r>
                      <a:endParaRPr lang="en-US" sz="1000" dirty="0">
                        <a:effectLst/>
                        <a:latin typeface="Calibri"/>
                        <a:ea typeface="Calibri"/>
                        <a:cs typeface="Arial"/>
                      </a:endParaRPr>
                    </a:p>
                  </a:txBody>
                  <a:tcPr marL="0" marR="0" marT="0" marB="0" anchor="ctr"/>
                </a:tc>
                <a:extLst>
                  <a:ext uri="{0D108BD9-81ED-4DB2-BD59-A6C34878D82A}">
                    <a16:rowId xmlns:a16="http://schemas.microsoft.com/office/drawing/2014/main" val="10004"/>
                  </a:ext>
                </a:extLst>
              </a:tr>
            </a:tbl>
          </a:graphicData>
        </a:graphic>
      </p:graphicFrame>
      <p:sp>
        <p:nvSpPr>
          <p:cNvPr id="21" name="Rounded Rectangle 20"/>
          <p:cNvSpPr/>
          <p:nvPr/>
        </p:nvSpPr>
        <p:spPr>
          <a:xfrm>
            <a:off x="1264023" y="3818964"/>
            <a:ext cx="5552413" cy="202765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id-ID" dirty="0"/>
          </a:p>
        </p:txBody>
      </p:sp>
      <p:sp>
        <p:nvSpPr>
          <p:cNvPr id="76802" name="Rectangle 2"/>
          <p:cNvSpPr>
            <a:spLocks noChangeArrowheads="1"/>
          </p:cNvSpPr>
          <p:nvPr/>
        </p:nvSpPr>
        <p:spPr bwMode="auto">
          <a:xfrm>
            <a:off x="1316182" y="3865418"/>
            <a:ext cx="5361709"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Pengaruh urin yang sangat nyata tersebut disebabkan oleh kandungan beberapa hormon tumbuh alami yang  yang dibutuhkan oleh tanaman terdapat pada urin sapi. Menurut Dwidjoseputro (1980) dan Suprijadji (1985), mengemukakan bahwa urin sapi mengandung beberapa hormon tumbuh alami diantaranya auksin a, auksin b, dan hetero auksin yang bertanggung jawab pada pertumbuhan tunas.</a:t>
            </a:r>
            <a:endParaRPr kumimoji="0" lang="id-ID" sz="1600" b="0" i="0" u="none" strike="noStrike" cap="none" normalizeH="0" baseline="0" dirty="0">
              <a:ln>
                <a:noFill/>
              </a:ln>
              <a:solidFill>
                <a:schemeClr val="tx1"/>
              </a:solidFill>
              <a:effectLst/>
              <a:latin typeface="Arial" pitchFamily="34" charset="0"/>
              <a:cs typeface="Arial" pitchFamily="34" charset="0"/>
            </a:endParaRPr>
          </a:p>
        </p:txBody>
      </p:sp>
      <p:pic>
        <p:nvPicPr>
          <p:cNvPr id="24" name="Picture 23" descr="WhatsApp Image 2020-09-28 at 14.34.44.jpeg"/>
          <p:cNvPicPr>
            <a:picLocks noChangeAspect="1"/>
          </p:cNvPicPr>
          <p:nvPr/>
        </p:nvPicPr>
        <p:blipFill>
          <a:blip r:embed="rId2"/>
          <a:stretch>
            <a:fillRect/>
          </a:stretch>
        </p:blipFill>
        <p:spPr>
          <a:xfrm>
            <a:off x="7481454" y="2798617"/>
            <a:ext cx="3158836" cy="2369127"/>
          </a:xfrm>
          <a:prstGeom prst="rect">
            <a:avLst/>
          </a:prstGeom>
          <a:ln>
            <a:noFill/>
          </a:ln>
          <a:effectLst>
            <a:softEdge rad="112500"/>
          </a:effectLst>
        </p:spPr>
      </p:pic>
    </p:spTree>
    <p:extLst>
      <p:ext uri="{BB962C8B-B14F-4D97-AF65-F5344CB8AC3E}">
        <p14:creationId xmlns:p14="http://schemas.microsoft.com/office/powerpoint/2010/main" val="382729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C5675B-4414-4282-B15D-1FA7CE59545C}"/>
              </a:ext>
            </a:extLst>
          </p:cNvPr>
          <p:cNvSpPr>
            <a:spLocks noGrp="1"/>
          </p:cNvSpPr>
          <p:nvPr>
            <p:ph type="body" sz="quarter" idx="10"/>
          </p:nvPr>
        </p:nvSpPr>
        <p:spPr/>
        <p:txBody>
          <a:bodyPr/>
          <a:lstStyle/>
          <a:p>
            <a:r>
              <a:rPr lang="en-US" sz="2800" b="1" dirty="0" err="1">
                <a:latin typeface="Times New Roman" pitchFamily="18" charset="0"/>
                <a:cs typeface="Times New Roman" pitchFamily="18" charset="0"/>
              </a:rPr>
              <a:t>Hasil</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Uji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Lanjut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Perlakuan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Jumlah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Ruas</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Terhadap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Panjang</a:t>
            </a:r>
            <a:r>
              <a:rPr lang="en-US" sz="2800" b="1" dirty="0">
                <a:latin typeface="Times New Roman" pitchFamily="18" charset="0"/>
                <a:cs typeface="Times New Roman" pitchFamily="18" charset="0"/>
              </a:rPr>
              <a:t> Tunas </a:t>
            </a:r>
            <a:r>
              <a:rPr lang="en-US" sz="2800" b="1" dirty="0" err="1">
                <a:latin typeface="Times New Roman" pitchFamily="18" charset="0"/>
                <a:cs typeface="Times New Roman" pitchFamily="18" charset="0"/>
              </a:rPr>
              <a:t>Setek</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Tanaman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Panili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Umur</a:t>
            </a:r>
            <a:r>
              <a:rPr lang="en-US" sz="2800" b="1" dirty="0">
                <a:latin typeface="Times New Roman" pitchFamily="18" charset="0"/>
                <a:cs typeface="Times New Roman" pitchFamily="18" charset="0"/>
              </a:rPr>
              <a:t> 16 </a:t>
            </a:r>
            <a:r>
              <a:rPr lang="en-US" sz="2800" b="1" dirty="0" err="1">
                <a:latin typeface="Times New Roman" pitchFamily="18" charset="0"/>
                <a:cs typeface="Times New Roman" pitchFamily="18" charset="0"/>
              </a:rPr>
              <a:t>Minggu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Setelah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Tanam</a:t>
            </a:r>
            <a:endParaRPr lang="en-US" sz="2800" b="1" dirty="0">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id="{1D5A11D2-05BC-49AF-BE7C-CD027F675EA1}"/>
              </a:ext>
            </a:extLst>
          </p:cNvPr>
          <p:cNvGrpSpPr/>
          <p:nvPr/>
        </p:nvGrpSpPr>
        <p:grpSpPr>
          <a:xfrm>
            <a:off x="1415799" y="5209730"/>
            <a:ext cx="3995022" cy="618101"/>
            <a:chOff x="755576" y="5013176"/>
            <a:chExt cx="3362774" cy="618101"/>
          </a:xfrm>
        </p:grpSpPr>
        <p:sp>
          <p:nvSpPr>
            <p:cNvPr id="6" name="TextBox 5">
              <a:extLst>
                <a:ext uri="{FF2B5EF4-FFF2-40B4-BE49-F238E27FC236}">
                  <a16:creationId xmlns:a16="http://schemas.microsoft.com/office/drawing/2014/main" id="{253E9748-B602-4D5D-B8D1-F96052BE57B6}"/>
                </a:ext>
              </a:extLst>
            </p:cNvPr>
            <p:cNvSpPr txBox="1"/>
            <p:nvPr/>
          </p:nvSpPr>
          <p:spPr>
            <a:xfrm>
              <a:off x="755576" y="5354278"/>
              <a:ext cx="3362774" cy="276999"/>
            </a:xfrm>
            <a:prstGeom prst="rect">
              <a:avLst/>
            </a:prstGeom>
            <a:noFill/>
          </p:spPr>
          <p:txBody>
            <a:bodyPr wrap="square" rtlCol="0">
              <a:spAutoFit/>
            </a:bodyPr>
            <a:lstStyle/>
            <a:p>
              <a:pPr algn="ctr"/>
              <a:endParaRPr lang="ko-KR" altLang="en-US" sz="1200" dirty="0">
                <a:solidFill>
                  <a:schemeClr val="tx1">
                    <a:lumMod val="85000"/>
                    <a:lumOff val="15000"/>
                  </a:schemeClr>
                </a:solidFill>
                <a:cs typeface="Arial" pitchFamily="34" charset="0"/>
              </a:endParaRPr>
            </a:p>
          </p:txBody>
        </p:sp>
        <p:sp>
          <p:nvSpPr>
            <p:cNvPr id="7" name="TextBox 6">
              <a:extLst>
                <a:ext uri="{FF2B5EF4-FFF2-40B4-BE49-F238E27FC236}">
                  <a16:creationId xmlns:a16="http://schemas.microsoft.com/office/drawing/2014/main" id="{BC43F434-304B-4029-9D1A-D84C8643C4E9}"/>
                </a:ext>
              </a:extLst>
            </p:cNvPr>
            <p:cNvSpPr txBox="1"/>
            <p:nvPr/>
          </p:nvSpPr>
          <p:spPr>
            <a:xfrm>
              <a:off x="755576" y="5013176"/>
              <a:ext cx="3362773" cy="369332"/>
            </a:xfrm>
            <a:prstGeom prst="rect">
              <a:avLst/>
            </a:prstGeom>
            <a:noFill/>
          </p:spPr>
          <p:txBody>
            <a:bodyPr wrap="square" rtlCol="0">
              <a:spAutoFit/>
            </a:bodyPr>
            <a:lstStyle/>
            <a:p>
              <a:pPr algn="ctr"/>
              <a:endParaRPr lang="ko-KR" altLang="en-US" b="1" dirty="0">
                <a:solidFill>
                  <a:schemeClr val="tx1">
                    <a:lumMod val="85000"/>
                    <a:lumOff val="15000"/>
                  </a:schemeClr>
                </a:solidFill>
                <a:cs typeface="Arial" pitchFamily="34" charset="0"/>
              </a:endParaRPr>
            </a:p>
          </p:txBody>
        </p:sp>
      </p:grpSp>
      <p:graphicFrame>
        <p:nvGraphicFramePr>
          <p:cNvPr id="3" name="Picture Placeholder 2"/>
          <p:cNvGraphicFramePr>
            <a:graphicFrameLocks noGrp="1"/>
          </p:cNvGraphicFramePr>
          <p:nvPr>
            <p:ph type="pic" sz="quarter" idx="12"/>
            <p:extLst>
              <p:ext uri="{D42A27DB-BD31-4B8C-83A1-F6EECF244321}">
                <p14:modId xmlns:p14="http://schemas.microsoft.com/office/powerpoint/2010/main" val="1883119338"/>
              </p:ext>
            </p:extLst>
          </p:nvPr>
        </p:nvGraphicFramePr>
        <p:xfrm>
          <a:off x="936171" y="2111830"/>
          <a:ext cx="4223658" cy="2487978"/>
        </p:xfrm>
        <a:graphic>
          <a:graphicData uri="http://schemas.openxmlformats.org/drawingml/2006/table">
            <a:tbl>
              <a:tblPr>
                <a:tableStyleId>{5C22544A-7EE6-4342-B048-85BDC9FD1C3A}</a:tableStyleId>
              </a:tblPr>
              <a:tblGrid>
                <a:gridCol w="2155372">
                  <a:extLst>
                    <a:ext uri="{9D8B030D-6E8A-4147-A177-3AD203B41FA5}">
                      <a16:colId xmlns:a16="http://schemas.microsoft.com/office/drawing/2014/main" val="20000"/>
                    </a:ext>
                  </a:extLst>
                </a:gridCol>
                <a:gridCol w="2068286">
                  <a:extLst>
                    <a:ext uri="{9D8B030D-6E8A-4147-A177-3AD203B41FA5}">
                      <a16:colId xmlns:a16="http://schemas.microsoft.com/office/drawing/2014/main" val="20001"/>
                    </a:ext>
                  </a:extLst>
                </a:gridCol>
              </a:tblGrid>
              <a:tr h="477456">
                <a:tc>
                  <a:txBody>
                    <a:bodyPr/>
                    <a:lstStyle/>
                    <a:p>
                      <a:pPr marL="203200" algn="ctr">
                        <a:spcAft>
                          <a:spcPts val="0"/>
                        </a:spcAft>
                      </a:pPr>
                      <a:r>
                        <a:rPr lang="en-US" sz="1800" dirty="0" err="1">
                          <a:effectLst/>
                          <a:latin typeface="Times New Roman" pitchFamily="18" charset="0"/>
                          <a:cs typeface="Times New Roman" pitchFamily="18" charset="0"/>
                        </a:rPr>
                        <a:t>Jumlah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Ruas</a:t>
                      </a:r>
                      <a:endParaRPr lang="en-US" sz="1800" dirty="0">
                        <a:effectLst/>
                        <a:latin typeface="Times New Roman" pitchFamily="18" charset="0"/>
                        <a:ea typeface="Calibri"/>
                        <a:cs typeface="Times New Roman" pitchFamily="18" charset="0"/>
                      </a:endParaRPr>
                    </a:p>
                  </a:txBody>
                  <a:tcPr marL="0" marR="0" marT="0" marB="0" anchor="b"/>
                </a:tc>
                <a:tc>
                  <a:txBody>
                    <a:bodyPr/>
                    <a:lstStyle/>
                    <a:p>
                      <a:pPr marL="203200" algn="ctr">
                        <a:spcAft>
                          <a:spcPts val="0"/>
                        </a:spcAft>
                      </a:pPr>
                      <a:r>
                        <a:rPr lang="en-US" sz="1800">
                          <a:effectLst/>
                          <a:latin typeface="Times New Roman" pitchFamily="18" charset="0"/>
                          <a:cs typeface="Times New Roman" pitchFamily="18" charset="0"/>
                        </a:rPr>
                        <a:t>Panjang Tunas (cm)</a:t>
                      </a:r>
                      <a:endParaRPr lang="en-US" sz="180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0"/>
                  </a:ext>
                </a:extLst>
              </a:tr>
              <a:tr h="72341">
                <a:tc>
                  <a:txBody>
                    <a:bodyPr/>
                    <a:lstStyle/>
                    <a:p>
                      <a:pPr>
                        <a:spcAft>
                          <a:spcPts val="0"/>
                        </a:spcAft>
                      </a:pPr>
                      <a:r>
                        <a:rPr lang="en-US" sz="1800" dirty="0">
                          <a:effectLst/>
                          <a:latin typeface="Times New Roman" pitchFamily="18" charset="0"/>
                          <a:cs typeface="Times New Roman" pitchFamily="18" charset="0"/>
                        </a:rPr>
                        <a:t> </a:t>
                      </a:r>
                      <a:endParaRPr lang="en-US" sz="1800" dirty="0">
                        <a:effectLst/>
                        <a:latin typeface="Times New Roman" pitchFamily="18" charset="0"/>
                        <a:ea typeface="Calibri"/>
                        <a:cs typeface="Times New Roman" pitchFamily="18" charset="0"/>
                      </a:endParaRPr>
                    </a:p>
                  </a:txBody>
                  <a:tcPr marL="0" marR="0" marT="0" marB="0" anchor="b"/>
                </a:tc>
                <a:tc>
                  <a:txBody>
                    <a:bodyPr/>
                    <a:lstStyle/>
                    <a:p>
                      <a:pPr>
                        <a:spcAft>
                          <a:spcPts val="0"/>
                        </a:spcAft>
                      </a:pPr>
                      <a:r>
                        <a:rPr lang="en-US" sz="1800">
                          <a:effectLst/>
                          <a:latin typeface="Times New Roman" pitchFamily="18" charset="0"/>
                          <a:cs typeface="Times New Roman" pitchFamily="18" charset="0"/>
                        </a:rPr>
                        <a:t> </a:t>
                      </a:r>
                      <a:endParaRPr lang="en-US" sz="180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1"/>
                  </a:ext>
                </a:extLst>
              </a:tr>
              <a:tr h="578734">
                <a:tc>
                  <a:txBody>
                    <a:bodyPr/>
                    <a:lstStyle/>
                    <a:p>
                      <a:pPr marL="203200" algn="ctr">
                        <a:lnSpc>
                          <a:spcPts val="1630"/>
                        </a:lnSpc>
                        <a:spcAft>
                          <a:spcPts val="0"/>
                        </a:spcAft>
                      </a:pPr>
                      <a:r>
                        <a:rPr lang="en-US" sz="1800">
                          <a:effectLst/>
                          <a:latin typeface="Times New Roman" pitchFamily="18" charset="0"/>
                          <a:cs typeface="Times New Roman" pitchFamily="18" charset="0"/>
                        </a:rPr>
                        <a:t>R</a:t>
                      </a:r>
                      <a:r>
                        <a:rPr lang="en-US" sz="1800" baseline="-25000">
                          <a:effectLst/>
                          <a:latin typeface="Times New Roman" pitchFamily="18" charset="0"/>
                          <a:cs typeface="Times New Roman" pitchFamily="18" charset="0"/>
                        </a:rPr>
                        <a:t>1</a:t>
                      </a:r>
                      <a:endParaRPr lang="en-US" sz="1800">
                        <a:effectLst/>
                        <a:latin typeface="Times New Roman" pitchFamily="18" charset="0"/>
                        <a:ea typeface="Calibri"/>
                        <a:cs typeface="Times New Roman" pitchFamily="18" charset="0"/>
                      </a:endParaRPr>
                    </a:p>
                  </a:txBody>
                  <a:tcPr marL="0" marR="0" marT="0" marB="0" anchor="b"/>
                </a:tc>
                <a:tc>
                  <a:txBody>
                    <a:bodyPr/>
                    <a:lstStyle/>
                    <a:p>
                      <a:pPr marL="203200" algn="ctr">
                        <a:spcAft>
                          <a:spcPts val="0"/>
                        </a:spcAft>
                      </a:pPr>
                      <a:r>
                        <a:rPr lang="en-US" sz="1800" dirty="0">
                          <a:effectLst/>
                          <a:latin typeface="Times New Roman" pitchFamily="18" charset="0"/>
                          <a:cs typeface="Times New Roman" pitchFamily="18" charset="0"/>
                        </a:rPr>
                        <a:t>36,93a</a:t>
                      </a:r>
                      <a:endParaRPr lang="en-US" sz="1800"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2"/>
                  </a:ext>
                </a:extLst>
              </a:tr>
              <a:tr h="578734">
                <a:tc>
                  <a:txBody>
                    <a:bodyPr/>
                    <a:lstStyle/>
                    <a:p>
                      <a:pPr marL="203200" algn="ctr">
                        <a:lnSpc>
                          <a:spcPts val="1580"/>
                        </a:lnSpc>
                        <a:spcAft>
                          <a:spcPts val="0"/>
                        </a:spcAft>
                      </a:pPr>
                      <a:r>
                        <a:rPr lang="en-US" sz="1800">
                          <a:effectLst/>
                          <a:latin typeface="Times New Roman" pitchFamily="18" charset="0"/>
                          <a:cs typeface="Times New Roman" pitchFamily="18" charset="0"/>
                        </a:rPr>
                        <a:t>R</a:t>
                      </a:r>
                      <a:r>
                        <a:rPr lang="en-US" sz="1800" baseline="-25000">
                          <a:effectLst/>
                          <a:latin typeface="Times New Roman" pitchFamily="18" charset="0"/>
                          <a:cs typeface="Times New Roman" pitchFamily="18" charset="0"/>
                        </a:rPr>
                        <a:t>2</a:t>
                      </a:r>
                      <a:endParaRPr lang="en-US" sz="1800">
                        <a:effectLst/>
                        <a:latin typeface="Times New Roman" pitchFamily="18" charset="0"/>
                        <a:ea typeface="Calibri"/>
                        <a:cs typeface="Times New Roman" pitchFamily="18" charset="0"/>
                      </a:endParaRPr>
                    </a:p>
                  </a:txBody>
                  <a:tcPr marL="0" marR="0" marT="0" marB="0" anchor="b"/>
                </a:tc>
                <a:tc>
                  <a:txBody>
                    <a:bodyPr/>
                    <a:lstStyle/>
                    <a:p>
                      <a:pPr marL="190500" algn="ctr">
                        <a:lnSpc>
                          <a:spcPts val="1320"/>
                        </a:lnSpc>
                        <a:spcAft>
                          <a:spcPts val="0"/>
                        </a:spcAft>
                      </a:pPr>
                      <a:r>
                        <a:rPr lang="en-US" sz="1800" dirty="0">
                          <a:effectLst/>
                          <a:latin typeface="Times New Roman" pitchFamily="18" charset="0"/>
                          <a:cs typeface="Times New Roman" pitchFamily="18" charset="0"/>
                        </a:rPr>
                        <a:t>43,98 a</a:t>
                      </a:r>
                      <a:endParaRPr lang="en-US" sz="1800"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3"/>
                  </a:ext>
                </a:extLst>
              </a:tr>
              <a:tr h="578734">
                <a:tc>
                  <a:txBody>
                    <a:bodyPr/>
                    <a:lstStyle/>
                    <a:p>
                      <a:pPr marL="203200" algn="ctr">
                        <a:lnSpc>
                          <a:spcPts val="1590"/>
                        </a:lnSpc>
                        <a:spcAft>
                          <a:spcPts val="0"/>
                        </a:spcAft>
                      </a:pPr>
                      <a:r>
                        <a:rPr lang="en-US" sz="1800">
                          <a:effectLst/>
                          <a:latin typeface="Times New Roman" pitchFamily="18" charset="0"/>
                          <a:cs typeface="Times New Roman" pitchFamily="18" charset="0"/>
                        </a:rPr>
                        <a:t>R</a:t>
                      </a:r>
                      <a:r>
                        <a:rPr lang="en-US" sz="1800" baseline="-25000">
                          <a:effectLst/>
                          <a:latin typeface="Times New Roman" pitchFamily="18" charset="0"/>
                          <a:cs typeface="Times New Roman" pitchFamily="18" charset="0"/>
                        </a:rPr>
                        <a:t>3</a:t>
                      </a:r>
                      <a:endParaRPr lang="en-US" sz="1800">
                        <a:effectLst/>
                        <a:latin typeface="Times New Roman" pitchFamily="18" charset="0"/>
                        <a:ea typeface="Calibri"/>
                        <a:cs typeface="Times New Roman" pitchFamily="18" charset="0"/>
                      </a:endParaRPr>
                    </a:p>
                  </a:txBody>
                  <a:tcPr marL="0" marR="0" marT="0" marB="0" anchor="b"/>
                </a:tc>
                <a:tc>
                  <a:txBody>
                    <a:bodyPr/>
                    <a:lstStyle/>
                    <a:p>
                      <a:pPr marL="203200" algn="ctr">
                        <a:lnSpc>
                          <a:spcPts val="1320"/>
                        </a:lnSpc>
                        <a:spcAft>
                          <a:spcPts val="0"/>
                        </a:spcAft>
                      </a:pPr>
                      <a:r>
                        <a:rPr lang="en-US" sz="1800" dirty="0">
                          <a:effectLst/>
                          <a:latin typeface="Times New Roman" pitchFamily="18" charset="0"/>
                          <a:cs typeface="Times New Roman" pitchFamily="18" charset="0"/>
                        </a:rPr>
                        <a:t>55,82 b</a:t>
                      </a:r>
                      <a:endParaRPr lang="en-US" sz="1800"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4"/>
                  </a:ext>
                </a:extLst>
              </a:tr>
            </a:tbl>
          </a:graphicData>
        </a:graphic>
      </p:graphicFrame>
      <p:sp>
        <p:nvSpPr>
          <p:cNvPr id="75777" name="Rectangle 1"/>
          <p:cNvSpPr>
            <a:spLocks noChangeArrowheads="1"/>
          </p:cNvSpPr>
          <p:nvPr/>
        </p:nvSpPr>
        <p:spPr bwMode="auto">
          <a:xfrm rot="10800000" flipV="1">
            <a:off x="381408" y="5103674"/>
            <a:ext cx="8478981"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Suatu tanaman akan tumbuh dengan subur apabila elemen yang dibutuhkan cukup tersedia, karena semakin banyaknya jumlah ruas maka tunas dan akar yang tumbuh akan semakin banyak. Menurut Rochiman dan Harjadi (1973) </a:t>
            </a:r>
            <a:r>
              <a:rPr kumimoji="0" lang="id-ID"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dalam </a:t>
            </a:r>
            <a:r>
              <a:rPr kumimoji="0" lang="id-ID"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Fanesa (2011) tinggi tunas sangat dipengaruhi oleh kandungan bahan makanan dan hormon yang terdapat pada bahan setek, sehingga semakin panjang setek semakin mampu membentuk akar tumbuh dan membentuk tunas cukup banyak.</a:t>
            </a:r>
            <a:endParaRPr kumimoji="0" lang="id-ID" b="0" i="0" u="none" strike="noStrike" cap="none" normalizeH="0" baseline="0" dirty="0">
              <a:ln>
                <a:noFill/>
              </a:ln>
              <a:solidFill>
                <a:schemeClr val="tx1"/>
              </a:solidFill>
              <a:effectLst/>
              <a:latin typeface="Arial" pitchFamily="34" charset="0"/>
              <a:cs typeface="Arial" pitchFamily="34" charset="0"/>
            </a:endParaRPr>
          </a:p>
        </p:txBody>
      </p:sp>
      <p:pic>
        <p:nvPicPr>
          <p:cNvPr id="11" name="Picture 10" descr="WhatsApp Image 2020-09-28 at 10.04.04 (3).jpeg"/>
          <p:cNvPicPr>
            <a:picLocks noChangeAspect="1"/>
          </p:cNvPicPr>
          <p:nvPr/>
        </p:nvPicPr>
        <p:blipFill>
          <a:blip r:embed="rId2" cstate="print"/>
          <a:stretch>
            <a:fillRect/>
          </a:stretch>
        </p:blipFill>
        <p:spPr>
          <a:xfrm>
            <a:off x="6926356" y="1825813"/>
            <a:ext cx="2311773" cy="3082364"/>
          </a:xfrm>
          <a:prstGeom prst="rect">
            <a:avLst/>
          </a:prstGeom>
          <a:ln>
            <a:noFill/>
          </a:ln>
          <a:effectLst>
            <a:softEdge rad="112500"/>
          </a:effectLst>
        </p:spPr>
      </p:pic>
      <p:pic>
        <p:nvPicPr>
          <p:cNvPr id="12" name="Picture 11" descr="IMG-20200705-WA0020.jpg"/>
          <p:cNvPicPr>
            <a:picLocks noChangeAspect="1"/>
          </p:cNvPicPr>
          <p:nvPr/>
        </p:nvPicPr>
        <p:blipFill>
          <a:blip r:embed="rId3" cstate="print"/>
          <a:stretch>
            <a:fillRect/>
          </a:stretch>
        </p:blipFill>
        <p:spPr>
          <a:xfrm>
            <a:off x="9091333" y="1815353"/>
            <a:ext cx="2309531" cy="3079375"/>
          </a:xfrm>
          <a:prstGeom prst="rect">
            <a:avLst/>
          </a:prstGeom>
          <a:ln>
            <a:noFill/>
          </a:ln>
          <a:effectLst>
            <a:softEdge rad="112500"/>
          </a:effectLst>
        </p:spPr>
      </p:pic>
    </p:spTree>
    <p:extLst>
      <p:ext uri="{BB962C8B-B14F-4D97-AF65-F5344CB8AC3E}">
        <p14:creationId xmlns:p14="http://schemas.microsoft.com/office/powerpoint/2010/main" val="234562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C27761-262E-4D4A-8CC4-FCB4E468EF58}"/>
              </a:ext>
            </a:extLst>
          </p:cNvPr>
          <p:cNvSpPr/>
          <p:nvPr/>
        </p:nvSpPr>
        <p:spPr>
          <a:xfrm>
            <a:off x="586062" y="234465"/>
            <a:ext cx="10929257" cy="1384995"/>
          </a:xfrm>
          <a:prstGeom prst="rect">
            <a:avLst/>
          </a:prstGeom>
        </p:spPr>
        <p:txBody>
          <a:bodyPr wrap="square">
            <a:spAutoFit/>
          </a:bodyPr>
          <a:lstStyle/>
          <a:p>
            <a:pPr algn="ctr"/>
            <a:r>
              <a:rPr lang="en-US" sz="2800" dirty="0" err="1"/>
              <a:t>Hasil</a:t>
            </a:r>
            <a:r>
              <a:rPr lang="en-US" sz="2800" dirty="0"/>
              <a:t> </a:t>
            </a:r>
            <a:r>
              <a:rPr lang="en-US" sz="2800" dirty="0" err="1"/>
              <a:t>Uji</a:t>
            </a:r>
            <a:r>
              <a:rPr lang="en-US" sz="2800" dirty="0"/>
              <a:t> </a:t>
            </a:r>
            <a:r>
              <a:rPr lang="en-US" sz="2800" dirty="0" err="1"/>
              <a:t>Lanjut</a:t>
            </a:r>
            <a:r>
              <a:rPr lang="en-US" sz="2800" dirty="0"/>
              <a:t> </a:t>
            </a:r>
            <a:r>
              <a:rPr lang="en-US" sz="2800" dirty="0" err="1"/>
              <a:t>Konsentrasi</a:t>
            </a:r>
            <a:r>
              <a:rPr lang="en-US" sz="2800" dirty="0"/>
              <a:t> </a:t>
            </a:r>
            <a:r>
              <a:rPr lang="en-US" sz="2800" dirty="0" err="1"/>
              <a:t>Urin</a:t>
            </a:r>
            <a:r>
              <a:rPr lang="en-US" sz="2800" dirty="0"/>
              <a:t> </a:t>
            </a:r>
            <a:r>
              <a:rPr lang="en-US" sz="2800" dirty="0" err="1"/>
              <a:t>Sapi</a:t>
            </a:r>
            <a:r>
              <a:rPr lang="en-US" sz="2800" dirty="0"/>
              <a:t> </a:t>
            </a:r>
            <a:r>
              <a:rPr lang="en-US" sz="2800" dirty="0" err="1"/>
              <a:t>Terhadap</a:t>
            </a:r>
            <a:r>
              <a:rPr lang="en-US" sz="2800" dirty="0"/>
              <a:t> </a:t>
            </a:r>
            <a:r>
              <a:rPr lang="en-US" sz="2800" dirty="0" err="1"/>
              <a:t>Jumlah</a:t>
            </a:r>
            <a:r>
              <a:rPr lang="en-US" sz="2800" dirty="0"/>
              <a:t> </a:t>
            </a:r>
            <a:r>
              <a:rPr lang="en-US" sz="2800" dirty="0" err="1"/>
              <a:t>Daun</a:t>
            </a:r>
            <a:r>
              <a:rPr lang="en-US" sz="2800" dirty="0"/>
              <a:t> </a:t>
            </a:r>
            <a:r>
              <a:rPr lang="en-US" sz="2800" dirty="0" err="1"/>
              <a:t>Setek</a:t>
            </a:r>
            <a:r>
              <a:rPr lang="en-US" sz="2800" dirty="0"/>
              <a:t> </a:t>
            </a:r>
            <a:r>
              <a:rPr lang="en-US" sz="2800" dirty="0" err="1"/>
              <a:t>Tanaman</a:t>
            </a:r>
            <a:r>
              <a:rPr lang="en-US" sz="2800" dirty="0"/>
              <a:t> </a:t>
            </a:r>
            <a:r>
              <a:rPr lang="en-US" sz="2800" dirty="0" err="1"/>
              <a:t>Panili</a:t>
            </a:r>
            <a:r>
              <a:rPr lang="en-US" sz="2800" dirty="0"/>
              <a:t> </a:t>
            </a:r>
            <a:r>
              <a:rPr lang="en-US" sz="2800" dirty="0" err="1"/>
              <a:t>Umur</a:t>
            </a:r>
            <a:r>
              <a:rPr lang="en-US" sz="2800" dirty="0"/>
              <a:t> 16 </a:t>
            </a:r>
            <a:r>
              <a:rPr lang="en-US" sz="2800" dirty="0" err="1"/>
              <a:t>Minggu</a:t>
            </a:r>
            <a:r>
              <a:rPr lang="en-US" sz="2800" dirty="0"/>
              <a:t> </a:t>
            </a:r>
            <a:r>
              <a:rPr lang="en-US" sz="2800" dirty="0" err="1"/>
              <a:t>Setelah</a:t>
            </a:r>
            <a:r>
              <a:rPr lang="en-US" sz="2800" dirty="0"/>
              <a:t> </a:t>
            </a:r>
            <a:r>
              <a:rPr lang="en-US" sz="2800" dirty="0" err="1"/>
              <a:t>Tanam</a:t>
            </a:r>
            <a:endParaRPr lang="en-US" sz="2800" dirty="0"/>
          </a:p>
          <a:p>
            <a:pPr algn="ctr"/>
            <a:endParaRPr lang="en-US" altLang="ko-KR" sz="2800" b="1" dirty="0">
              <a:solidFill>
                <a:schemeClr val="tx1">
                  <a:lumMod val="75000"/>
                  <a:lumOff val="25000"/>
                </a:schemeClr>
              </a:solidFill>
            </a:endParaRPr>
          </a:p>
        </p:txBody>
      </p:sp>
      <p:grpSp>
        <p:nvGrpSpPr>
          <p:cNvPr id="6" name="Group 5">
            <a:extLst>
              <a:ext uri="{FF2B5EF4-FFF2-40B4-BE49-F238E27FC236}">
                <a16:creationId xmlns:a16="http://schemas.microsoft.com/office/drawing/2014/main" id="{AAA096A6-A20C-4173-8B8C-F55E1128F48D}"/>
              </a:ext>
            </a:extLst>
          </p:cNvPr>
          <p:cNvGrpSpPr/>
          <p:nvPr/>
        </p:nvGrpSpPr>
        <p:grpSpPr>
          <a:xfrm>
            <a:off x="7505536" y="1457249"/>
            <a:ext cx="3799773" cy="1798569"/>
            <a:chOff x="4120557" y="1916832"/>
            <a:chExt cx="4123853" cy="637039"/>
          </a:xfrm>
        </p:grpSpPr>
        <p:sp>
          <p:nvSpPr>
            <p:cNvPr id="7" name="Text Placeholder 10">
              <a:extLst>
                <a:ext uri="{FF2B5EF4-FFF2-40B4-BE49-F238E27FC236}">
                  <a16:creationId xmlns:a16="http://schemas.microsoft.com/office/drawing/2014/main" id="{395462F3-A375-4C1D-896C-65F393F1AF0F}"/>
                </a:ext>
              </a:extLst>
            </p:cNvPr>
            <p:cNvSpPr txBox="1">
              <a:spLocks/>
            </p:cNvSpPr>
            <p:nvPr/>
          </p:nvSpPr>
          <p:spPr>
            <a:xfrm>
              <a:off x="4120558" y="1916832"/>
              <a:ext cx="4123852"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endParaRPr lang="en-US" altLang="ko-KR" sz="20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A14E130A-F12B-47F8-B7D9-BB9136CAF50E}"/>
                </a:ext>
              </a:extLst>
            </p:cNvPr>
            <p:cNvSpPr txBox="1"/>
            <p:nvPr/>
          </p:nvSpPr>
          <p:spPr>
            <a:xfrm>
              <a:off x="4120557" y="2276872"/>
              <a:ext cx="4123852" cy="276999"/>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 </a:t>
              </a:r>
            </a:p>
          </p:txBody>
        </p:sp>
      </p:grpSp>
      <p:graphicFrame>
        <p:nvGraphicFramePr>
          <p:cNvPr id="2" name="Table 1"/>
          <p:cNvGraphicFramePr>
            <a:graphicFrameLocks noGrp="1"/>
          </p:cNvGraphicFramePr>
          <p:nvPr>
            <p:extLst>
              <p:ext uri="{D42A27DB-BD31-4B8C-83A1-F6EECF244321}">
                <p14:modId xmlns:p14="http://schemas.microsoft.com/office/powerpoint/2010/main" val="353123985"/>
              </p:ext>
            </p:extLst>
          </p:nvPr>
        </p:nvGraphicFramePr>
        <p:xfrm>
          <a:off x="680827" y="1397117"/>
          <a:ext cx="5880696" cy="3001351"/>
        </p:xfrm>
        <a:graphic>
          <a:graphicData uri="http://schemas.openxmlformats.org/drawingml/2006/table">
            <a:tbl>
              <a:tblPr>
                <a:tableStyleId>{5C22544A-7EE6-4342-B048-85BDC9FD1C3A}</a:tableStyleId>
              </a:tblPr>
              <a:tblGrid>
                <a:gridCol w="2940348">
                  <a:extLst>
                    <a:ext uri="{9D8B030D-6E8A-4147-A177-3AD203B41FA5}">
                      <a16:colId xmlns:a16="http://schemas.microsoft.com/office/drawing/2014/main" val="20000"/>
                    </a:ext>
                  </a:extLst>
                </a:gridCol>
                <a:gridCol w="2940348">
                  <a:extLst>
                    <a:ext uri="{9D8B030D-6E8A-4147-A177-3AD203B41FA5}">
                      <a16:colId xmlns:a16="http://schemas.microsoft.com/office/drawing/2014/main" val="20001"/>
                    </a:ext>
                  </a:extLst>
                </a:gridCol>
              </a:tblGrid>
              <a:tr h="686349">
                <a:tc>
                  <a:txBody>
                    <a:bodyPr/>
                    <a:lstStyle/>
                    <a:p>
                      <a:pPr marR="25400" algn="ctr">
                        <a:spcAft>
                          <a:spcPts val="0"/>
                        </a:spcAft>
                      </a:pPr>
                      <a:r>
                        <a:rPr lang="en-US" sz="1800" dirty="0" err="1">
                          <a:effectLst/>
                          <a:latin typeface="Times New Roman" pitchFamily="18" charset="0"/>
                          <a:cs typeface="Times New Roman" pitchFamily="18" charset="0"/>
                        </a:rPr>
                        <a:t>Konsentrasi</a:t>
                      </a:r>
                      <a:r>
                        <a:rPr lang="en-US" sz="1800" dirty="0">
                          <a:effectLst/>
                          <a:latin typeface="Times New Roman" pitchFamily="18" charset="0"/>
                          <a:cs typeface="Times New Roman" pitchFamily="18" charset="0"/>
                        </a:rPr>
                        <a:t> Urine </a:t>
                      </a:r>
                      <a:r>
                        <a:rPr lang="en-US" sz="1800" dirty="0" err="1">
                          <a:effectLst/>
                          <a:latin typeface="Times New Roman" pitchFamily="18" charset="0"/>
                          <a:cs typeface="Times New Roman" pitchFamily="18" charset="0"/>
                        </a:rPr>
                        <a:t>Sapi</a:t>
                      </a:r>
                      <a:endParaRPr lang="en-US" sz="1800" dirty="0">
                        <a:effectLst/>
                        <a:latin typeface="Times New Roman" pitchFamily="18" charset="0"/>
                        <a:ea typeface="Calibri"/>
                        <a:cs typeface="Times New Roman" pitchFamily="18" charset="0"/>
                      </a:endParaRPr>
                    </a:p>
                  </a:txBody>
                  <a:tcPr marL="0" marR="0" marT="0" marB="0" anchor="b"/>
                </a:tc>
                <a:tc>
                  <a:txBody>
                    <a:bodyPr/>
                    <a:lstStyle/>
                    <a:p>
                      <a:pPr marL="622300">
                        <a:spcAft>
                          <a:spcPts val="0"/>
                        </a:spcAft>
                      </a:pPr>
                      <a:r>
                        <a:rPr lang="en-US" sz="1800">
                          <a:effectLst/>
                          <a:latin typeface="Times New Roman" pitchFamily="18" charset="0"/>
                          <a:cs typeface="Times New Roman" pitchFamily="18" charset="0"/>
                        </a:rPr>
                        <a:t>Jumlah Daun (helai)</a:t>
                      </a:r>
                      <a:endParaRPr lang="en-US" sz="180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0"/>
                  </a:ext>
                </a:extLst>
              </a:tr>
              <a:tr h="712565">
                <a:tc>
                  <a:txBody>
                    <a:bodyPr/>
                    <a:lstStyle/>
                    <a:p>
                      <a:pPr marR="25400" algn="ctr">
                        <a:spcAft>
                          <a:spcPts val="0"/>
                        </a:spcAft>
                      </a:pPr>
                      <a:r>
                        <a:rPr lang="en-US" sz="1800" dirty="0">
                          <a:effectLst/>
                          <a:latin typeface="Times New Roman" pitchFamily="18" charset="0"/>
                          <a:cs typeface="Times New Roman" pitchFamily="18" charset="0"/>
                        </a:rPr>
                        <a:t>K1</a:t>
                      </a:r>
                      <a:endParaRPr lang="en-US" sz="1800" dirty="0">
                        <a:effectLst/>
                        <a:latin typeface="Times New Roman" pitchFamily="18" charset="0"/>
                        <a:ea typeface="Calibri"/>
                        <a:cs typeface="Times New Roman" pitchFamily="18" charset="0"/>
                      </a:endParaRPr>
                    </a:p>
                  </a:txBody>
                  <a:tcPr marL="0" marR="0" marT="0" marB="0" anchor="b"/>
                </a:tc>
                <a:tc>
                  <a:txBody>
                    <a:bodyPr/>
                    <a:lstStyle/>
                    <a:p>
                      <a:pPr marR="25400" algn="ctr">
                        <a:spcAft>
                          <a:spcPts val="0"/>
                        </a:spcAft>
                      </a:pPr>
                      <a:r>
                        <a:rPr lang="en-US" sz="1800" dirty="0">
                          <a:effectLst/>
                          <a:latin typeface="Times New Roman" pitchFamily="18" charset="0"/>
                          <a:cs typeface="Times New Roman" pitchFamily="18" charset="0"/>
                        </a:rPr>
                        <a:t>6,87a</a:t>
                      </a:r>
                      <a:endParaRPr lang="en-US" sz="1800"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1"/>
                  </a:ext>
                </a:extLst>
              </a:tr>
              <a:tr h="829340">
                <a:tc>
                  <a:txBody>
                    <a:bodyPr/>
                    <a:lstStyle/>
                    <a:p>
                      <a:pPr marR="25400" algn="ctr">
                        <a:lnSpc>
                          <a:spcPts val="1745"/>
                        </a:lnSpc>
                        <a:spcAft>
                          <a:spcPts val="0"/>
                        </a:spcAft>
                      </a:pPr>
                      <a:r>
                        <a:rPr lang="en-US" sz="1800">
                          <a:effectLst/>
                          <a:latin typeface="Times New Roman" pitchFamily="18" charset="0"/>
                          <a:cs typeface="Times New Roman" pitchFamily="18" charset="0"/>
                        </a:rPr>
                        <a:t>K</a:t>
                      </a:r>
                      <a:r>
                        <a:rPr lang="en-US" sz="1800" baseline="-25000">
                          <a:effectLst/>
                          <a:latin typeface="Times New Roman" pitchFamily="18" charset="0"/>
                          <a:cs typeface="Times New Roman" pitchFamily="18" charset="0"/>
                        </a:rPr>
                        <a:t>3</a:t>
                      </a:r>
                      <a:endParaRPr lang="en-US" sz="1800">
                        <a:effectLst/>
                        <a:latin typeface="Times New Roman" pitchFamily="18" charset="0"/>
                        <a:ea typeface="Calibri"/>
                        <a:cs typeface="Times New Roman" pitchFamily="18" charset="0"/>
                      </a:endParaRPr>
                    </a:p>
                  </a:txBody>
                  <a:tcPr marL="0" marR="0" marT="0" marB="0" anchor="b"/>
                </a:tc>
                <a:tc>
                  <a:txBody>
                    <a:bodyPr/>
                    <a:lstStyle/>
                    <a:p>
                      <a:pPr marR="25400" algn="ctr">
                        <a:spcAft>
                          <a:spcPts val="0"/>
                        </a:spcAft>
                      </a:pPr>
                      <a:r>
                        <a:rPr lang="en-US" sz="1800" dirty="0">
                          <a:effectLst/>
                          <a:latin typeface="Times New Roman" pitchFamily="18" charset="0"/>
                          <a:cs typeface="Times New Roman" pitchFamily="18" charset="0"/>
                        </a:rPr>
                        <a:t>7,93ab</a:t>
                      </a:r>
                      <a:endParaRPr lang="en-US" sz="1800"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2"/>
                  </a:ext>
                </a:extLst>
              </a:tr>
              <a:tr h="773097">
                <a:tc>
                  <a:txBody>
                    <a:bodyPr/>
                    <a:lstStyle/>
                    <a:p>
                      <a:pPr marR="25400" algn="ctr">
                        <a:lnSpc>
                          <a:spcPts val="1590"/>
                        </a:lnSpc>
                        <a:spcAft>
                          <a:spcPts val="0"/>
                        </a:spcAft>
                      </a:pPr>
                      <a:r>
                        <a:rPr lang="en-US" sz="1800" dirty="0">
                          <a:effectLst/>
                          <a:latin typeface="Times New Roman" pitchFamily="18" charset="0"/>
                          <a:cs typeface="Times New Roman" pitchFamily="18" charset="0"/>
                        </a:rPr>
                        <a:t>K</a:t>
                      </a:r>
                      <a:r>
                        <a:rPr lang="en-US" sz="1800" baseline="-25000" dirty="0">
                          <a:effectLst/>
                          <a:latin typeface="Times New Roman" pitchFamily="18" charset="0"/>
                          <a:cs typeface="Times New Roman" pitchFamily="18" charset="0"/>
                        </a:rPr>
                        <a:t>2</a:t>
                      </a:r>
                      <a:endParaRPr lang="en-US" sz="1800" dirty="0">
                        <a:effectLst/>
                        <a:latin typeface="Times New Roman" pitchFamily="18" charset="0"/>
                        <a:ea typeface="Calibri"/>
                        <a:cs typeface="Times New Roman" pitchFamily="18" charset="0"/>
                      </a:endParaRPr>
                    </a:p>
                  </a:txBody>
                  <a:tcPr marL="0" marR="0" marT="0" marB="0" anchor="b"/>
                </a:tc>
                <a:tc>
                  <a:txBody>
                    <a:bodyPr/>
                    <a:lstStyle/>
                    <a:p>
                      <a:pPr marR="12700" algn="ctr">
                        <a:spcAft>
                          <a:spcPts val="0"/>
                        </a:spcAft>
                      </a:pPr>
                      <a:r>
                        <a:rPr lang="en-US" sz="1800" dirty="0">
                          <a:effectLst/>
                          <a:latin typeface="Times New Roman" pitchFamily="18" charset="0"/>
                          <a:cs typeface="Times New Roman" pitchFamily="18" charset="0"/>
                        </a:rPr>
                        <a:t>8,02b</a:t>
                      </a:r>
                      <a:endParaRPr lang="en-US" sz="1800"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3"/>
                  </a:ext>
                </a:extLst>
              </a:tr>
            </a:tbl>
          </a:graphicData>
        </a:graphic>
      </p:graphicFrame>
      <p:sp>
        <p:nvSpPr>
          <p:cNvPr id="70657" name="Rectangle 1"/>
          <p:cNvSpPr>
            <a:spLocks noChangeArrowheads="1"/>
          </p:cNvSpPr>
          <p:nvPr/>
        </p:nvSpPr>
        <p:spPr bwMode="auto">
          <a:xfrm>
            <a:off x="6497782" y="1454728"/>
            <a:ext cx="5181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Menurut Wattimena (2000), pemberian pada konsentrasi yang berlebihan menyebabkan terganggunya fungsi-fungsi sel, sehingga pertumbuhan tanaman menjadi terhambat. Sebaliknya pada konsentrasi yang terlalu rendah kemungkinan pengaruh pemberian ZPT menjadi tidak tampak.</a:t>
            </a:r>
            <a:endParaRPr kumimoji="0" lang="id-ID" sz="2000" b="0" i="0" u="none" strike="noStrike" cap="none" normalizeH="0" baseline="0" dirty="0">
              <a:ln>
                <a:noFill/>
              </a:ln>
              <a:solidFill>
                <a:schemeClr val="tx1"/>
              </a:solidFill>
              <a:effectLst/>
              <a:latin typeface="Arial" pitchFamily="34" charset="0"/>
              <a:cs typeface="Arial" pitchFamily="34" charset="0"/>
            </a:endParaRPr>
          </a:p>
        </p:txBody>
      </p:sp>
      <p:pic>
        <p:nvPicPr>
          <p:cNvPr id="9" name="Picture 8" descr="WhatsApp Image 2020-09-28 at 13.47.32.jpeg"/>
          <p:cNvPicPr>
            <a:picLocks noChangeAspect="1"/>
          </p:cNvPicPr>
          <p:nvPr/>
        </p:nvPicPr>
        <p:blipFill>
          <a:blip r:embed="rId2" cstate="print"/>
          <a:stretch>
            <a:fillRect/>
          </a:stretch>
        </p:blipFill>
        <p:spPr>
          <a:xfrm>
            <a:off x="10233314" y="3830782"/>
            <a:ext cx="1376795" cy="1835727"/>
          </a:xfrm>
          <a:prstGeom prst="rect">
            <a:avLst/>
          </a:prstGeom>
          <a:ln>
            <a:noFill/>
          </a:ln>
          <a:effectLst>
            <a:softEdge rad="112500"/>
          </a:effectLst>
        </p:spPr>
      </p:pic>
    </p:spTree>
    <p:extLst>
      <p:ext uri="{BB962C8B-B14F-4D97-AF65-F5344CB8AC3E}">
        <p14:creationId xmlns:p14="http://schemas.microsoft.com/office/powerpoint/2010/main" val="60899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850DB1E-561D-4E18-97B8-199F4AFFDD1C}"/>
              </a:ext>
            </a:extLst>
          </p:cNvPr>
          <p:cNvSpPr txBox="1">
            <a:spLocks/>
          </p:cNvSpPr>
          <p:nvPr/>
        </p:nvSpPr>
        <p:spPr>
          <a:xfrm>
            <a:off x="0" y="0"/>
            <a:ext cx="2469953" cy="2486033"/>
          </a:xfrm>
          <a:custGeom>
            <a:avLst/>
            <a:gdLst>
              <a:gd name="connsiteX0" fmla="*/ 5691 w 2469953"/>
              <a:gd name="connsiteY0" fmla="*/ 143427 h 2486033"/>
              <a:gd name="connsiteX1" fmla="*/ 1176994 w 2469953"/>
              <a:gd name="connsiteY1" fmla="*/ 1314730 h 2486033"/>
              <a:gd name="connsiteX2" fmla="*/ 5691 w 2469953"/>
              <a:gd name="connsiteY2" fmla="*/ 2486033 h 2486033"/>
              <a:gd name="connsiteX3" fmla="*/ 0 w 2469953"/>
              <a:gd name="connsiteY3" fmla="*/ 2480342 h 2486033"/>
              <a:gd name="connsiteX4" fmla="*/ 0 w 2469953"/>
              <a:gd name="connsiteY4" fmla="*/ 149118 h 2486033"/>
              <a:gd name="connsiteX5" fmla="*/ 145293 w 2469953"/>
              <a:gd name="connsiteY5" fmla="*/ 0 h 2486033"/>
              <a:gd name="connsiteX6" fmla="*/ 2469953 w 2469953"/>
              <a:gd name="connsiteY6" fmla="*/ 0 h 2486033"/>
              <a:gd name="connsiteX7" fmla="*/ 1307623 w 2469953"/>
              <a:gd name="connsiteY7" fmla="*/ 1162330 h 248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953" h="2486033">
                <a:moveTo>
                  <a:pt x="5691" y="143427"/>
                </a:moveTo>
                <a:lnTo>
                  <a:pt x="1176994" y="1314730"/>
                </a:lnTo>
                <a:lnTo>
                  <a:pt x="5691" y="2486033"/>
                </a:lnTo>
                <a:lnTo>
                  <a:pt x="0" y="2480342"/>
                </a:lnTo>
                <a:lnTo>
                  <a:pt x="0" y="149118"/>
                </a:lnTo>
                <a:close/>
                <a:moveTo>
                  <a:pt x="145293" y="0"/>
                </a:moveTo>
                <a:lnTo>
                  <a:pt x="2469953" y="0"/>
                </a:lnTo>
                <a:lnTo>
                  <a:pt x="1307623" y="1162330"/>
                </a:lnTo>
                <a:close/>
              </a:path>
            </a:pathLst>
          </a:custGeom>
          <a:solidFill>
            <a:schemeClr val="accent1">
              <a:lumMod val="40000"/>
              <a:lumOff val="60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22" name="TextBox 21">
            <a:extLst>
              <a:ext uri="{FF2B5EF4-FFF2-40B4-BE49-F238E27FC236}">
                <a16:creationId xmlns:a16="http://schemas.microsoft.com/office/drawing/2014/main" id="{12C6CB43-C3D1-4D80-A988-362864D801F6}"/>
              </a:ext>
            </a:extLst>
          </p:cNvPr>
          <p:cNvSpPr txBox="1">
            <a:spLocks/>
          </p:cNvSpPr>
          <p:nvPr/>
        </p:nvSpPr>
        <p:spPr>
          <a:xfrm>
            <a:off x="1" y="2727240"/>
            <a:ext cx="1166065" cy="2332130"/>
          </a:xfrm>
          <a:custGeom>
            <a:avLst/>
            <a:gdLst>
              <a:gd name="connsiteX0" fmla="*/ 0 w 1166065"/>
              <a:gd name="connsiteY0" fmla="*/ 0 h 2332130"/>
              <a:gd name="connsiteX1" fmla="*/ 1166065 w 1166065"/>
              <a:gd name="connsiteY1" fmla="*/ 1166065 h 2332130"/>
              <a:gd name="connsiteX2" fmla="*/ 0 w 1166065"/>
              <a:gd name="connsiteY2" fmla="*/ 2332130 h 2332130"/>
            </a:gdLst>
            <a:ahLst/>
            <a:cxnLst>
              <a:cxn ang="0">
                <a:pos x="connsiteX0" y="connsiteY0"/>
              </a:cxn>
              <a:cxn ang="0">
                <a:pos x="connsiteX1" y="connsiteY1"/>
              </a:cxn>
              <a:cxn ang="0">
                <a:pos x="connsiteX2" y="connsiteY2"/>
              </a:cxn>
            </a:cxnLst>
            <a:rect l="l" t="t" r="r" b="b"/>
            <a:pathLst>
              <a:path w="1166065" h="2332130">
                <a:moveTo>
                  <a:pt x="0" y="0"/>
                </a:moveTo>
                <a:lnTo>
                  <a:pt x="1166065" y="1166065"/>
                </a:lnTo>
                <a:lnTo>
                  <a:pt x="0" y="2332130"/>
                </a:lnTo>
                <a:close/>
              </a:path>
            </a:pathLst>
          </a:custGeom>
          <a:solidFill>
            <a:schemeClr val="accent1">
              <a:lumMod val="40000"/>
              <a:lumOff val="60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16" name="TextBox 15">
            <a:extLst>
              <a:ext uri="{FF2B5EF4-FFF2-40B4-BE49-F238E27FC236}">
                <a16:creationId xmlns:a16="http://schemas.microsoft.com/office/drawing/2014/main" id="{19D94BA0-C061-4557-8913-D93D5F33ACB0}"/>
              </a:ext>
            </a:extLst>
          </p:cNvPr>
          <p:cNvSpPr txBox="1">
            <a:spLocks/>
          </p:cNvSpPr>
          <p:nvPr/>
        </p:nvSpPr>
        <p:spPr>
          <a:xfrm>
            <a:off x="2702558" y="0"/>
            <a:ext cx="2338853" cy="1169426"/>
          </a:xfrm>
          <a:custGeom>
            <a:avLst/>
            <a:gdLst>
              <a:gd name="connsiteX0" fmla="*/ 0 w 2338853"/>
              <a:gd name="connsiteY0" fmla="*/ 0 h 1169426"/>
              <a:gd name="connsiteX1" fmla="*/ 2338853 w 2338853"/>
              <a:gd name="connsiteY1" fmla="*/ 0 h 1169426"/>
              <a:gd name="connsiteX2" fmla="*/ 1169426 w 2338853"/>
              <a:gd name="connsiteY2" fmla="*/ 1169426 h 1169426"/>
            </a:gdLst>
            <a:ahLst/>
            <a:cxnLst>
              <a:cxn ang="0">
                <a:pos x="connsiteX0" y="connsiteY0"/>
              </a:cxn>
              <a:cxn ang="0">
                <a:pos x="connsiteX1" y="connsiteY1"/>
              </a:cxn>
              <a:cxn ang="0">
                <a:pos x="connsiteX2" y="connsiteY2"/>
              </a:cxn>
            </a:cxnLst>
            <a:rect l="l" t="t" r="r" b="b"/>
            <a:pathLst>
              <a:path w="2338853" h="1169426">
                <a:moveTo>
                  <a:pt x="0" y="0"/>
                </a:moveTo>
                <a:lnTo>
                  <a:pt x="2338853" y="0"/>
                </a:lnTo>
                <a:lnTo>
                  <a:pt x="1169426" y="1169426"/>
                </a:lnTo>
                <a:close/>
              </a:path>
            </a:pathLst>
          </a:custGeom>
          <a:solidFill>
            <a:schemeClr val="accent1">
              <a:lumMod val="40000"/>
              <a:lumOff val="60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27" name="TextBox 26">
            <a:extLst>
              <a:ext uri="{FF2B5EF4-FFF2-40B4-BE49-F238E27FC236}">
                <a16:creationId xmlns:a16="http://schemas.microsoft.com/office/drawing/2014/main" id="{9D878CAC-FD09-4167-88E2-4F463472EE9C}"/>
              </a:ext>
            </a:extLst>
          </p:cNvPr>
          <p:cNvSpPr txBox="1">
            <a:spLocks/>
          </p:cNvSpPr>
          <p:nvPr/>
        </p:nvSpPr>
        <p:spPr>
          <a:xfrm>
            <a:off x="0" y="5345732"/>
            <a:ext cx="1175590" cy="1512268"/>
          </a:xfrm>
          <a:custGeom>
            <a:avLst/>
            <a:gdLst>
              <a:gd name="connsiteX0" fmla="*/ 4287 w 1175590"/>
              <a:gd name="connsiteY0" fmla="*/ 0 h 1512268"/>
              <a:gd name="connsiteX1" fmla="*/ 1175590 w 1175590"/>
              <a:gd name="connsiteY1" fmla="*/ 1171303 h 1512268"/>
              <a:gd name="connsiteX2" fmla="*/ 834625 w 1175590"/>
              <a:gd name="connsiteY2" fmla="*/ 1512268 h 1512268"/>
              <a:gd name="connsiteX3" fmla="*/ 0 w 1175590"/>
              <a:gd name="connsiteY3" fmla="*/ 1512268 h 1512268"/>
              <a:gd name="connsiteX4" fmla="*/ 0 w 1175590"/>
              <a:gd name="connsiteY4" fmla="*/ 4287 h 151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590" h="1512268">
                <a:moveTo>
                  <a:pt x="4287" y="0"/>
                </a:moveTo>
                <a:lnTo>
                  <a:pt x="1175590" y="1171303"/>
                </a:lnTo>
                <a:lnTo>
                  <a:pt x="834625" y="1512268"/>
                </a:lnTo>
                <a:lnTo>
                  <a:pt x="0" y="1512268"/>
                </a:lnTo>
                <a:lnTo>
                  <a:pt x="0" y="4287"/>
                </a:lnTo>
                <a:close/>
              </a:path>
            </a:pathLst>
          </a:custGeom>
          <a:solidFill>
            <a:schemeClr val="accent1">
              <a:lumMod val="40000"/>
              <a:lumOff val="60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39" name="TextBox 38">
            <a:extLst>
              <a:ext uri="{FF2B5EF4-FFF2-40B4-BE49-F238E27FC236}">
                <a16:creationId xmlns:a16="http://schemas.microsoft.com/office/drawing/2014/main" id="{7D998ED4-A105-40ED-8D9A-07EBE0D04111}"/>
              </a:ext>
            </a:extLst>
          </p:cNvPr>
          <p:cNvSpPr txBox="1"/>
          <p:nvPr/>
        </p:nvSpPr>
        <p:spPr>
          <a:xfrm>
            <a:off x="7059799" y="1993211"/>
            <a:ext cx="4413010" cy="3693319"/>
          </a:xfrm>
          <a:prstGeom prst="rect">
            <a:avLst/>
          </a:prstGeom>
          <a:noFill/>
        </p:spPr>
        <p:txBody>
          <a:bodyPr wrap="square" rtlCol="0">
            <a:spAutoFit/>
          </a:bodyPr>
          <a:lstStyle/>
          <a:p>
            <a:pPr algn="just"/>
            <a:r>
              <a:rPr lang="id-ID" dirty="0"/>
              <a:t>Hal ini menunjukkan bahwa semakin banyak jumlah ruas setek yang digunakan maka semakin cepat pertumbuhan daun yang akan tumbuh pada setek panili. Semakin panjang tunas maka semakin banyak pula daun yang terbentuk. Semakin banyak jumlah daun maka tempat untuk melakukan proses fotosintesis lebih banyak dan fotosintat yang dihasilkan didistribusi ke bagian tanaman untuk fase pertumbuhan vegetatif tanaman (Wulandari, 2014 dan Tjitrosoepomo, 2007). </a:t>
            </a:r>
            <a:endParaRPr lang="en-US" altLang="ko-KR" dirty="0">
              <a:cs typeface="Arial" pitchFamily="34" charset="0"/>
            </a:endParaRPr>
          </a:p>
        </p:txBody>
      </p:sp>
      <p:sp>
        <p:nvSpPr>
          <p:cNvPr id="40" name="Text Placeholder 10">
            <a:extLst>
              <a:ext uri="{FF2B5EF4-FFF2-40B4-BE49-F238E27FC236}">
                <a16:creationId xmlns:a16="http://schemas.microsoft.com/office/drawing/2014/main" id="{75699713-6AE0-4A17-A192-62B09894798A}"/>
              </a:ext>
            </a:extLst>
          </p:cNvPr>
          <p:cNvSpPr txBox="1">
            <a:spLocks/>
          </p:cNvSpPr>
          <p:nvPr/>
        </p:nvSpPr>
        <p:spPr>
          <a:xfrm>
            <a:off x="957943" y="366571"/>
            <a:ext cx="10555207" cy="175289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err="1">
                <a:latin typeface="Times New Roman" pitchFamily="18" charset="0"/>
                <a:cs typeface="Times New Roman" pitchFamily="18" charset="0"/>
              </a:rPr>
              <a:t>Hasil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Uji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Lanjut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Jumlah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Ruas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Terhadap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Jumlah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Setek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Tanaman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Panili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Umur</a:t>
            </a:r>
            <a:r>
              <a:rPr lang="en-US" sz="2800" dirty="0">
                <a:latin typeface="Times New Roman" pitchFamily="18" charset="0"/>
                <a:cs typeface="Times New Roman" pitchFamily="18" charset="0"/>
              </a:rPr>
              <a:t> 16 </a:t>
            </a:r>
            <a:r>
              <a:rPr lang="en-US" sz="2800" dirty="0" err="1">
                <a:latin typeface="Times New Roman" pitchFamily="18" charset="0"/>
                <a:cs typeface="Times New Roman" pitchFamily="18" charset="0"/>
              </a:rPr>
              <a:t>Minggu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Setelah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Tanam</a:t>
            </a:r>
            <a:endParaRPr lang="en-US" sz="2800"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35009783"/>
              </p:ext>
            </p:extLst>
          </p:nvPr>
        </p:nvGraphicFramePr>
        <p:xfrm>
          <a:off x="1175590" y="2330682"/>
          <a:ext cx="5181600" cy="2154233"/>
        </p:xfrm>
        <a:graphic>
          <a:graphicData uri="http://schemas.openxmlformats.org/drawingml/2006/table">
            <a:tbl>
              <a:tblPr>
                <a:tableStyleId>{5C22544A-7EE6-4342-B048-85BDC9FD1C3A}</a:tableStyleId>
              </a:tblPr>
              <a:tblGrid>
                <a:gridCol w="2273300">
                  <a:extLst>
                    <a:ext uri="{9D8B030D-6E8A-4147-A177-3AD203B41FA5}">
                      <a16:colId xmlns:a16="http://schemas.microsoft.com/office/drawing/2014/main" val="20000"/>
                    </a:ext>
                  </a:extLst>
                </a:gridCol>
                <a:gridCol w="2908300">
                  <a:extLst>
                    <a:ext uri="{9D8B030D-6E8A-4147-A177-3AD203B41FA5}">
                      <a16:colId xmlns:a16="http://schemas.microsoft.com/office/drawing/2014/main" val="20001"/>
                    </a:ext>
                  </a:extLst>
                </a:gridCol>
              </a:tblGrid>
              <a:tr h="496733">
                <a:tc>
                  <a:txBody>
                    <a:bodyPr/>
                    <a:lstStyle/>
                    <a:p>
                      <a:pPr marL="63500" algn="ctr">
                        <a:spcAft>
                          <a:spcPts val="0"/>
                        </a:spcAft>
                      </a:pPr>
                      <a:r>
                        <a:rPr lang="en-US" sz="1800" dirty="0" err="1">
                          <a:effectLst/>
                          <a:latin typeface="Times New Roman" pitchFamily="18" charset="0"/>
                          <a:cs typeface="Times New Roman" pitchFamily="18" charset="0"/>
                        </a:rPr>
                        <a:t>Jumlah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Ruas</a:t>
                      </a:r>
                      <a:endParaRPr lang="en-US" sz="1800" dirty="0">
                        <a:effectLst/>
                        <a:latin typeface="Times New Roman" pitchFamily="18" charset="0"/>
                        <a:ea typeface="Calibri"/>
                        <a:cs typeface="Times New Roman" pitchFamily="18" charset="0"/>
                      </a:endParaRPr>
                    </a:p>
                  </a:txBody>
                  <a:tcPr marL="0" marR="0" marT="0" marB="0" anchor="ctr"/>
                </a:tc>
                <a:tc>
                  <a:txBody>
                    <a:bodyPr/>
                    <a:lstStyle/>
                    <a:p>
                      <a:pPr marL="952500" algn="l">
                        <a:spcAft>
                          <a:spcPts val="0"/>
                        </a:spcAft>
                      </a:pPr>
                      <a:r>
                        <a:rPr lang="en-US" sz="1800" dirty="0" err="1">
                          <a:effectLst/>
                          <a:latin typeface="Times New Roman" pitchFamily="18" charset="0"/>
                          <a:cs typeface="Times New Roman" pitchFamily="18" charset="0"/>
                        </a:rPr>
                        <a:t>Jumlah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Daun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helai</a:t>
                      </a:r>
                      <a:r>
                        <a:rPr lang="en-US" sz="1800" dirty="0">
                          <a:effectLst/>
                          <a:latin typeface="Times New Roman" pitchFamily="18" charset="0"/>
                          <a:cs typeface="Times New Roman" pitchFamily="18" charset="0"/>
                        </a:rPr>
                        <a:t>)</a:t>
                      </a:r>
                      <a:endParaRPr lang="en-US" sz="1800" dirty="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0"/>
                  </a:ext>
                </a:extLst>
              </a:tr>
              <a:tr h="515705">
                <a:tc>
                  <a:txBody>
                    <a:bodyPr/>
                    <a:lstStyle/>
                    <a:p>
                      <a:pPr marL="1181100" algn="l">
                        <a:spcAft>
                          <a:spcPts val="0"/>
                        </a:spcAft>
                      </a:pPr>
                      <a:r>
                        <a:rPr lang="en-US" sz="1800" dirty="0">
                          <a:effectLst/>
                          <a:latin typeface="Times New Roman" pitchFamily="18" charset="0"/>
                          <a:cs typeface="Times New Roman" pitchFamily="18" charset="0"/>
                        </a:rPr>
                        <a:t>R1</a:t>
                      </a:r>
                      <a:endParaRPr lang="en-US" sz="1800" dirty="0">
                        <a:effectLst/>
                        <a:latin typeface="Times New Roman" pitchFamily="18" charset="0"/>
                        <a:ea typeface="Calibri"/>
                        <a:cs typeface="Times New Roman" pitchFamily="18" charset="0"/>
                      </a:endParaRPr>
                    </a:p>
                  </a:txBody>
                  <a:tcPr marL="0" marR="0" marT="0" marB="0" anchor="ctr"/>
                </a:tc>
                <a:tc>
                  <a:txBody>
                    <a:bodyPr/>
                    <a:lstStyle/>
                    <a:p>
                      <a:pPr marL="165100" algn="ctr">
                        <a:spcAft>
                          <a:spcPts val="0"/>
                        </a:spcAft>
                      </a:pPr>
                      <a:r>
                        <a:rPr lang="en-US" sz="1800" dirty="0">
                          <a:effectLst/>
                          <a:latin typeface="Times New Roman" pitchFamily="18" charset="0"/>
                          <a:cs typeface="Times New Roman" pitchFamily="18" charset="0"/>
                        </a:rPr>
                        <a:t>6,98a</a:t>
                      </a:r>
                      <a:endParaRPr lang="en-US" sz="1800" dirty="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1"/>
                  </a:ext>
                </a:extLst>
              </a:tr>
              <a:tr h="545026">
                <a:tc>
                  <a:txBody>
                    <a:bodyPr/>
                    <a:lstStyle/>
                    <a:p>
                      <a:pPr marL="1181100" algn="l">
                        <a:spcAft>
                          <a:spcPts val="0"/>
                        </a:spcAft>
                      </a:pPr>
                      <a:r>
                        <a:rPr lang="en-US" sz="1800" dirty="0">
                          <a:effectLst/>
                          <a:latin typeface="Times New Roman" pitchFamily="18" charset="0"/>
                          <a:cs typeface="Times New Roman" pitchFamily="18" charset="0"/>
                        </a:rPr>
                        <a:t>R2</a:t>
                      </a:r>
                      <a:endParaRPr lang="en-US" sz="1800" dirty="0">
                        <a:effectLst/>
                        <a:latin typeface="Times New Roman" pitchFamily="18" charset="0"/>
                        <a:ea typeface="Calibri"/>
                        <a:cs typeface="Times New Roman" pitchFamily="18" charset="0"/>
                      </a:endParaRPr>
                    </a:p>
                  </a:txBody>
                  <a:tcPr marL="0" marR="0" marT="0" marB="0" anchor="ctr"/>
                </a:tc>
                <a:tc>
                  <a:txBody>
                    <a:bodyPr/>
                    <a:lstStyle/>
                    <a:p>
                      <a:pPr marL="165100" algn="ctr">
                        <a:spcAft>
                          <a:spcPts val="0"/>
                        </a:spcAft>
                      </a:pPr>
                      <a:r>
                        <a:rPr lang="en-US" sz="1800" dirty="0">
                          <a:effectLst/>
                          <a:latin typeface="Times New Roman" pitchFamily="18" charset="0"/>
                          <a:cs typeface="Times New Roman" pitchFamily="18" charset="0"/>
                        </a:rPr>
                        <a:t>7,64ab</a:t>
                      </a:r>
                      <a:endParaRPr lang="en-US" sz="1800" dirty="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2"/>
                  </a:ext>
                </a:extLst>
              </a:tr>
              <a:tr h="596769">
                <a:tc>
                  <a:txBody>
                    <a:bodyPr/>
                    <a:lstStyle/>
                    <a:p>
                      <a:pPr marL="1181100" algn="l">
                        <a:lnSpc>
                          <a:spcPts val="1725"/>
                        </a:lnSpc>
                        <a:spcAft>
                          <a:spcPts val="0"/>
                        </a:spcAft>
                      </a:pPr>
                      <a:r>
                        <a:rPr lang="en-US" sz="1800" dirty="0">
                          <a:effectLst/>
                          <a:latin typeface="Times New Roman" pitchFamily="18" charset="0"/>
                          <a:cs typeface="Times New Roman" pitchFamily="18" charset="0"/>
                        </a:rPr>
                        <a:t>R</a:t>
                      </a:r>
                      <a:r>
                        <a:rPr lang="en-US" sz="1800" baseline="-25000" dirty="0">
                          <a:effectLst/>
                          <a:latin typeface="Times New Roman" pitchFamily="18" charset="0"/>
                          <a:cs typeface="Times New Roman" pitchFamily="18" charset="0"/>
                        </a:rPr>
                        <a:t>3</a:t>
                      </a:r>
                      <a:endParaRPr lang="en-US" sz="1800" dirty="0">
                        <a:effectLst/>
                        <a:latin typeface="Times New Roman" pitchFamily="18" charset="0"/>
                        <a:ea typeface="Calibri"/>
                        <a:cs typeface="Times New Roman" pitchFamily="18" charset="0"/>
                      </a:endParaRPr>
                    </a:p>
                  </a:txBody>
                  <a:tcPr marL="0" marR="0" marT="0" marB="0" anchor="ctr"/>
                </a:tc>
                <a:tc>
                  <a:txBody>
                    <a:bodyPr/>
                    <a:lstStyle/>
                    <a:p>
                      <a:pPr marL="152400" algn="ctr">
                        <a:spcAft>
                          <a:spcPts val="0"/>
                        </a:spcAft>
                      </a:pPr>
                      <a:r>
                        <a:rPr lang="en-US" sz="1800" dirty="0">
                          <a:effectLst/>
                          <a:latin typeface="Times New Roman" pitchFamily="18" charset="0"/>
                          <a:cs typeface="Times New Roman" pitchFamily="18" charset="0"/>
                        </a:rPr>
                        <a:t>8,20b</a:t>
                      </a:r>
                      <a:endParaRPr lang="en-US" sz="1800" dirty="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23665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2800" dirty="0" err="1">
                <a:latin typeface="Times New Roman" pitchFamily="18" charset="0"/>
                <a:cs typeface="Times New Roman" pitchFamily="18" charset="0"/>
              </a:rPr>
              <a:t>Hasil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Uji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Lanjut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Konsentrasi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Urin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Sapi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Terhadap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Panjang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Daun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Setek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Tanaman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Panili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Umur</a:t>
            </a:r>
            <a:r>
              <a:rPr lang="en-US" sz="2800" dirty="0">
                <a:latin typeface="Times New Roman" pitchFamily="18" charset="0"/>
                <a:cs typeface="Times New Roman" pitchFamily="18" charset="0"/>
              </a:rPr>
              <a:t> 16 </a:t>
            </a:r>
            <a:r>
              <a:rPr lang="en-US" sz="2800" dirty="0" err="1">
                <a:latin typeface="Times New Roman" pitchFamily="18" charset="0"/>
                <a:cs typeface="Times New Roman" pitchFamily="18" charset="0"/>
              </a:rPr>
              <a:t>Minggu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Setelah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Tanam</a:t>
            </a:r>
            <a:endParaRPr lang="en-US" sz="2800" dirty="0">
              <a:latin typeface="Times New Roman" pitchFamily="18" charset="0"/>
              <a:cs typeface="Times New Roman" pitchFamily="18" charset="0"/>
            </a:endParaRPr>
          </a:p>
        </p:txBody>
      </p:sp>
      <p:graphicFrame>
        <p:nvGraphicFramePr>
          <p:cNvPr id="39" name="Table 38"/>
          <p:cNvGraphicFramePr>
            <a:graphicFrameLocks noGrp="1"/>
          </p:cNvGraphicFramePr>
          <p:nvPr>
            <p:extLst>
              <p:ext uri="{D42A27DB-BD31-4B8C-83A1-F6EECF244321}">
                <p14:modId xmlns:p14="http://schemas.microsoft.com/office/powerpoint/2010/main" val="3103262396"/>
              </p:ext>
            </p:extLst>
          </p:nvPr>
        </p:nvGraphicFramePr>
        <p:xfrm>
          <a:off x="771176" y="1375932"/>
          <a:ext cx="9824663" cy="1824467"/>
        </p:xfrm>
        <a:graphic>
          <a:graphicData uri="http://schemas.openxmlformats.org/drawingml/2006/table">
            <a:tbl>
              <a:tblPr>
                <a:tableStyleId>{5C22544A-7EE6-4342-B048-85BDC9FD1C3A}</a:tableStyleId>
              </a:tblPr>
              <a:tblGrid>
                <a:gridCol w="4984571">
                  <a:extLst>
                    <a:ext uri="{9D8B030D-6E8A-4147-A177-3AD203B41FA5}">
                      <a16:colId xmlns:a16="http://schemas.microsoft.com/office/drawing/2014/main" val="20000"/>
                    </a:ext>
                  </a:extLst>
                </a:gridCol>
                <a:gridCol w="4840092">
                  <a:extLst>
                    <a:ext uri="{9D8B030D-6E8A-4147-A177-3AD203B41FA5}">
                      <a16:colId xmlns:a16="http://schemas.microsoft.com/office/drawing/2014/main" val="20001"/>
                    </a:ext>
                  </a:extLst>
                </a:gridCol>
              </a:tblGrid>
              <a:tr h="420021">
                <a:tc>
                  <a:txBody>
                    <a:bodyPr/>
                    <a:lstStyle/>
                    <a:p>
                      <a:pPr algn="ctr">
                        <a:spcAft>
                          <a:spcPts val="0"/>
                        </a:spcAft>
                      </a:pPr>
                      <a:r>
                        <a:rPr lang="en-US" sz="1200" dirty="0" err="1">
                          <a:effectLst/>
                        </a:rPr>
                        <a:t>Konsentrasi</a:t>
                      </a:r>
                      <a:r>
                        <a:rPr lang="en-US" sz="1200" dirty="0">
                          <a:effectLst/>
                        </a:rPr>
                        <a:t> </a:t>
                      </a:r>
                      <a:r>
                        <a:rPr lang="en-US" sz="1200" dirty="0" err="1">
                          <a:effectLst/>
                        </a:rPr>
                        <a:t>Urin</a:t>
                      </a:r>
                      <a:r>
                        <a:rPr lang="en-US" sz="1200" dirty="0">
                          <a:effectLst/>
                        </a:rPr>
                        <a:t> </a:t>
                      </a:r>
                      <a:r>
                        <a:rPr lang="en-US" sz="1200" dirty="0" err="1">
                          <a:effectLst/>
                        </a:rPr>
                        <a:t>Sapi</a:t>
                      </a:r>
                      <a:endParaRPr lang="en-US" sz="1000" dirty="0">
                        <a:effectLst/>
                        <a:latin typeface="Calibri"/>
                        <a:ea typeface="Calibri"/>
                        <a:cs typeface="Arial"/>
                      </a:endParaRPr>
                    </a:p>
                  </a:txBody>
                  <a:tcPr marL="0" marR="0" marT="0" marB="0" anchor="b"/>
                </a:tc>
                <a:tc>
                  <a:txBody>
                    <a:bodyPr/>
                    <a:lstStyle/>
                    <a:p>
                      <a:pPr marL="660400">
                        <a:spcAft>
                          <a:spcPts val="0"/>
                        </a:spcAft>
                      </a:pPr>
                      <a:r>
                        <a:rPr lang="en-US" sz="1200">
                          <a:effectLst/>
                        </a:rPr>
                        <a:t>Panjang Daun (cm)</a:t>
                      </a:r>
                      <a:endParaRPr lang="en-US" sz="1000">
                        <a:effectLst/>
                        <a:latin typeface="Calibri"/>
                        <a:ea typeface="Calibri"/>
                        <a:cs typeface="Arial"/>
                      </a:endParaRPr>
                    </a:p>
                  </a:txBody>
                  <a:tcPr marL="0" marR="0" marT="0" marB="0" anchor="b"/>
                </a:tc>
                <a:extLst>
                  <a:ext uri="{0D108BD9-81ED-4DB2-BD59-A6C34878D82A}">
                    <a16:rowId xmlns:a16="http://schemas.microsoft.com/office/drawing/2014/main" val="10000"/>
                  </a:ext>
                </a:extLst>
              </a:tr>
              <a:tr h="459398">
                <a:tc>
                  <a:txBody>
                    <a:bodyPr/>
                    <a:lstStyle/>
                    <a:p>
                      <a:pPr algn="ctr">
                        <a:spcAft>
                          <a:spcPts val="0"/>
                        </a:spcAft>
                      </a:pPr>
                      <a:r>
                        <a:rPr lang="en-US" sz="1200">
                          <a:effectLst/>
                        </a:rPr>
                        <a:t>K</a:t>
                      </a:r>
                      <a:r>
                        <a:rPr lang="en-US" sz="800">
                          <a:effectLst/>
                        </a:rPr>
                        <a:t>1</a:t>
                      </a:r>
                      <a:endParaRPr lang="en-US" sz="1000">
                        <a:effectLst/>
                        <a:latin typeface="Calibri"/>
                        <a:ea typeface="Calibri"/>
                        <a:cs typeface="Arial"/>
                      </a:endParaRPr>
                    </a:p>
                  </a:txBody>
                  <a:tcPr marL="0" marR="0" marT="0" marB="0" anchor="b"/>
                </a:tc>
                <a:tc>
                  <a:txBody>
                    <a:bodyPr/>
                    <a:lstStyle/>
                    <a:p>
                      <a:pPr algn="ctr">
                        <a:spcAft>
                          <a:spcPts val="0"/>
                        </a:spcAft>
                      </a:pPr>
                      <a:r>
                        <a:rPr lang="en-US" sz="1200">
                          <a:effectLst/>
                        </a:rPr>
                        <a:t>7,35a</a:t>
                      </a:r>
                      <a:endParaRPr lang="en-US" sz="1000">
                        <a:effectLst/>
                        <a:latin typeface="Calibri"/>
                        <a:ea typeface="Calibri"/>
                        <a:cs typeface="Arial"/>
                      </a:endParaRPr>
                    </a:p>
                  </a:txBody>
                  <a:tcPr marL="0" marR="0" marT="0" marB="0" anchor="b"/>
                </a:tc>
                <a:extLst>
                  <a:ext uri="{0D108BD9-81ED-4DB2-BD59-A6C34878D82A}">
                    <a16:rowId xmlns:a16="http://schemas.microsoft.com/office/drawing/2014/main" val="10001"/>
                  </a:ext>
                </a:extLst>
              </a:tr>
              <a:tr h="507526">
                <a:tc>
                  <a:txBody>
                    <a:bodyPr/>
                    <a:lstStyle/>
                    <a:p>
                      <a:pPr algn="ctr">
                        <a:lnSpc>
                          <a:spcPts val="1745"/>
                        </a:lnSpc>
                        <a:spcAft>
                          <a:spcPts val="0"/>
                        </a:spcAft>
                      </a:pPr>
                      <a:r>
                        <a:rPr lang="en-US" sz="1200">
                          <a:effectLst/>
                        </a:rPr>
                        <a:t>K</a:t>
                      </a:r>
                      <a:r>
                        <a:rPr lang="en-US" sz="1600" baseline="-25000">
                          <a:effectLst/>
                        </a:rPr>
                        <a:t>3</a:t>
                      </a:r>
                      <a:endParaRPr lang="en-US" sz="1000">
                        <a:effectLst/>
                        <a:latin typeface="Calibri"/>
                        <a:ea typeface="Calibri"/>
                        <a:cs typeface="Arial"/>
                      </a:endParaRPr>
                    </a:p>
                  </a:txBody>
                  <a:tcPr marL="0" marR="0" marT="0" marB="0" anchor="b"/>
                </a:tc>
                <a:tc>
                  <a:txBody>
                    <a:bodyPr/>
                    <a:lstStyle/>
                    <a:p>
                      <a:pPr algn="ctr">
                        <a:spcAft>
                          <a:spcPts val="0"/>
                        </a:spcAft>
                      </a:pPr>
                      <a:r>
                        <a:rPr lang="en-US" sz="1200" dirty="0">
                          <a:effectLst/>
                        </a:rPr>
                        <a:t>7,97ab</a:t>
                      </a:r>
                      <a:endParaRPr lang="en-US" sz="1000" dirty="0">
                        <a:effectLst/>
                        <a:latin typeface="Calibri"/>
                        <a:ea typeface="Calibri"/>
                        <a:cs typeface="Arial"/>
                      </a:endParaRPr>
                    </a:p>
                  </a:txBody>
                  <a:tcPr marL="0" marR="0" marT="0" marB="0" anchor="b"/>
                </a:tc>
                <a:extLst>
                  <a:ext uri="{0D108BD9-81ED-4DB2-BD59-A6C34878D82A}">
                    <a16:rowId xmlns:a16="http://schemas.microsoft.com/office/drawing/2014/main" val="10002"/>
                  </a:ext>
                </a:extLst>
              </a:tr>
              <a:tr h="437522">
                <a:tc>
                  <a:txBody>
                    <a:bodyPr/>
                    <a:lstStyle/>
                    <a:p>
                      <a:pPr algn="ctr">
                        <a:lnSpc>
                          <a:spcPts val="1490"/>
                        </a:lnSpc>
                        <a:spcAft>
                          <a:spcPts val="0"/>
                        </a:spcAft>
                      </a:pPr>
                      <a:r>
                        <a:rPr lang="en-US" sz="1200">
                          <a:effectLst/>
                        </a:rPr>
                        <a:t>K</a:t>
                      </a:r>
                      <a:r>
                        <a:rPr lang="en-US" sz="1600" baseline="-25000">
                          <a:effectLst/>
                        </a:rPr>
                        <a:t>2</a:t>
                      </a:r>
                      <a:endParaRPr lang="en-US" sz="1000">
                        <a:effectLst/>
                        <a:latin typeface="Calibri"/>
                        <a:ea typeface="Calibri"/>
                        <a:cs typeface="Arial"/>
                      </a:endParaRPr>
                    </a:p>
                  </a:txBody>
                  <a:tcPr marL="0" marR="0" marT="0" marB="0" anchor="b"/>
                </a:tc>
                <a:tc>
                  <a:txBody>
                    <a:bodyPr/>
                    <a:lstStyle/>
                    <a:p>
                      <a:pPr algn="ctr">
                        <a:lnSpc>
                          <a:spcPts val="1320"/>
                        </a:lnSpc>
                        <a:spcAft>
                          <a:spcPts val="0"/>
                        </a:spcAft>
                      </a:pPr>
                      <a:r>
                        <a:rPr lang="en-US" sz="1200" dirty="0">
                          <a:effectLst/>
                        </a:rPr>
                        <a:t>8,19b</a:t>
                      </a:r>
                      <a:endParaRPr lang="en-US" sz="1000" dirty="0">
                        <a:effectLst/>
                        <a:latin typeface="Calibri"/>
                        <a:ea typeface="Calibri"/>
                        <a:cs typeface="Arial"/>
                      </a:endParaRPr>
                    </a:p>
                  </a:txBody>
                  <a:tcPr marL="0" marR="0" marT="0" marB="0" anchor="b"/>
                </a:tc>
                <a:extLst>
                  <a:ext uri="{0D108BD9-81ED-4DB2-BD59-A6C34878D82A}">
                    <a16:rowId xmlns:a16="http://schemas.microsoft.com/office/drawing/2014/main" val="10003"/>
                  </a:ext>
                </a:extLst>
              </a:tr>
            </a:tbl>
          </a:graphicData>
        </a:graphic>
      </p:graphicFrame>
      <p:sp>
        <p:nvSpPr>
          <p:cNvPr id="65537" name="Rectangle 1"/>
          <p:cNvSpPr>
            <a:spLocks noChangeArrowheads="1"/>
          </p:cNvSpPr>
          <p:nvPr/>
        </p:nvSpPr>
        <p:spPr bwMode="auto">
          <a:xfrm>
            <a:off x="595745" y="3325183"/>
            <a:ext cx="858981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d-ID" sz="1800" dirty="0">
                <a:effectLst/>
                <a:latin typeface="Times New Roman" panose="02020603050405020304" pitchFamily="18" charset="0"/>
                <a:ea typeface="Times New Roman" panose="02020603050405020304" pitchFamily="18" charset="0"/>
              </a:rPr>
              <a:t>Konsentrasi urin sapi </a:t>
            </a:r>
            <a:r>
              <a:rPr lang="en-US" sz="1800" dirty="0">
                <a:effectLst/>
                <a:latin typeface="Times New Roman" panose="02020603050405020304" pitchFamily="18" charset="0"/>
                <a:ea typeface="Times New Roman" panose="02020603050405020304" pitchFamily="18" charset="0"/>
              </a:rPr>
              <a:t>yang </a:t>
            </a:r>
            <a:r>
              <a:rPr lang="en-US" sz="1800" dirty="0" err="1">
                <a:effectLst/>
                <a:latin typeface="Times New Roman" panose="02020603050405020304" pitchFamily="18" charset="0"/>
                <a:ea typeface="Times New Roman" panose="02020603050405020304" pitchFamily="18" charset="0"/>
              </a:rPr>
              <a:t>diberikan</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setek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berperan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sebagai</a:t>
            </a:r>
            <a:r>
              <a:rPr lang="en-US" sz="1800" dirty="0">
                <a:effectLst/>
                <a:latin typeface="Times New Roman" panose="02020603050405020304" pitchFamily="18" charset="0"/>
                <a:ea typeface="Times New Roman" panose="02020603050405020304" pitchFamily="18" charset="0"/>
              </a:rPr>
              <a:t> ZPT, </a:t>
            </a:r>
            <a:r>
              <a:rPr lang="en-US" sz="1800" dirty="0" err="1">
                <a:solidFill>
                  <a:srgbClr val="000000"/>
                </a:solidFill>
                <a:effectLst/>
                <a:latin typeface="Times New Roman" panose="02020603050405020304" pitchFamily="18" charset="0"/>
                <a:ea typeface="Times New Roman" panose="02020603050405020304" pitchFamily="18" charset="0"/>
              </a:rPr>
              <a:t>pemberiannya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harus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dengan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konsentrasi</a:t>
            </a:r>
            <a:r>
              <a:rPr lang="en-US" sz="1800" dirty="0">
                <a:solidFill>
                  <a:srgbClr val="000000"/>
                </a:solidFill>
                <a:effectLst/>
                <a:latin typeface="Times New Roman" panose="02020603050405020304" pitchFamily="18" charset="0"/>
                <a:ea typeface="Times New Roman" panose="02020603050405020304" pitchFamily="18" charset="0"/>
              </a:rPr>
              <a:t> yang </a:t>
            </a:r>
            <a:r>
              <a:rPr lang="en-US" sz="1800" dirty="0" err="1">
                <a:solidFill>
                  <a:srgbClr val="000000"/>
                </a:solidFill>
                <a:effectLst/>
                <a:latin typeface="Times New Roman" panose="02020603050405020304" pitchFamily="18" charset="0"/>
                <a:ea typeface="Times New Roman" panose="02020603050405020304" pitchFamily="18" charset="0"/>
              </a:rPr>
              <a:t>tepa</a:t>
            </a:r>
            <a:r>
              <a:rPr lang="en-US" sz="1800" dirty="0" err="1">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Konsentrasi</a:t>
            </a:r>
            <a:r>
              <a:rPr lang="en-US" sz="1800" dirty="0">
                <a:effectLst/>
                <a:latin typeface="Times New Roman" panose="02020603050405020304" pitchFamily="18" charset="0"/>
                <a:ea typeface="Times New Roman" panose="02020603050405020304" pitchFamily="18" charset="0"/>
              </a:rPr>
              <a:t> 5% </a:t>
            </a:r>
            <a:r>
              <a:rPr lang="en-US" sz="1800" dirty="0" err="1">
                <a:effectLst/>
                <a:latin typeface="Times New Roman" panose="02020603050405020304" pitchFamily="18" charset="0"/>
                <a:ea typeface="Times New Roman" panose="02020603050405020304" pitchFamily="18" charset="0"/>
              </a:rPr>
              <a:t>diduga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terlalu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rendah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menyebabkan</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urin sapi</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diberikan</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setek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berpengaruh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Konsentrasi</a:t>
            </a:r>
            <a:r>
              <a:rPr lang="en-US" sz="1800" dirty="0">
                <a:effectLst/>
                <a:latin typeface="Times New Roman" panose="02020603050405020304" pitchFamily="18" charset="0"/>
                <a:ea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rPr>
              <a:t>15</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diduga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terlalu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tinggi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sehingga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menghambat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pertumbuhan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setek</a:t>
            </a:r>
            <a:r>
              <a:rPr lang="en-US" sz="1800" dirty="0">
                <a:effectLst/>
                <a:latin typeface="Times New Roman" panose="02020603050405020304" pitchFamily="18" charset="0"/>
                <a:ea typeface="Times New Roman" panose="02020603050405020304" pitchFamily="18" charset="0"/>
              </a:rPr>
              <a:t>. Hal </a:t>
            </a:r>
            <a:r>
              <a:rPr lang="en-US" sz="1800" dirty="0" err="1">
                <a:effectLst/>
                <a:latin typeface="Times New Roman" panose="02020603050405020304" pitchFamily="18" charset="0"/>
                <a:ea typeface="Times New Roman" panose="02020603050405020304" pitchFamily="18" charset="0"/>
              </a:rPr>
              <a:t>ini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sesuai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Wattimena</a:t>
            </a:r>
            <a:r>
              <a:rPr lang="en-US" sz="1800" dirty="0">
                <a:effectLst/>
                <a:latin typeface="Times New Roman" panose="02020603050405020304" pitchFamily="18" charset="0"/>
                <a:ea typeface="Times New Roman" panose="02020603050405020304" pitchFamily="18" charset="0"/>
              </a:rPr>
              <a:t> (2000), </a:t>
            </a:r>
            <a:r>
              <a:rPr lang="en-US" sz="1800" dirty="0" err="1">
                <a:effectLst/>
                <a:latin typeface="Times New Roman" panose="02020603050405020304" pitchFamily="18" charset="0"/>
                <a:ea typeface="Times New Roman" panose="02020603050405020304" pitchFamily="18" charset="0"/>
              </a:rPr>
              <a:t>pemberian</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konsentrasi</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berlebihan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menyebabkan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terganggunya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fungsi-fungsi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sehingga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pertumbuhan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tanaman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menjadi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terhambat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Sebaliknya</a:t>
            </a:r>
            <a:r>
              <a:rPr lang="en-US" sz="1800" dirty="0">
                <a:effectLst/>
                <a:latin typeface="Times New Roman" panose="02020603050405020304" pitchFamily="18" charset="0"/>
                <a:ea typeface="Times New Roman" panose="02020603050405020304" pitchFamily="18" charset="0"/>
              </a:rPr>
              <a:t> pada </a:t>
            </a:r>
            <a:r>
              <a:rPr lang="en-US" sz="1800" dirty="0" err="1">
                <a:effectLst/>
                <a:latin typeface="Times New Roman" panose="02020603050405020304" pitchFamily="18" charset="0"/>
                <a:ea typeface="Times New Roman" panose="02020603050405020304" pitchFamily="18" charset="0"/>
              </a:rPr>
              <a:t>konsentrasi</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terlalu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rendah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kemungkinan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pengaruh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pemberian</a:t>
            </a:r>
            <a:r>
              <a:rPr lang="en-US" sz="1800" dirty="0">
                <a:effectLst/>
                <a:latin typeface="Times New Roman" panose="02020603050405020304" pitchFamily="18" charset="0"/>
                <a:ea typeface="Times New Roman" panose="02020603050405020304" pitchFamily="18" charset="0"/>
              </a:rPr>
              <a:t> ZPT </a:t>
            </a:r>
            <a:r>
              <a:rPr lang="en-US" sz="1800" dirty="0" err="1">
                <a:effectLst/>
                <a:latin typeface="Times New Roman" panose="02020603050405020304" pitchFamily="18" charset="0"/>
                <a:ea typeface="Times New Roman" panose="02020603050405020304" pitchFamily="18" charset="0"/>
              </a:rPr>
              <a:t>menjadi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tampak</a:t>
            </a:r>
            <a:endParaRPr kumimoji="0" lang="id-ID" b="0" i="0" u="none" strike="noStrike" cap="none" normalizeH="0" baseline="0" dirty="0">
              <a:ln>
                <a:noFill/>
              </a:ln>
              <a:solidFill>
                <a:schemeClr val="tx1"/>
              </a:solidFill>
              <a:effectLst/>
              <a:latin typeface="Arial" pitchFamily="34" charset="0"/>
              <a:cs typeface="Arial" pitchFamily="34" charset="0"/>
            </a:endParaRPr>
          </a:p>
        </p:txBody>
      </p:sp>
      <p:pic>
        <p:nvPicPr>
          <p:cNvPr id="14" name="Picture 13" descr="IMG-20200705-WA0018.jpg"/>
          <p:cNvPicPr>
            <a:picLocks noChangeAspect="1"/>
          </p:cNvPicPr>
          <p:nvPr/>
        </p:nvPicPr>
        <p:blipFill>
          <a:blip r:embed="rId2"/>
          <a:stretch>
            <a:fillRect/>
          </a:stretch>
        </p:blipFill>
        <p:spPr>
          <a:xfrm>
            <a:off x="9592540" y="3484418"/>
            <a:ext cx="2322369" cy="3096492"/>
          </a:xfrm>
          <a:prstGeom prst="roundRect">
            <a:avLst>
              <a:gd name="adj" fmla="val 50000"/>
            </a:avLst>
          </a:prstGeom>
          <a:ln>
            <a:noFill/>
          </a:ln>
          <a:effectLst>
            <a:softEdge rad="112500"/>
          </a:effectLst>
        </p:spPr>
      </p:pic>
    </p:spTree>
    <p:extLst>
      <p:ext uri="{BB962C8B-B14F-4D97-AF65-F5344CB8AC3E}">
        <p14:creationId xmlns:p14="http://schemas.microsoft.com/office/powerpoint/2010/main" val="119340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7259C9-7886-4569-A550-24D73648A0E9}"/>
              </a:ext>
            </a:extLst>
          </p:cNvPr>
          <p:cNvSpPr txBox="1"/>
          <p:nvPr/>
        </p:nvSpPr>
        <p:spPr>
          <a:xfrm>
            <a:off x="531369" y="4679578"/>
            <a:ext cx="10844843" cy="1107996"/>
          </a:xfrm>
          <a:prstGeom prst="rect">
            <a:avLst/>
          </a:prstGeom>
          <a:noFill/>
        </p:spPr>
        <p:txBody>
          <a:bodyPr wrap="square" lIns="108000" rIns="108000" rtlCol="0">
            <a:spAutoFit/>
          </a:bodyPr>
          <a:lstStyle/>
          <a:p>
            <a:pPr marL="810260" marR="739140" algn="just">
              <a:spcAft>
                <a:spcPts val="0"/>
              </a:spcAft>
            </a:pPr>
            <a:r>
              <a:rPr lang="en-US" sz="1800" dirty="0">
                <a:effectLst/>
                <a:latin typeface="Times New Roman" panose="02020603050405020304" pitchFamily="18" charset="0"/>
                <a:ea typeface="Times New Roman" panose="02020603050405020304" pitchFamily="18" charset="0"/>
              </a:rPr>
              <a:t>Hal </a:t>
            </a:r>
            <a:r>
              <a:rPr lang="en-US" sz="1800" dirty="0" err="1">
                <a:effectLst/>
                <a:latin typeface="Times New Roman" panose="02020603050405020304" pitchFamily="18" charset="0"/>
                <a:ea typeface="Times New Roman" panose="02020603050405020304" pitchFamily="18" charset="0"/>
              </a:rPr>
              <a:t>ini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sesuai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dengan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pendapat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Supriyanto</a:t>
            </a:r>
            <a:r>
              <a:rPr lang="en-US" sz="1800" dirty="0">
                <a:effectLst/>
                <a:latin typeface="Times New Roman" panose="02020603050405020304" pitchFamily="18" charset="0"/>
                <a:ea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rPr>
              <a:t>Prakasa</a:t>
            </a:r>
            <a:r>
              <a:rPr lang="en-US" sz="1800" dirty="0">
                <a:effectLst/>
                <a:latin typeface="Times New Roman" panose="02020603050405020304" pitchFamily="18" charset="0"/>
                <a:ea typeface="Times New Roman" panose="02020603050405020304" pitchFamily="18" charset="0"/>
              </a:rPr>
              <a:t> (2011), </a:t>
            </a:r>
            <a:r>
              <a:rPr lang="en-US" sz="1800" dirty="0" err="1">
                <a:effectLst/>
                <a:latin typeface="Times New Roman" panose="02020603050405020304" pitchFamily="18" charset="0"/>
                <a:ea typeface="Times New Roman" panose="02020603050405020304" pitchFamily="18" charset="0"/>
              </a:rPr>
              <a:t>menyatakan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bahwa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pemberian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auksin</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tinggi</a:t>
            </a:r>
            <a:r>
              <a:rPr lang="en-US" sz="1800" dirty="0">
                <a:effectLst/>
                <a:latin typeface="Times New Roman" panose="02020603050405020304" pitchFamily="18" charset="0"/>
                <a:ea typeface="Times New Roman" panose="02020603050405020304" pitchFamily="18" charset="0"/>
              </a:rPr>
              <a:t> di </a:t>
            </a:r>
            <a:r>
              <a:rPr lang="en-US" sz="1800" dirty="0" err="1">
                <a:effectLst/>
                <a:latin typeface="Times New Roman" panose="02020603050405020304" pitchFamily="18" charset="0"/>
                <a:ea typeface="Times New Roman" panose="02020603050405020304" pitchFamily="18" charset="0"/>
              </a:rPr>
              <a:t>atas</a:t>
            </a:r>
            <a:r>
              <a:rPr lang="en-US" sz="1800" dirty="0">
                <a:effectLst/>
                <a:latin typeface="Times New Roman" panose="02020603050405020304" pitchFamily="18" charset="0"/>
                <a:ea typeface="Times New Roman" panose="02020603050405020304" pitchFamily="18" charset="0"/>
              </a:rPr>
              <a:t> normal </a:t>
            </a:r>
            <a:r>
              <a:rPr lang="en-US" sz="1800" dirty="0" err="1">
                <a:effectLst/>
                <a:latin typeface="Times New Roman" panose="02020603050405020304" pitchFamily="18" charset="0"/>
                <a:ea typeface="Times New Roman" panose="02020603050405020304" pitchFamily="18" charset="0"/>
              </a:rPr>
              <a:t>akan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menjadi</a:t>
            </a:r>
            <a:r>
              <a:rPr lang="en-US" sz="1800" dirty="0">
                <a:effectLst/>
                <a:latin typeface="Times New Roman" panose="02020603050405020304" pitchFamily="18" charset="0"/>
                <a:ea typeface="Times New Roman" panose="02020603050405020304" pitchFamily="18" charset="0"/>
              </a:rPr>
              <a:t> inhibitor </a:t>
            </a:r>
            <a:r>
              <a:rPr lang="en-US" sz="1800" dirty="0" err="1">
                <a:effectLst/>
                <a:latin typeface="Times New Roman" panose="02020603050405020304" pitchFamily="18" charset="0"/>
                <a:ea typeface="Times New Roman" panose="02020603050405020304" pitchFamily="18" charset="0"/>
              </a:rPr>
              <a:t>karena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enzim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menangkap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konsentrasi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tersebut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sehingga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cenderung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menghambat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pertumbuhan</a:t>
            </a:r>
            <a:r>
              <a:rPr lang="en-US" sz="1800" dirty="0">
                <a:effectLst/>
                <a:latin typeface="Times New Roman" panose="02020603050405020304" pitchFamily="18" charset="0"/>
                <a:ea typeface="Times New Roman" panose="02020603050405020304" pitchFamily="18" charset="0"/>
              </a:rPr>
              <a:t>.</a:t>
            </a:r>
            <a:endParaRPr lang="en-ID" sz="1800" dirty="0">
              <a:effectLst/>
              <a:latin typeface="Times New Roman" panose="02020603050405020304" pitchFamily="18" charset="0"/>
              <a:ea typeface="Times New Roman" panose="02020603050405020304" pitchFamily="18" charset="0"/>
            </a:endParaRPr>
          </a:p>
          <a:p>
            <a:endParaRPr lang="en-US" altLang="ko-KR" sz="1200" dirty="0">
              <a:solidFill>
                <a:schemeClr val="tx1">
                  <a:lumMod val="75000"/>
                  <a:lumOff val="25000"/>
                </a:schemeClr>
              </a:solidFill>
              <a:cs typeface="Arial" pitchFamily="34" charset="0"/>
            </a:endParaRPr>
          </a:p>
        </p:txBody>
      </p:sp>
      <p:sp>
        <p:nvSpPr>
          <p:cNvPr id="36" name="Rectangle 35">
            <a:extLst>
              <a:ext uri="{FF2B5EF4-FFF2-40B4-BE49-F238E27FC236}">
                <a16:creationId xmlns:a16="http://schemas.microsoft.com/office/drawing/2014/main" id="{F7B866F8-88C1-44F6-92C9-795634119EE0}"/>
              </a:ext>
            </a:extLst>
          </p:cNvPr>
          <p:cNvSpPr/>
          <p:nvPr/>
        </p:nvSpPr>
        <p:spPr>
          <a:xfrm rot="5400000">
            <a:off x="2839080" y="-2582010"/>
            <a:ext cx="1179844" cy="685800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en-US" sz="2400" b="1" dirty="0" err="1">
                <a:solidFill>
                  <a:schemeClr val="tx1"/>
                </a:solidFill>
                <a:latin typeface="Times New Roman" pitchFamily="18" charset="0"/>
                <a:cs typeface="Times New Roman" pitchFamily="18" charset="0"/>
              </a:rPr>
              <a:t>Hasil</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Uji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Lanjut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Konsentrsi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Urin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Sapi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Terhadap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Lebar</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Daun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Setek</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Tanaman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Panili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Umur</a:t>
            </a:r>
            <a:r>
              <a:rPr lang="en-US" sz="2400" b="1" dirty="0">
                <a:solidFill>
                  <a:schemeClr val="tx1"/>
                </a:solidFill>
                <a:latin typeface="Times New Roman" pitchFamily="18" charset="0"/>
                <a:cs typeface="Times New Roman" pitchFamily="18" charset="0"/>
              </a:rPr>
              <a:t> 16 </a:t>
            </a:r>
            <a:r>
              <a:rPr lang="en-US" sz="2400" b="1" dirty="0" err="1">
                <a:solidFill>
                  <a:schemeClr val="tx1"/>
                </a:solidFill>
                <a:latin typeface="Times New Roman" pitchFamily="18" charset="0"/>
                <a:cs typeface="Times New Roman" pitchFamily="18" charset="0"/>
              </a:rPr>
              <a:t>Minggu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Setelah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Tanam</a:t>
            </a:r>
            <a:endParaRPr lang="en-US" sz="2400" b="1" dirty="0">
              <a:solidFill>
                <a:schemeClr val="tx1"/>
              </a:solidFill>
              <a:latin typeface="Times New Roman" pitchFamily="18" charset="0"/>
              <a:cs typeface="Times New Roman" pitchFamily="18" charset="0"/>
            </a:endParaRPr>
          </a:p>
        </p:txBody>
      </p:sp>
      <p:graphicFrame>
        <p:nvGraphicFramePr>
          <p:cNvPr id="2" name="Picture Placeholder 1"/>
          <p:cNvGraphicFramePr>
            <a:graphicFrameLocks noGrp="1"/>
          </p:cNvGraphicFramePr>
          <p:nvPr>
            <p:ph type="pic" sz="quarter" idx="11"/>
            <p:extLst>
              <p:ext uri="{D42A27DB-BD31-4B8C-83A1-F6EECF244321}">
                <p14:modId xmlns:p14="http://schemas.microsoft.com/office/powerpoint/2010/main" val="2492939474"/>
              </p:ext>
            </p:extLst>
          </p:nvPr>
        </p:nvGraphicFramePr>
        <p:xfrm>
          <a:off x="544285" y="1981202"/>
          <a:ext cx="5442857" cy="2227118"/>
        </p:xfrm>
        <a:graphic>
          <a:graphicData uri="http://schemas.openxmlformats.org/drawingml/2006/table">
            <a:tbl>
              <a:tblPr>
                <a:tableStyleId>{5C22544A-7EE6-4342-B048-85BDC9FD1C3A}</a:tableStyleId>
              </a:tblPr>
              <a:tblGrid>
                <a:gridCol w="2681407">
                  <a:extLst>
                    <a:ext uri="{9D8B030D-6E8A-4147-A177-3AD203B41FA5}">
                      <a16:colId xmlns:a16="http://schemas.microsoft.com/office/drawing/2014/main" val="20000"/>
                    </a:ext>
                  </a:extLst>
                </a:gridCol>
                <a:gridCol w="2761450">
                  <a:extLst>
                    <a:ext uri="{9D8B030D-6E8A-4147-A177-3AD203B41FA5}">
                      <a16:colId xmlns:a16="http://schemas.microsoft.com/office/drawing/2014/main" val="20001"/>
                    </a:ext>
                  </a:extLst>
                </a:gridCol>
              </a:tblGrid>
              <a:tr h="664811">
                <a:tc>
                  <a:txBody>
                    <a:bodyPr/>
                    <a:lstStyle/>
                    <a:p>
                      <a:pPr marL="114300" algn="ctr">
                        <a:spcAft>
                          <a:spcPts val="0"/>
                        </a:spcAft>
                      </a:pPr>
                      <a:r>
                        <a:rPr lang="en-US" sz="2000" b="1" dirty="0" err="1">
                          <a:effectLst/>
                          <a:latin typeface="Times New Roman" pitchFamily="18" charset="0"/>
                          <a:cs typeface="Times New Roman" pitchFamily="18" charset="0"/>
                        </a:rPr>
                        <a:t>Urin</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Sapi</a:t>
                      </a:r>
                      <a:endParaRPr lang="en-US" sz="2000" b="1" dirty="0">
                        <a:effectLst/>
                        <a:latin typeface="Times New Roman" pitchFamily="18" charset="0"/>
                        <a:ea typeface="Calibri"/>
                        <a:cs typeface="Times New Roman" pitchFamily="18" charset="0"/>
                      </a:endParaRPr>
                    </a:p>
                  </a:txBody>
                  <a:tcPr marL="0" marR="0" marT="0" marB="0" anchor="b"/>
                </a:tc>
                <a:tc>
                  <a:txBody>
                    <a:bodyPr/>
                    <a:lstStyle/>
                    <a:p>
                      <a:pPr marL="889000">
                        <a:spcAft>
                          <a:spcPts val="0"/>
                        </a:spcAft>
                      </a:pPr>
                      <a:r>
                        <a:rPr lang="en-US" sz="2000" b="1" dirty="0" err="1">
                          <a:effectLst/>
                          <a:latin typeface="Times New Roman" pitchFamily="18" charset="0"/>
                          <a:cs typeface="Times New Roman" pitchFamily="18" charset="0"/>
                        </a:rPr>
                        <a:t>Lebar</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Daun</a:t>
                      </a:r>
                      <a:r>
                        <a:rPr lang="en-US" sz="2000" b="1" dirty="0">
                          <a:effectLst/>
                          <a:latin typeface="Times New Roman" pitchFamily="18" charset="0"/>
                          <a:cs typeface="Times New Roman" pitchFamily="18" charset="0"/>
                        </a:rPr>
                        <a:t> (cm)</a:t>
                      </a:r>
                      <a:endParaRPr lang="en-US" sz="2000" b="1"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0"/>
                  </a:ext>
                </a:extLst>
              </a:tr>
              <a:tr h="539237">
                <a:tc>
                  <a:txBody>
                    <a:bodyPr/>
                    <a:lstStyle/>
                    <a:p>
                      <a:pPr marL="114300" algn="ctr">
                        <a:lnSpc>
                          <a:spcPts val="1660"/>
                        </a:lnSpc>
                        <a:spcAft>
                          <a:spcPts val="0"/>
                        </a:spcAft>
                      </a:pPr>
                      <a:r>
                        <a:rPr lang="en-US" sz="2000" b="1" dirty="0">
                          <a:effectLst/>
                          <a:latin typeface="Times New Roman" pitchFamily="18" charset="0"/>
                          <a:cs typeface="Times New Roman" pitchFamily="18" charset="0"/>
                        </a:rPr>
                        <a:t>K</a:t>
                      </a:r>
                      <a:r>
                        <a:rPr lang="en-US" sz="2000" b="1" baseline="-25000" dirty="0">
                          <a:effectLst/>
                          <a:latin typeface="Times New Roman" pitchFamily="18" charset="0"/>
                          <a:cs typeface="Times New Roman" pitchFamily="18" charset="0"/>
                        </a:rPr>
                        <a:t>1</a:t>
                      </a:r>
                      <a:endParaRPr lang="en-US" sz="2000" b="1" dirty="0">
                        <a:effectLst/>
                        <a:latin typeface="Times New Roman" pitchFamily="18" charset="0"/>
                        <a:ea typeface="Calibri"/>
                        <a:cs typeface="Times New Roman" pitchFamily="18" charset="0"/>
                      </a:endParaRPr>
                    </a:p>
                  </a:txBody>
                  <a:tcPr marL="0" marR="0" marT="0" marB="0" anchor="b"/>
                </a:tc>
                <a:tc>
                  <a:txBody>
                    <a:bodyPr/>
                    <a:lstStyle/>
                    <a:p>
                      <a:pPr marL="114300" algn="ctr">
                        <a:spcAft>
                          <a:spcPts val="0"/>
                        </a:spcAft>
                      </a:pPr>
                      <a:r>
                        <a:rPr lang="en-US" sz="2000" b="1" dirty="0">
                          <a:effectLst/>
                          <a:latin typeface="Times New Roman" pitchFamily="18" charset="0"/>
                          <a:cs typeface="Times New Roman" pitchFamily="18" charset="0"/>
                        </a:rPr>
                        <a:t>2,22a</a:t>
                      </a:r>
                      <a:endParaRPr lang="en-US" sz="2000" b="1"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1"/>
                  </a:ext>
                </a:extLst>
              </a:tr>
              <a:tr h="511535">
                <a:tc>
                  <a:txBody>
                    <a:bodyPr/>
                    <a:lstStyle/>
                    <a:p>
                      <a:pPr marL="114300" algn="ctr">
                        <a:lnSpc>
                          <a:spcPts val="1580"/>
                        </a:lnSpc>
                        <a:spcAft>
                          <a:spcPts val="0"/>
                        </a:spcAft>
                      </a:pPr>
                      <a:r>
                        <a:rPr lang="en-US" sz="2000" b="1">
                          <a:effectLst/>
                          <a:latin typeface="Times New Roman" pitchFamily="18" charset="0"/>
                          <a:cs typeface="Times New Roman" pitchFamily="18" charset="0"/>
                        </a:rPr>
                        <a:t>K</a:t>
                      </a:r>
                      <a:r>
                        <a:rPr lang="en-US" sz="2000" b="1" baseline="-25000">
                          <a:effectLst/>
                          <a:latin typeface="Times New Roman" pitchFamily="18" charset="0"/>
                          <a:cs typeface="Times New Roman" pitchFamily="18" charset="0"/>
                        </a:rPr>
                        <a:t>3</a:t>
                      </a:r>
                      <a:endParaRPr lang="en-US" sz="2000" b="1">
                        <a:effectLst/>
                        <a:latin typeface="Times New Roman" pitchFamily="18" charset="0"/>
                        <a:ea typeface="Calibri"/>
                        <a:cs typeface="Times New Roman" pitchFamily="18" charset="0"/>
                      </a:endParaRPr>
                    </a:p>
                  </a:txBody>
                  <a:tcPr marL="0" marR="0" marT="0" marB="0" anchor="b"/>
                </a:tc>
                <a:tc>
                  <a:txBody>
                    <a:bodyPr/>
                    <a:lstStyle/>
                    <a:p>
                      <a:pPr marL="114300" algn="ctr">
                        <a:spcAft>
                          <a:spcPts val="0"/>
                        </a:spcAft>
                      </a:pPr>
                      <a:r>
                        <a:rPr lang="en-US" sz="2000" b="1" dirty="0">
                          <a:effectLst/>
                          <a:latin typeface="Times New Roman" pitchFamily="18" charset="0"/>
                          <a:cs typeface="Times New Roman" pitchFamily="18" charset="0"/>
                        </a:rPr>
                        <a:t>2,24ab</a:t>
                      </a:r>
                      <a:endParaRPr lang="en-US" sz="2000" b="1"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2"/>
                  </a:ext>
                </a:extLst>
              </a:tr>
              <a:tr h="511535">
                <a:tc>
                  <a:txBody>
                    <a:bodyPr/>
                    <a:lstStyle/>
                    <a:p>
                      <a:pPr marL="114300" algn="ctr">
                        <a:lnSpc>
                          <a:spcPts val="1565"/>
                        </a:lnSpc>
                        <a:spcAft>
                          <a:spcPts val="0"/>
                        </a:spcAft>
                      </a:pPr>
                      <a:r>
                        <a:rPr lang="en-US" sz="2000" b="1" dirty="0">
                          <a:effectLst/>
                          <a:latin typeface="Times New Roman" pitchFamily="18" charset="0"/>
                          <a:cs typeface="Times New Roman" pitchFamily="18" charset="0"/>
                        </a:rPr>
                        <a:t>K</a:t>
                      </a:r>
                      <a:r>
                        <a:rPr lang="en-US" sz="2000" b="1" baseline="-25000" dirty="0">
                          <a:effectLst/>
                          <a:latin typeface="Times New Roman" pitchFamily="18" charset="0"/>
                          <a:cs typeface="Times New Roman" pitchFamily="18" charset="0"/>
                        </a:rPr>
                        <a:t>2</a:t>
                      </a:r>
                      <a:endParaRPr lang="en-US" sz="2000" b="1" dirty="0">
                        <a:effectLst/>
                        <a:latin typeface="Times New Roman" pitchFamily="18" charset="0"/>
                        <a:ea typeface="Calibri"/>
                        <a:cs typeface="Times New Roman" pitchFamily="18" charset="0"/>
                      </a:endParaRPr>
                    </a:p>
                  </a:txBody>
                  <a:tcPr marL="0" marR="0" marT="0" marB="0" anchor="b"/>
                </a:tc>
                <a:tc>
                  <a:txBody>
                    <a:bodyPr/>
                    <a:lstStyle/>
                    <a:p>
                      <a:pPr marL="101600" algn="ctr">
                        <a:spcAft>
                          <a:spcPts val="0"/>
                        </a:spcAft>
                      </a:pPr>
                      <a:r>
                        <a:rPr lang="en-US" sz="2000" b="1" dirty="0">
                          <a:effectLst/>
                          <a:latin typeface="Times New Roman" pitchFamily="18" charset="0"/>
                          <a:cs typeface="Times New Roman" pitchFamily="18" charset="0"/>
                        </a:rPr>
                        <a:t>2,44b</a:t>
                      </a:r>
                      <a:endParaRPr lang="en-US" sz="2000" b="1"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3"/>
                  </a:ext>
                </a:extLst>
              </a:tr>
            </a:tbl>
          </a:graphicData>
        </a:graphic>
      </p:graphicFrame>
      <p:pic>
        <p:nvPicPr>
          <p:cNvPr id="8" name="Picture Placeholder 7" descr="IMG-20200705-WA0019.jpg"/>
          <p:cNvPicPr>
            <a:picLocks noGrp="1" noChangeAspect="1"/>
          </p:cNvPicPr>
          <p:nvPr>
            <p:ph type="pic" sz="quarter" idx="12"/>
          </p:nvPr>
        </p:nvPicPr>
        <p:blipFill>
          <a:blip r:embed="rId2"/>
          <a:srcRect l="12111" r="12111"/>
          <a:stretch>
            <a:fillRect/>
          </a:stretch>
        </p:blipFill>
        <p:spPr>
          <a:xfrm>
            <a:off x="6497047" y="750742"/>
            <a:ext cx="2319231" cy="22953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IMG-20200705-WA0018.jpg"/>
          <p:cNvPicPr>
            <a:picLocks noChangeAspect="1"/>
          </p:cNvPicPr>
          <p:nvPr/>
        </p:nvPicPr>
        <p:blipFill>
          <a:blip r:embed="rId3" cstate="print"/>
          <a:stretch>
            <a:fillRect/>
          </a:stretch>
        </p:blipFill>
        <p:spPr>
          <a:xfrm>
            <a:off x="9360272" y="900953"/>
            <a:ext cx="2168443" cy="21111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3739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800" b="1" dirty="0" err="1">
                <a:latin typeface="Times New Roman" pitchFamily="18" charset="0"/>
                <a:cs typeface="Times New Roman" pitchFamily="18" charset="0"/>
              </a:rPr>
              <a:t>Hasil</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Uji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Lanjut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Konsentrasi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Urin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Sapi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Terhadap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Jumlah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Akar</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Setek</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Tanaman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Panili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Umur</a:t>
            </a:r>
            <a:r>
              <a:rPr lang="en-US" sz="2800" b="1" dirty="0">
                <a:latin typeface="Times New Roman" pitchFamily="18" charset="0"/>
                <a:cs typeface="Times New Roman" pitchFamily="18" charset="0"/>
              </a:rPr>
              <a:t> 16 </a:t>
            </a:r>
            <a:r>
              <a:rPr lang="en-US" sz="2800" b="1" dirty="0" err="1">
                <a:latin typeface="Times New Roman" pitchFamily="18" charset="0"/>
                <a:cs typeface="Times New Roman" pitchFamily="18" charset="0"/>
              </a:rPr>
              <a:t>Minggu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Setelah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Tanam</a:t>
            </a:r>
            <a:endParaRPr lang="en-US" sz="2800" b="1"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45697255"/>
              </p:ext>
            </p:extLst>
          </p:nvPr>
        </p:nvGraphicFramePr>
        <p:xfrm>
          <a:off x="4245428" y="1306285"/>
          <a:ext cx="6248399" cy="2440396"/>
        </p:xfrm>
        <a:graphic>
          <a:graphicData uri="http://schemas.openxmlformats.org/drawingml/2006/table">
            <a:tbl>
              <a:tblPr>
                <a:tableStyleId>{5C22544A-7EE6-4342-B048-85BDC9FD1C3A}</a:tableStyleId>
              </a:tblPr>
              <a:tblGrid>
                <a:gridCol w="3047626">
                  <a:extLst>
                    <a:ext uri="{9D8B030D-6E8A-4147-A177-3AD203B41FA5}">
                      <a16:colId xmlns:a16="http://schemas.microsoft.com/office/drawing/2014/main" val="20000"/>
                    </a:ext>
                  </a:extLst>
                </a:gridCol>
                <a:gridCol w="3200773">
                  <a:extLst>
                    <a:ext uri="{9D8B030D-6E8A-4147-A177-3AD203B41FA5}">
                      <a16:colId xmlns:a16="http://schemas.microsoft.com/office/drawing/2014/main" val="20001"/>
                    </a:ext>
                  </a:extLst>
                </a:gridCol>
              </a:tblGrid>
              <a:tr h="502751">
                <a:tc>
                  <a:txBody>
                    <a:bodyPr/>
                    <a:lstStyle/>
                    <a:p>
                      <a:pPr marR="64770" algn="ctr">
                        <a:spcAft>
                          <a:spcPts val="0"/>
                        </a:spcAft>
                      </a:pPr>
                      <a:r>
                        <a:rPr lang="en-US" sz="1800" dirty="0" err="1">
                          <a:effectLst/>
                          <a:latin typeface="Times New Roman" pitchFamily="18" charset="0"/>
                          <a:cs typeface="Times New Roman" pitchFamily="18" charset="0"/>
                        </a:rPr>
                        <a:t>Konsentrasi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Urin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Sapi</a:t>
                      </a:r>
                      <a:endParaRPr lang="en-US" sz="1800" dirty="0">
                        <a:effectLst/>
                        <a:latin typeface="Times New Roman" pitchFamily="18" charset="0"/>
                        <a:ea typeface="Calibri"/>
                        <a:cs typeface="Times New Roman" pitchFamily="18" charset="0"/>
                      </a:endParaRPr>
                    </a:p>
                  </a:txBody>
                  <a:tcPr marL="0" marR="0" marT="0" marB="0" anchor="b"/>
                </a:tc>
                <a:tc>
                  <a:txBody>
                    <a:bodyPr/>
                    <a:lstStyle/>
                    <a:p>
                      <a:pPr marL="647700">
                        <a:spcAft>
                          <a:spcPts val="0"/>
                        </a:spcAft>
                      </a:pPr>
                      <a:r>
                        <a:rPr lang="en-US" sz="1800">
                          <a:effectLst/>
                          <a:latin typeface="Times New Roman" pitchFamily="18" charset="0"/>
                          <a:cs typeface="Times New Roman" pitchFamily="18" charset="0"/>
                        </a:rPr>
                        <a:t>Jumlah Akar (buah)</a:t>
                      </a:r>
                      <a:endParaRPr lang="en-US" sz="180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0"/>
                  </a:ext>
                </a:extLst>
              </a:tr>
              <a:tr h="272324">
                <a:tc>
                  <a:txBody>
                    <a:bodyPr/>
                    <a:lstStyle/>
                    <a:p>
                      <a:pPr>
                        <a:spcAft>
                          <a:spcPts val="0"/>
                        </a:spcAft>
                      </a:pPr>
                      <a:r>
                        <a:rPr lang="en-US" sz="1800">
                          <a:effectLst/>
                          <a:latin typeface="Times New Roman" pitchFamily="18" charset="0"/>
                          <a:cs typeface="Times New Roman" pitchFamily="18" charset="0"/>
                        </a:rPr>
                        <a:t> </a:t>
                      </a:r>
                      <a:endParaRPr lang="en-US" sz="1800">
                        <a:effectLst/>
                        <a:latin typeface="Times New Roman" pitchFamily="18" charset="0"/>
                        <a:ea typeface="Calibri"/>
                        <a:cs typeface="Times New Roman" pitchFamily="18" charset="0"/>
                      </a:endParaRPr>
                    </a:p>
                  </a:txBody>
                  <a:tcPr marL="0" marR="0" marT="0" marB="0" anchor="b"/>
                </a:tc>
                <a:tc>
                  <a:txBody>
                    <a:bodyPr/>
                    <a:lstStyle/>
                    <a:p>
                      <a:pPr>
                        <a:spcAft>
                          <a:spcPts val="0"/>
                        </a:spcAft>
                      </a:pPr>
                      <a:r>
                        <a:rPr lang="en-US" sz="1800" dirty="0">
                          <a:effectLst/>
                          <a:latin typeface="Times New Roman" pitchFamily="18" charset="0"/>
                          <a:cs typeface="Times New Roman" pitchFamily="18" charset="0"/>
                        </a:rPr>
                        <a:t> </a:t>
                      </a:r>
                      <a:endParaRPr lang="en-US" sz="1800"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1"/>
                  </a:ext>
                </a:extLst>
              </a:tr>
              <a:tr h="478662">
                <a:tc>
                  <a:txBody>
                    <a:bodyPr/>
                    <a:lstStyle/>
                    <a:p>
                      <a:pPr marR="64770" algn="ctr">
                        <a:lnSpc>
                          <a:spcPts val="1330"/>
                        </a:lnSpc>
                        <a:spcAft>
                          <a:spcPts val="0"/>
                        </a:spcAft>
                      </a:pPr>
                      <a:r>
                        <a:rPr lang="en-US" sz="1800">
                          <a:effectLst/>
                          <a:latin typeface="Times New Roman" pitchFamily="18" charset="0"/>
                          <a:cs typeface="Times New Roman" pitchFamily="18" charset="0"/>
                        </a:rPr>
                        <a:t>K</a:t>
                      </a:r>
                      <a:r>
                        <a:rPr lang="en-US" sz="1800" baseline="-25000">
                          <a:effectLst/>
                          <a:latin typeface="Times New Roman" pitchFamily="18" charset="0"/>
                          <a:cs typeface="Times New Roman" pitchFamily="18" charset="0"/>
                        </a:rPr>
                        <a:t>1</a:t>
                      </a:r>
                      <a:endParaRPr lang="en-US" sz="1800">
                        <a:effectLst/>
                        <a:latin typeface="Times New Roman" pitchFamily="18" charset="0"/>
                        <a:ea typeface="Calibri"/>
                        <a:cs typeface="Times New Roman" pitchFamily="18" charset="0"/>
                      </a:endParaRPr>
                    </a:p>
                  </a:txBody>
                  <a:tcPr marL="0" marR="0" marT="0" marB="0" anchor="b"/>
                </a:tc>
                <a:tc>
                  <a:txBody>
                    <a:bodyPr/>
                    <a:lstStyle/>
                    <a:p>
                      <a:pPr marR="63500" algn="ctr">
                        <a:lnSpc>
                          <a:spcPts val="1320"/>
                        </a:lnSpc>
                        <a:spcAft>
                          <a:spcPts val="0"/>
                        </a:spcAft>
                      </a:pPr>
                      <a:r>
                        <a:rPr lang="en-US" sz="1800" dirty="0">
                          <a:effectLst/>
                          <a:latin typeface="Times New Roman" pitchFamily="18" charset="0"/>
                          <a:cs typeface="Times New Roman" pitchFamily="18" charset="0"/>
                        </a:rPr>
                        <a:t>2,096a</a:t>
                      </a:r>
                      <a:endParaRPr lang="en-US" sz="1800"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2"/>
                  </a:ext>
                </a:extLst>
              </a:tr>
              <a:tr h="575063">
                <a:tc>
                  <a:txBody>
                    <a:bodyPr/>
                    <a:lstStyle/>
                    <a:p>
                      <a:pPr marR="64770" algn="ctr">
                        <a:lnSpc>
                          <a:spcPts val="1380"/>
                        </a:lnSpc>
                        <a:spcAft>
                          <a:spcPts val="0"/>
                        </a:spcAft>
                      </a:pPr>
                      <a:r>
                        <a:rPr lang="en-US" sz="1800">
                          <a:effectLst/>
                          <a:latin typeface="Times New Roman" pitchFamily="18" charset="0"/>
                          <a:cs typeface="Times New Roman" pitchFamily="18" charset="0"/>
                        </a:rPr>
                        <a:t>K</a:t>
                      </a:r>
                      <a:r>
                        <a:rPr lang="en-US" sz="1800" baseline="-25000">
                          <a:effectLst/>
                          <a:latin typeface="Times New Roman" pitchFamily="18" charset="0"/>
                          <a:cs typeface="Times New Roman" pitchFamily="18" charset="0"/>
                        </a:rPr>
                        <a:t>3</a:t>
                      </a:r>
                      <a:endParaRPr lang="en-US" sz="1800">
                        <a:effectLst/>
                        <a:latin typeface="Times New Roman" pitchFamily="18" charset="0"/>
                        <a:ea typeface="Calibri"/>
                        <a:cs typeface="Times New Roman" pitchFamily="18" charset="0"/>
                      </a:endParaRPr>
                    </a:p>
                  </a:txBody>
                  <a:tcPr marL="0" marR="0" marT="0" marB="0" anchor="b"/>
                </a:tc>
                <a:tc>
                  <a:txBody>
                    <a:bodyPr/>
                    <a:lstStyle/>
                    <a:p>
                      <a:pPr marR="63500" algn="ctr">
                        <a:lnSpc>
                          <a:spcPts val="1320"/>
                        </a:lnSpc>
                        <a:spcAft>
                          <a:spcPts val="0"/>
                        </a:spcAft>
                      </a:pPr>
                      <a:r>
                        <a:rPr lang="en-US" sz="1800" dirty="0">
                          <a:effectLst/>
                          <a:latin typeface="Times New Roman" pitchFamily="18" charset="0"/>
                          <a:cs typeface="Times New Roman" pitchFamily="18" charset="0"/>
                        </a:rPr>
                        <a:t>2,38ab</a:t>
                      </a:r>
                      <a:endParaRPr lang="en-US" sz="1800"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3"/>
                  </a:ext>
                </a:extLst>
              </a:tr>
              <a:tr h="609600">
                <a:tc>
                  <a:txBody>
                    <a:bodyPr/>
                    <a:lstStyle/>
                    <a:p>
                      <a:pPr marR="64770" algn="ctr">
                        <a:lnSpc>
                          <a:spcPts val="1490"/>
                        </a:lnSpc>
                        <a:spcAft>
                          <a:spcPts val="0"/>
                        </a:spcAft>
                      </a:pPr>
                      <a:r>
                        <a:rPr lang="en-US" sz="1800">
                          <a:effectLst/>
                          <a:latin typeface="Times New Roman" pitchFamily="18" charset="0"/>
                          <a:cs typeface="Times New Roman" pitchFamily="18" charset="0"/>
                        </a:rPr>
                        <a:t>K</a:t>
                      </a:r>
                      <a:r>
                        <a:rPr lang="en-US" sz="1800" baseline="-25000">
                          <a:effectLst/>
                          <a:latin typeface="Times New Roman" pitchFamily="18" charset="0"/>
                          <a:cs typeface="Times New Roman" pitchFamily="18" charset="0"/>
                        </a:rPr>
                        <a:t>2</a:t>
                      </a:r>
                      <a:endParaRPr lang="en-US" sz="1800">
                        <a:effectLst/>
                        <a:latin typeface="Times New Roman" pitchFamily="18" charset="0"/>
                        <a:ea typeface="Calibri"/>
                        <a:cs typeface="Times New Roman" pitchFamily="18" charset="0"/>
                      </a:endParaRPr>
                    </a:p>
                  </a:txBody>
                  <a:tcPr marL="0" marR="0" marT="0" marB="0" anchor="b"/>
                </a:tc>
                <a:tc>
                  <a:txBody>
                    <a:bodyPr/>
                    <a:lstStyle/>
                    <a:p>
                      <a:pPr marR="50800" algn="ctr">
                        <a:lnSpc>
                          <a:spcPts val="1320"/>
                        </a:lnSpc>
                        <a:spcAft>
                          <a:spcPts val="0"/>
                        </a:spcAft>
                      </a:pPr>
                      <a:r>
                        <a:rPr lang="en-US" sz="1800" dirty="0">
                          <a:effectLst/>
                          <a:latin typeface="Times New Roman" pitchFamily="18" charset="0"/>
                          <a:cs typeface="Times New Roman" pitchFamily="18" charset="0"/>
                        </a:rPr>
                        <a:t>2,58b</a:t>
                      </a:r>
                      <a:endParaRPr lang="en-US" sz="1800" dirty="0">
                        <a:effectLst/>
                        <a:latin typeface="Times New Roman" pitchFamily="18" charset="0"/>
                        <a:ea typeface="Calibri"/>
                        <a:cs typeface="Times New Roman" pitchFamily="18" charset="0"/>
                      </a:endParaRPr>
                    </a:p>
                  </a:txBody>
                  <a:tcPr marL="0" marR="0" marT="0" marB="0" anchor="b"/>
                </a:tc>
                <a:extLst>
                  <a:ext uri="{0D108BD9-81ED-4DB2-BD59-A6C34878D82A}">
                    <a16:rowId xmlns:a16="http://schemas.microsoft.com/office/drawing/2014/main" val="10004"/>
                  </a:ext>
                </a:extLst>
              </a:tr>
            </a:tbl>
          </a:graphicData>
        </a:graphic>
      </p:graphicFrame>
      <p:pic>
        <p:nvPicPr>
          <p:cNvPr id="4" name="Picture 3" descr="WhatsApp Image 2020-09-28 at 10.03.45.jpeg"/>
          <p:cNvPicPr>
            <a:picLocks noChangeAspect="1"/>
          </p:cNvPicPr>
          <p:nvPr/>
        </p:nvPicPr>
        <p:blipFill>
          <a:blip r:embed="rId2"/>
          <a:stretch>
            <a:fillRect/>
          </a:stretch>
        </p:blipFill>
        <p:spPr>
          <a:xfrm>
            <a:off x="528918" y="1748118"/>
            <a:ext cx="3115235"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4177553" y="4106306"/>
            <a:ext cx="6754906" cy="2246769"/>
          </a:xfrm>
          <a:prstGeom prst="rect">
            <a:avLst/>
          </a:prstGeom>
        </p:spPr>
        <p:txBody>
          <a:bodyPr wrap="square">
            <a:spAutoFit/>
          </a:bodyPr>
          <a:lstStyle/>
          <a:p>
            <a:pPr algn="just"/>
            <a:r>
              <a:rPr lang="id-ID" sz="2000" dirty="0">
                <a:latin typeface="Times New Roman" pitchFamily="18" charset="0"/>
                <a:cs typeface="Times New Roman" pitchFamily="18" charset="0"/>
              </a:rPr>
              <a:t>Auksin sangat diperlukan dalam pembentukan akar yakni memacu terjadinya pembelahan sel. Penggunaan auksin diketahui dapat mengintensifkan proses pembentukan akar pada setek. Menurut Fanesa (2011) pemberian urine sapi dapat memberikan pengaruh pada pertumbuhan akar tanaman karena auksin alami yang terkandung dalam urine sapi 25 % dapat mendorong perakaran setek. </a:t>
            </a:r>
          </a:p>
        </p:txBody>
      </p:sp>
    </p:spTree>
    <p:extLst>
      <p:ext uri="{BB962C8B-B14F-4D97-AF65-F5344CB8AC3E}">
        <p14:creationId xmlns:p14="http://schemas.microsoft.com/office/powerpoint/2010/main" val="31375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1758" y="370115"/>
            <a:ext cx="11573197" cy="1130754"/>
          </a:xfrm>
        </p:spPr>
        <p:txBody>
          <a:bodyPr>
            <a:normAutofit fontScale="70000" lnSpcReduction="20000"/>
          </a:bodyPr>
          <a:lstStyle/>
          <a:p>
            <a:r>
              <a:rPr lang="en-US" sz="5100" dirty="0" err="1">
                <a:latin typeface="Times New Roman" pitchFamily="18" charset="0"/>
                <a:cs typeface="Times New Roman" pitchFamily="18" charset="0"/>
              </a:rPr>
              <a:t>Hasil</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Uji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Lanjut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Konsentrasi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Urin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Sapi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Terhadap</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Jumlah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Akar</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Setek</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Tanaman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Panili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Umur</a:t>
            </a:r>
            <a:r>
              <a:rPr lang="en-US" sz="5100" dirty="0">
                <a:latin typeface="Times New Roman" pitchFamily="18" charset="0"/>
                <a:cs typeface="Times New Roman" pitchFamily="18" charset="0"/>
              </a:rPr>
              <a:t> 16 </a:t>
            </a:r>
            <a:r>
              <a:rPr lang="en-US" sz="5100" dirty="0" err="1">
                <a:latin typeface="Times New Roman" pitchFamily="18" charset="0"/>
                <a:cs typeface="Times New Roman" pitchFamily="18" charset="0"/>
              </a:rPr>
              <a:t>Minggu</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Setelah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Tanam</a:t>
            </a:r>
            <a:endParaRPr lang="en-US" sz="5100" dirty="0">
              <a:latin typeface="Times New Roman" pitchFamily="18" charset="0"/>
              <a:cs typeface="Times New Roman" pitchFamily="18"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02110844"/>
              </p:ext>
            </p:extLst>
          </p:nvPr>
        </p:nvGraphicFramePr>
        <p:xfrm>
          <a:off x="4528456" y="1400106"/>
          <a:ext cx="6814457" cy="1800293"/>
        </p:xfrm>
        <a:graphic>
          <a:graphicData uri="http://schemas.openxmlformats.org/drawingml/2006/table">
            <a:tbl>
              <a:tblPr>
                <a:tableStyleId>{5C22544A-7EE6-4342-B048-85BDC9FD1C3A}</a:tableStyleId>
              </a:tblPr>
              <a:tblGrid>
                <a:gridCol w="3307016">
                  <a:extLst>
                    <a:ext uri="{9D8B030D-6E8A-4147-A177-3AD203B41FA5}">
                      <a16:colId xmlns:a16="http://schemas.microsoft.com/office/drawing/2014/main" val="20000"/>
                    </a:ext>
                  </a:extLst>
                </a:gridCol>
                <a:gridCol w="3507441">
                  <a:extLst>
                    <a:ext uri="{9D8B030D-6E8A-4147-A177-3AD203B41FA5}">
                      <a16:colId xmlns:a16="http://schemas.microsoft.com/office/drawing/2014/main" val="20001"/>
                    </a:ext>
                  </a:extLst>
                </a:gridCol>
              </a:tblGrid>
              <a:tr h="392375">
                <a:tc>
                  <a:txBody>
                    <a:bodyPr/>
                    <a:lstStyle/>
                    <a:p>
                      <a:pPr marR="114300" algn="ctr">
                        <a:spcAft>
                          <a:spcPts val="0"/>
                        </a:spcAft>
                      </a:pPr>
                      <a:r>
                        <a:rPr lang="en-US" sz="1200">
                          <a:effectLst/>
                        </a:rPr>
                        <a:t>Konsentrasi Urin Sapi</a:t>
                      </a:r>
                      <a:endParaRPr lang="en-US" sz="1000">
                        <a:effectLst/>
                        <a:latin typeface="Calibri"/>
                        <a:ea typeface="Calibri"/>
                        <a:cs typeface="Arial"/>
                      </a:endParaRPr>
                    </a:p>
                  </a:txBody>
                  <a:tcPr marL="0" marR="0" marT="0" marB="0" anchor="b"/>
                </a:tc>
                <a:tc>
                  <a:txBody>
                    <a:bodyPr/>
                    <a:lstStyle/>
                    <a:p>
                      <a:pPr marL="660400">
                        <a:spcAft>
                          <a:spcPts val="0"/>
                        </a:spcAft>
                      </a:pPr>
                      <a:r>
                        <a:rPr lang="en-US" sz="1200">
                          <a:effectLst/>
                        </a:rPr>
                        <a:t>Panjang Akar (cm)</a:t>
                      </a:r>
                      <a:endParaRPr lang="en-US" sz="1000">
                        <a:effectLst/>
                        <a:latin typeface="Calibri"/>
                        <a:ea typeface="Calibri"/>
                        <a:cs typeface="Arial"/>
                      </a:endParaRPr>
                    </a:p>
                  </a:txBody>
                  <a:tcPr marL="0" marR="0" marT="0" marB="0" anchor="b"/>
                </a:tc>
                <a:extLst>
                  <a:ext uri="{0D108BD9-81ED-4DB2-BD59-A6C34878D82A}">
                    <a16:rowId xmlns:a16="http://schemas.microsoft.com/office/drawing/2014/main" val="10000"/>
                  </a:ext>
                </a:extLst>
              </a:tr>
              <a:tr h="212537">
                <a:tc>
                  <a:txBody>
                    <a:bodyPr/>
                    <a:lstStyle/>
                    <a:p>
                      <a:pPr>
                        <a:spcAft>
                          <a:spcPts val="0"/>
                        </a:spcAft>
                      </a:pPr>
                      <a:r>
                        <a:rPr lang="en-US" sz="650">
                          <a:effectLst/>
                        </a:rPr>
                        <a:t> </a:t>
                      </a:r>
                      <a:endParaRPr lang="en-US" sz="1000">
                        <a:effectLst/>
                        <a:latin typeface="Calibri"/>
                        <a:ea typeface="Calibri"/>
                        <a:cs typeface="Arial"/>
                      </a:endParaRPr>
                    </a:p>
                  </a:txBody>
                  <a:tcPr marL="0" marR="0" marT="0" marB="0" anchor="b"/>
                </a:tc>
                <a:tc>
                  <a:txBody>
                    <a:bodyPr/>
                    <a:lstStyle/>
                    <a:p>
                      <a:pPr>
                        <a:spcAft>
                          <a:spcPts val="0"/>
                        </a:spcAft>
                      </a:pPr>
                      <a:r>
                        <a:rPr lang="en-US" sz="650">
                          <a:effectLst/>
                        </a:rPr>
                        <a:t> </a:t>
                      </a:r>
                      <a:endParaRPr lang="en-US" sz="1000">
                        <a:effectLst/>
                        <a:latin typeface="Calibri"/>
                        <a:ea typeface="Calibri"/>
                        <a:cs typeface="Arial"/>
                      </a:endParaRPr>
                    </a:p>
                  </a:txBody>
                  <a:tcPr marL="0" marR="0" marT="0" marB="0" anchor="b"/>
                </a:tc>
                <a:extLst>
                  <a:ext uri="{0D108BD9-81ED-4DB2-BD59-A6C34878D82A}">
                    <a16:rowId xmlns:a16="http://schemas.microsoft.com/office/drawing/2014/main" val="10001"/>
                  </a:ext>
                </a:extLst>
              </a:tr>
              <a:tr h="381476">
                <a:tc>
                  <a:txBody>
                    <a:bodyPr/>
                    <a:lstStyle/>
                    <a:p>
                      <a:pPr marR="114300" algn="ctr">
                        <a:lnSpc>
                          <a:spcPts val="1355"/>
                        </a:lnSpc>
                        <a:spcAft>
                          <a:spcPts val="0"/>
                        </a:spcAft>
                      </a:pPr>
                      <a:r>
                        <a:rPr lang="en-US" sz="1200">
                          <a:effectLst/>
                        </a:rPr>
                        <a:t>K</a:t>
                      </a:r>
                      <a:r>
                        <a:rPr lang="en-US" sz="800">
                          <a:effectLst/>
                        </a:rPr>
                        <a:t>1</a:t>
                      </a:r>
                      <a:endParaRPr lang="en-US" sz="1000">
                        <a:effectLst/>
                        <a:latin typeface="Calibri"/>
                        <a:ea typeface="Calibri"/>
                        <a:cs typeface="Arial"/>
                      </a:endParaRPr>
                    </a:p>
                  </a:txBody>
                  <a:tcPr marL="0" marR="0" marT="0" marB="0" anchor="b"/>
                </a:tc>
                <a:tc>
                  <a:txBody>
                    <a:bodyPr/>
                    <a:lstStyle/>
                    <a:p>
                      <a:pPr marL="1028700">
                        <a:lnSpc>
                          <a:spcPts val="1320"/>
                        </a:lnSpc>
                        <a:spcAft>
                          <a:spcPts val="0"/>
                        </a:spcAft>
                      </a:pPr>
                      <a:r>
                        <a:rPr lang="en-US" sz="1200">
                          <a:effectLst/>
                        </a:rPr>
                        <a:t>14,50a</a:t>
                      </a:r>
                      <a:endParaRPr lang="en-US" sz="1000">
                        <a:effectLst/>
                        <a:latin typeface="Calibri"/>
                        <a:ea typeface="Calibri"/>
                        <a:cs typeface="Arial"/>
                      </a:endParaRPr>
                    </a:p>
                  </a:txBody>
                  <a:tcPr marL="0" marR="0" marT="0" marB="0" anchor="b"/>
                </a:tc>
                <a:extLst>
                  <a:ext uri="{0D108BD9-81ED-4DB2-BD59-A6C34878D82A}">
                    <a16:rowId xmlns:a16="http://schemas.microsoft.com/office/drawing/2014/main" val="10002"/>
                  </a:ext>
                </a:extLst>
              </a:tr>
              <a:tr h="392375">
                <a:tc>
                  <a:txBody>
                    <a:bodyPr/>
                    <a:lstStyle/>
                    <a:p>
                      <a:pPr marR="114300" algn="ctr">
                        <a:spcAft>
                          <a:spcPts val="0"/>
                        </a:spcAft>
                      </a:pPr>
                      <a:r>
                        <a:rPr lang="en-US" sz="1200">
                          <a:effectLst/>
                        </a:rPr>
                        <a:t>K</a:t>
                      </a:r>
                      <a:r>
                        <a:rPr lang="en-US" sz="800">
                          <a:effectLst/>
                        </a:rPr>
                        <a:t>3</a:t>
                      </a:r>
                      <a:endParaRPr lang="en-US" sz="1000">
                        <a:effectLst/>
                        <a:latin typeface="Calibri"/>
                        <a:ea typeface="Calibri"/>
                        <a:cs typeface="Arial"/>
                      </a:endParaRPr>
                    </a:p>
                  </a:txBody>
                  <a:tcPr marL="0" marR="0" marT="0" marB="0" anchor="b"/>
                </a:tc>
                <a:tc>
                  <a:txBody>
                    <a:bodyPr/>
                    <a:lstStyle/>
                    <a:p>
                      <a:pPr marL="1028700">
                        <a:lnSpc>
                          <a:spcPts val="1320"/>
                        </a:lnSpc>
                        <a:spcAft>
                          <a:spcPts val="0"/>
                        </a:spcAft>
                      </a:pPr>
                      <a:r>
                        <a:rPr lang="en-US" sz="1200">
                          <a:effectLst/>
                        </a:rPr>
                        <a:t>18,93b</a:t>
                      </a:r>
                      <a:endParaRPr lang="en-US" sz="1000">
                        <a:effectLst/>
                        <a:latin typeface="Calibri"/>
                        <a:ea typeface="Calibri"/>
                        <a:cs typeface="Arial"/>
                      </a:endParaRPr>
                    </a:p>
                  </a:txBody>
                  <a:tcPr marL="0" marR="0" marT="0" marB="0" anchor="b"/>
                </a:tc>
                <a:extLst>
                  <a:ext uri="{0D108BD9-81ED-4DB2-BD59-A6C34878D82A}">
                    <a16:rowId xmlns:a16="http://schemas.microsoft.com/office/drawing/2014/main" val="10003"/>
                  </a:ext>
                </a:extLst>
              </a:tr>
              <a:tr h="421530">
                <a:tc>
                  <a:txBody>
                    <a:bodyPr/>
                    <a:lstStyle/>
                    <a:p>
                      <a:pPr marR="114300" algn="ctr">
                        <a:lnSpc>
                          <a:spcPts val="1465"/>
                        </a:lnSpc>
                        <a:spcAft>
                          <a:spcPts val="0"/>
                        </a:spcAft>
                      </a:pPr>
                      <a:r>
                        <a:rPr lang="en-US" sz="1200">
                          <a:effectLst/>
                        </a:rPr>
                        <a:t>K</a:t>
                      </a:r>
                      <a:r>
                        <a:rPr lang="en-US" sz="1600" baseline="-25000">
                          <a:effectLst/>
                        </a:rPr>
                        <a:t>2</a:t>
                      </a:r>
                      <a:endParaRPr lang="en-US" sz="1000">
                        <a:effectLst/>
                        <a:latin typeface="Calibri"/>
                        <a:ea typeface="Calibri"/>
                        <a:cs typeface="Arial"/>
                      </a:endParaRPr>
                    </a:p>
                  </a:txBody>
                  <a:tcPr marL="0" marR="0" marT="0" marB="0" anchor="b"/>
                </a:tc>
                <a:tc>
                  <a:txBody>
                    <a:bodyPr/>
                    <a:lstStyle/>
                    <a:p>
                      <a:pPr marL="1028700">
                        <a:lnSpc>
                          <a:spcPts val="1320"/>
                        </a:lnSpc>
                        <a:spcAft>
                          <a:spcPts val="0"/>
                        </a:spcAft>
                      </a:pPr>
                      <a:r>
                        <a:rPr lang="en-US" sz="1200" dirty="0">
                          <a:effectLst/>
                        </a:rPr>
                        <a:t>19,56b</a:t>
                      </a:r>
                      <a:endParaRPr lang="en-US" sz="1000" dirty="0">
                        <a:effectLst/>
                        <a:latin typeface="Calibri"/>
                        <a:ea typeface="Calibri"/>
                        <a:cs typeface="Arial"/>
                      </a:endParaRPr>
                    </a:p>
                  </a:txBody>
                  <a:tcPr marL="0" marR="0" marT="0" marB="0" anchor="b"/>
                </a:tc>
                <a:extLst>
                  <a:ext uri="{0D108BD9-81ED-4DB2-BD59-A6C34878D82A}">
                    <a16:rowId xmlns:a16="http://schemas.microsoft.com/office/drawing/2014/main" val="10004"/>
                  </a:ext>
                </a:extLst>
              </a:tr>
            </a:tbl>
          </a:graphicData>
        </a:graphic>
      </p:graphicFrame>
      <p:sp>
        <p:nvSpPr>
          <p:cNvPr id="46081" name="Rectangle 1"/>
          <p:cNvSpPr>
            <a:spLocks noChangeArrowheads="1"/>
          </p:cNvSpPr>
          <p:nvPr/>
        </p:nvSpPr>
        <p:spPr bwMode="auto">
          <a:xfrm>
            <a:off x="4184074" y="3643651"/>
            <a:ext cx="7661563"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d-ID" sz="1800" dirty="0">
                <a:solidFill>
                  <a:srgbClr val="231F20"/>
                </a:solidFill>
                <a:effectLst/>
                <a:latin typeface="Times New Roman" panose="02020603050405020304" pitchFamily="18" charset="0"/>
                <a:ea typeface="Calibri" panose="020F0502020204030204" pitchFamily="34" charset="0"/>
              </a:rPr>
              <a:t>Hal ini disebabkan atonik merupakan kelompok auksin yang mempengaruhi aktivitas pemanjangan sel sehingga merangsang pertumbuhan panjang akar. Pemanjangan sel terjadi karena auksin mempengaruhi pengembangan dan pelenturan dinding sel. </a:t>
            </a:r>
            <a:r>
              <a:rPr lang="id-ID" sz="1800" dirty="0">
                <a:solidFill>
                  <a:srgbClr val="000000"/>
                </a:solidFill>
                <a:effectLst/>
                <a:latin typeface="Times New Roman" panose="02020603050405020304" pitchFamily="18" charset="0"/>
                <a:ea typeface="Calibri" panose="020F0502020204030204" pitchFamily="34" charset="0"/>
              </a:rPr>
              <a:t>Perlakuan ZPT pada setek bertujuan meningkatkan persentase setek yang berakar, meningkatkan jumlah dan kualitas produksi akar setek, mempercepat pertumbuhan akar, serta meningkatkan keseragaman perakaran (Hartmann dan Kester 2010).</a:t>
            </a:r>
            <a:endParaRPr kumimoji="0" lang="id-ID"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descr="WhatsApp Image 2020-09-28 at 10.03.41.jpeg"/>
          <p:cNvPicPr>
            <a:picLocks noChangeAspect="1"/>
          </p:cNvPicPr>
          <p:nvPr/>
        </p:nvPicPr>
        <p:blipFill>
          <a:blip r:embed="rId2"/>
          <a:stretch>
            <a:fillRect/>
          </a:stretch>
        </p:blipFill>
        <p:spPr>
          <a:xfrm>
            <a:off x="193965" y="1759528"/>
            <a:ext cx="3860797" cy="3948546"/>
          </a:xfrm>
          <a:prstGeom prst="rect">
            <a:avLst/>
          </a:prstGeom>
          <a:ln>
            <a:noFill/>
          </a:ln>
          <a:effectLst>
            <a:softEdge rad="112500"/>
          </a:effectLst>
        </p:spPr>
      </p:pic>
    </p:spTree>
    <p:extLst>
      <p:ext uri="{BB962C8B-B14F-4D97-AF65-F5344CB8AC3E}">
        <p14:creationId xmlns:p14="http://schemas.microsoft.com/office/powerpoint/2010/main" val="21268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99762-725C-4DB3-AEE9-6A0042FCF0DB}"/>
              </a:ext>
            </a:extLst>
          </p:cNvPr>
          <p:cNvSpPr txBox="1"/>
          <p:nvPr/>
        </p:nvSpPr>
        <p:spPr>
          <a:xfrm>
            <a:off x="4307043" y="1228461"/>
            <a:ext cx="3192796" cy="307777"/>
          </a:xfrm>
          <a:prstGeom prst="rect">
            <a:avLst/>
          </a:prstGeom>
          <a:noFill/>
        </p:spPr>
        <p:txBody>
          <a:bodyPr wrap="square" rtlCol="0">
            <a:spAutoFit/>
          </a:bodyPr>
          <a:lstStyle/>
          <a:p>
            <a:endParaRPr lang="ko-KR" altLang="en-US" sz="1400" dirty="0">
              <a:solidFill>
                <a:schemeClr val="tx1">
                  <a:lumMod val="85000"/>
                  <a:lumOff val="15000"/>
                </a:schemeClr>
              </a:solidFill>
              <a:cs typeface="Arial" pitchFamily="34" charset="0"/>
            </a:endParaRPr>
          </a:p>
        </p:txBody>
      </p:sp>
      <p:sp>
        <p:nvSpPr>
          <p:cNvPr id="5" name="TextBox 4">
            <a:extLst>
              <a:ext uri="{FF2B5EF4-FFF2-40B4-BE49-F238E27FC236}">
                <a16:creationId xmlns:a16="http://schemas.microsoft.com/office/drawing/2014/main" id="{2A3277F9-4408-4F34-AE78-0568F7BE7B00}"/>
              </a:ext>
            </a:extLst>
          </p:cNvPr>
          <p:cNvSpPr txBox="1"/>
          <p:nvPr/>
        </p:nvSpPr>
        <p:spPr>
          <a:xfrm>
            <a:off x="7823092" y="1228461"/>
            <a:ext cx="3192796" cy="307777"/>
          </a:xfrm>
          <a:prstGeom prst="rect">
            <a:avLst/>
          </a:prstGeom>
          <a:noFill/>
        </p:spPr>
        <p:txBody>
          <a:bodyPr wrap="square" rtlCol="0">
            <a:spAutoFit/>
          </a:bodyPr>
          <a:lstStyle/>
          <a:p>
            <a:r>
              <a:rPr lang="en-US" altLang="ko-KR" sz="1400" dirty="0">
                <a:solidFill>
                  <a:schemeClr val="tx1">
                    <a:lumMod val="85000"/>
                    <a:lumOff val="15000"/>
                  </a:schemeClr>
                </a:solidFill>
                <a:cs typeface="Arial" pitchFamily="34" charset="0"/>
              </a:rPr>
              <a:t>. </a:t>
            </a:r>
            <a:endParaRPr lang="ko-KR" altLang="en-US" sz="1400" dirty="0">
              <a:solidFill>
                <a:schemeClr val="tx1">
                  <a:lumMod val="85000"/>
                  <a:lumOff val="15000"/>
                </a:schemeClr>
              </a:solidFill>
              <a:cs typeface="Arial" pitchFamily="34" charset="0"/>
            </a:endParaRPr>
          </a:p>
        </p:txBody>
      </p:sp>
      <p:sp>
        <p:nvSpPr>
          <p:cNvPr id="6" name="Text Placeholder 10">
            <a:extLst>
              <a:ext uri="{FF2B5EF4-FFF2-40B4-BE49-F238E27FC236}">
                <a16:creationId xmlns:a16="http://schemas.microsoft.com/office/drawing/2014/main" id="{B9ED590B-5E44-4A0A-A82A-66B6F5DD9E0B}"/>
              </a:ext>
            </a:extLst>
          </p:cNvPr>
          <p:cNvSpPr txBox="1">
            <a:spLocks/>
          </p:cNvSpPr>
          <p:nvPr/>
        </p:nvSpPr>
        <p:spPr>
          <a:xfrm>
            <a:off x="4342354" y="645459"/>
            <a:ext cx="5164717" cy="1120622"/>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altLang="ko-KR" sz="2800" b="1" dirty="0">
                <a:solidFill>
                  <a:schemeClr val="tx1">
                    <a:lumMod val="85000"/>
                    <a:lumOff val="15000"/>
                  </a:schemeClr>
                </a:solidFill>
                <a:latin typeface="+mj-lt"/>
                <a:cs typeface="Arial" pitchFamily="34" charset="0"/>
              </a:rPr>
              <a:t>KESIMPULAN</a:t>
            </a:r>
            <a:endParaRPr lang="en-US" altLang="ko-KR" sz="2800" b="1" dirty="0">
              <a:solidFill>
                <a:schemeClr val="tx1">
                  <a:lumMod val="85000"/>
                  <a:lumOff val="15000"/>
                </a:schemeClr>
              </a:solidFill>
              <a:latin typeface="+mj-lt"/>
              <a:cs typeface="Arial" pitchFamily="34" charset="0"/>
            </a:endParaRPr>
          </a:p>
        </p:txBody>
      </p:sp>
      <p:sp>
        <p:nvSpPr>
          <p:cNvPr id="51205" name="Rectangle 5"/>
          <p:cNvSpPr>
            <a:spLocks noChangeArrowheads="1"/>
          </p:cNvSpPr>
          <p:nvPr/>
        </p:nvSpPr>
        <p:spPr bwMode="auto">
          <a:xfrm>
            <a:off x="4003964" y="1634836"/>
            <a:ext cx="5985163"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Perlakuan konsentrasi urin sapi memberikan pengaruh yang berbeda sangat nyata terhadap parameter panjang daun dengan nilai rata-rata tertinggi 48,79 pada konsentrasi K</a:t>
            </a:r>
            <a:r>
              <a:rPr kumimoji="0" lang="id-ID" sz="14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2</a:t>
            </a: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(10%), jumlah daun dengan nilai rata-rata tertinggi 8,02 helai pada konsentrasi K</a:t>
            </a:r>
            <a:r>
              <a:rPr kumimoji="0" lang="id-ID" sz="14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2</a:t>
            </a: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(10%), panjang daun dengan nilai rata-rata tertinggi 8,19 cm pada konsentrasi K</a:t>
            </a:r>
            <a:r>
              <a:rPr kumimoji="0" lang="id-ID" sz="14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2</a:t>
            </a: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(10%), lebar daun dengan nilai rata-rata tertinggi 2,44 cm pada konsentrasi K</a:t>
            </a:r>
            <a:r>
              <a:rPr kumimoji="0" lang="id-ID" sz="14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2</a:t>
            </a: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(10%), jumlah akar dengan nilai rata-rata tertinggi 2,58 buah pada konsentrasi K</a:t>
            </a:r>
            <a:r>
              <a:rPr kumimoji="0" lang="id-ID" sz="14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2</a:t>
            </a: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(10%), dan panjang akar dengan nilai rata-rata tertinggi 19,56 cm pada konsentrasi K</a:t>
            </a:r>
            <a:r>
              <a:rPr kumimoji="0" lang="id-ID" sz="14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2</a:t>
            </a: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(10%). </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id-ID"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Perlakuan jumlah ruas memberikan pengaruh yang berbeda sangat nyata  terhadap parameter panjang tunas dengan nilai rata-rata tertinggi 55,82 cm pada perlakuan R</a:t>
            </a:r>
            <a:r>
              <a:rPr kumimoji="0" lang="id-ID" sz="14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3</a:t>
            </a: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(3 ruas), dan parameter jumlah daun dengan nilai rata-rata tertinggi 8,20 helai pada perlakuan R</a:t>
            </a:r>
            <a:r>
              <a:rPr kumimoji="0" lang="id-ID" sz="14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3</a:t>
            </a: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(3 ruas).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id-ID"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d-ID"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Interaksi antara konsentrasi urin sapi dan jumlah ruas memberikan pengaruh berbeda tidak nyata terhadap semua pengamatan pertumbuhan setek tanaman panili. </a:t>
            </a:r>
            <a:endParaRPr kumimoji="0" lang="id-ID" sz="14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9" name="Picture 8" descr="25367825_ef3e6fe3-5a16-487a-8e10-0ad96d7f2614_842_437.jpg">
            <a:extLst>
              <a:ext uri="{FF2B5EF4-FFF2-40B4-BE49-F238E27FC236}">
                <a16:creationId xmlns:a16="http://schemas.microsoft.com/office/drawing/2014/main" id="{306B4DDD-4B85-02A1-0353-5E3495733065}"/>
              </a:ext>
            </a:extLst>
          </p:cNvPr>
          <p:cNvPicPr>
            <a:picLocks noChangeAspect="1"/>
          </p:cNvPicPr>
          <p:nvPr/>
        </p:nvPicPr>
        <p:blipFill>
          <a:blip r:embed="rId2"/>
          <a:stretch>
            <a:fillRect/>
          </a:stretch>
        </p:blipFill>
        <p:spPr>
          <a:xfrm>
            <a:off x="487916" y="235118"/>
            <a:ext cx="3240094" cy="3061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915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A4E0F3-5C01-471B-B77A-4D7C99BED466}"/>
              </a:ext>
            </a:extLst>
          </p:cNvPr>
          <p:cNvSpPr/>
          <p:nvPr/>
        </p:nvSpPr>
        <p:spPr>
          <a:xfrm>
            <a:off x="5917224" y="291652"/>
            <a:ext cx="6236676" cy="1421339"/>
          </a:xfrm>
          <a:custGeom>
            <a:avLst/>
            <a:gdLst>
              <a:gd name="connsiteX0" fmla="*/ 529605 w 6236676"/>
              <a:gd name="connsiteY0" fmla="*/ 0 h 1421339"/>
              <a:gd name="connsiteX1" fmla="*/ 6236676 w 6236676"/>
              <a:gd name="connsiteY1" fmla="*/ 0 h 1421339"/>
              <a:gd name="connsiteX2" fmla="*/ 6236676 w 6236676"/>
              <a:gd name="connsiteY2" fmla="*/ 1421339 h 1421339"/>
              <a:gd name="connsiteX3" fmla="*/ 0 w 6236676"/>
              <a:gd name="connsiteY3" fmla="*/ 1421339 h 1421339"/>
            </a:gdLst>
            <a:ahLst/>
            <a:cxnLst>
              <a:cxn ang="0">
                <a:pos x="connsiteX0" y="connsiteY0"/>
              </a:cxn>
              <a:cxn ang="0">
                <a:pos x="connsiteX1" y="connsiteY1"/>
              </a:cxn>
              <a:cxn ang="0">
                <a:pos x="connsiteX2" y="connsiteY2"/>
              </a:cxn>
              <a:cxn ang="0">
                <a:pos x="connsiteX3" y="connsiteY3"/>
              </a:cxn>
            </a:cxnLst>
            <a:rect l="l" t="t" r="r" b="b"/>
            <a:pathLst>
              <a:path w="6236676" h="1421339">
                <a:moveTo>
                  <a:pt x="529605" y="0"/>
                </a:moveTo>
                <a:lnTo>
                  <a:pt x="6236676" y="0"/>
                </a:lnTo>
                <a:lnTo>
                  <a:pt x="6236676" y="1421339"/>
                </a:lnTo>
                <a:lnTo>
                  <a:pt x="0" y="142133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1"/>
              </a:solidFill>
            </a:endParaRPr>
          </a:p>
        </p:txBody>
      </p:sp>
      <p:sp>
        <p:nvSpPr>
          <p:cNvPr id="13" name="Freeform: Shape 12">
            <a:extLst>
              <a:ext uri="{FF2B5EF4-FFF2-40B4-BE49-F238E27FC236}">
                <a16:creationId xmlns:a16="http://schemas.microsoft.com/office/drawing/2014/main" id="{2FAE7312-F4F7-440D-BCD3-58D56B7715D3}"/>
              </a:ext>
            </a:extLst>
          </p:cNvPr>
          <p:cNvSpPr/>
          <p:nvPr/>
        </p:nvSpPr>
        <p:spPr>
          <a:xfrm>
            <a:off x="5917224" y="0"/>
            <a:ext cx="6327530" cy="1002322"/>
          </a:xfrm>
          <a:custGeom>
            <a:avLst/>
            <a:gdLst>
              <a:gd name="connsiteX0" fmla="*/ 529605 w 6327530"/>
              <a:gd name="connsiteY0" fmla="*/ 0 h 1421339"/>
              <a:gd name="connsiteX1" fmla="*/ 6327530 w 6327530"/>
              <a:gd name="connsiteY1" fmla="*/ 0 h 1421339"/>
              <a:gd name="connsiteX2" fmla="*/ 6327530 w 6327530"/>
              <a:gd name="connsiteY2" fmla="*/ 1400065 h 1421339"/>
              <a:gd name="connsiteX3" fmla="*/ 6319603 w 6327530"/>
              <a:gd name="connsiteY3" fmla="*/ 1421339 h 1421339"/>
              <a:gd name="connsiteX4" fmla="*/ 0 w 6327530"/>
              <a:gd name="connsiteY4" fmla="*/ 1421339 h 142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7530" h="1421339">
                <a:moveTo>
                  <a:pt x="529605" y="0"/>
                </a:moveTo>
                <a:lnTo>
                  <a:pt x="6327530" y="0"/>
                </a:lnTo>
                <a:lnTo>
                  <a:pt x="6327530" y="1400065"/>
                </a:lnTo>
                <a:lnTo>
                  <a:pt x="6319603" y="1421339"/>
                </a:lnTo>
                <a:lnTo>
                  <a:pt x="0" y="14213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1"/>
              </a:solidFill>
            </a:endParaRPr>
          </a:p>
        </p:txBody>
      </p:sp>
      <p:grpSp>
        <p:nvGrpSpPr>
          <p:cNvPr id="14" name="Group 13">
            <a:extLst>
              <a:ext uri="{FF2B5EF4-FFF2-40B4-BE49-F238E27FC236}">
                <a16:creationId xmlns:a16="http://schemas.microsoft.com/office/drawing/2014/main" id="{4768EF2E-0ED8-4E39-AF8E-468922CAB511}"/>
              </a:ext>
            </a:extLst>
          </p:cNvPr>
          <p:cNvGrpSpPr/>
          <p:nvPr/>
        </p:nvGrpSpPr>
        <p:grpSpPr>
          <a:xfrm>
            <a:off x="6509240" y="391368"/>
            <a:ext cx="5222629" cy="1000512"/>
            <a:chOff x="6424247" y="2897365"/>
            <a:chExt cx="5222629" cy="1000512"/>
          </a:xfrm>
        </p:grpSpPr>
        <p:sp>
          <p:nvSpPr>
            <p:cNvPr id="8" name="TextBox 7">
              <a:extLst>
                <a:ext uri="{FF2B5EF4-FFF2-40B4-BE49-F238E27FC236}">
                  <a16:creationId xmlns:a16="http://schemas.microsoft.com/office/drawing/2014/main" id="{5CF5BDA4-10C7-46A6-AC30-523A3FC438AC}"/>
                </a:ext>
              </a:extLst>
            </p:cNvPr>
            <p:cNvSpPr txBox="1"/>
            <p:nvPr/>
          </p:nvSpPr>
          <p:spPr>
            <a:xfrm>
              <a:off x="6869724" y="2897365"/>
              <a:ext cx="4777152" cy="523220"/>
            </a:xfrm>
            <a:prstGeom prst="rect">
              <a:avLst/>
            </a:prstGeom>
            <a:noFill/>
          </p:spPr>
          <p:txBody>
            <a:bodyPr wrap="square" rtlCol="0" anchor="ctr">
              <a:spAutoFit/>
            </a:bodyPr>
            <a:lstStyle/>
            <a:p>
              <a:r>
                <a:rPr lang="en-US" altLang="ko-KR" sz="2800" dirty="0">
                  <a:solidFill>
                    <a:schemeClr val="bg1"/>
                  </a:solidFill>
                  <a:latin typeface="AdLib WGL4 BT" pitchFamily="82" charset="0"/>
                  <a:cs typeface="Arial" pitchFamily="34" charset="0"/>
                </a:rPr>
                <a:t>BAB 1 PENDAHULUAN</a:t>
              </a:r>
              <a:endParaRPr lang="ko-KR" altLang="en-US" sz="2800" dirty="0">
                <a:solidFill>
                  <a:schemeClr val="bg1"/>
                </a:solidFill>
                <a:latin typeface="AdLib WGL4 BT" pitchFamily="82" charset="0"/>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424247" y="3518221"/>
              <a:ext cx="4777096" cy="379656"/>
            </a:xfrm>
            <a:prstGeom prst="rect">
              <a:avLst/>
            </a:prstGeom>
            <a:noFill/>
          </p:spPr>
          <p:txBody>
            <a:bodyPr wrap="square" rtlCol="0" anchor="ctr">
              <a:spAutoFit/>
            </a:bodyPr>
            <a:lstStyle/>
            <a:p>
              <a:pPr algn="ctr"/>
              <a:r>
                <a:rPr lang="en-US" altLang="ko-KR" sz="1867" dirty="0" err="1">
                  <a:solidFill>
                    <a:schemeClr val="bg1"/>
                  </a:solidFill>
                  <a:latin typeface="AdLib WGL4 BT" pitchFamily="82" charset="0"/>
                  <a:cs typeface="Arial" pitchFamily="34" charset="0"/>
                </a:rPr>
                <a:t>Latar</a:t>
              </a:r>
              <a:r>
                <a:rPr lang="en-US" altLang="ko-KR" sz="1867" dirty="0">
                  <a:solidFill>
                    <a:schemeClr val="bg1"/>
                  </a:solidFill>
                  <a:latin typeface="AdLib WGL4 BT" pitchFamily="82" charset="0"/>
                  <a:cs typeface="Arial" pitchFamily="34" charset="0"/>
                </a:rPr>
                <a:t> </a:t>
              </a:r>
              <a:r>
                <a:rPr lang="en-US" altLang="ko-KR" sz="1867" dirty="0" err="1">
                  <a:solidFill>
                    <a:schemeClr val="bg1"/>
                  </a:solidFill>
                  <a:latin typeface="AdLib WGL4 BT" pitchFamily="82" charset="0"/>
                  <a:cs typeface="Arial" pitchFamily="34" charset="0"/>
                </a:rPr>
                <a:t>Belakang</a:t>
              </a:r>
              <a:endParaRPr lang="ko-KR" altLang="en-US" sz="1867" dirty="0">
                <a:solidFill>
                  <a:schemeClr val="bg1"/>
                </a:solidFill>
                <a:latin typeface="AdLib WGL4 BT" pitchFamily="82" charset="0"/>
                <a:cs typeface="Arial" pitchFamily="34" charset="0"/>
              </a:endParaRPr>
            </a:p>
          </p:txBody>
        </p:sp>
      </p:grpSp>
      <p:graphicFrame>
        <p:nvGraphicFramePr>
          <p:cNvPr id="7" name="Diagram 6"/>
          <p:cNvGraphicFramePr/>
          <p:nvPr>
            <p:extLst>
              <p:ext uri="{D42A27DB-BD31-4B8C-83A1-F6EECF244321}">
                <p14:modId xmlns:p14="http://schemas.microsoft.com/office/powerpoint/2010/main" val="1160836786"/>
              </p:ext>
            </p:extLst>
          </p:nvPr>
        </p:nvGraphicFramePr>
        <p:xfrm>
          <a:off x="3325836" y="1648238"/>
          <a:ext cx="8104164" cy="4983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xplosion 2 1"/>
          <p:cNvSpPr/>
          <p:nvPr/>
        </p:nvSpPr>
        <p:spPr>
          <a:xfrm>
            <a:off x="7952510" y="4059383"/>
            <a:ext cx="4087090" cy="254923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Pertumbuhan</a:t>
            </a:r>
            <a:r>
              <a:rPr lang="en-US" dirty="0"/>
              <a:t> </a:t>
            </a:r>
            <a:r>
              <a:rPr lang="en-US" dirty="0" err="1"/>
              <a:t>Bibit</a:t>
            </a:r>
            <a:r>
              <a:rPr lang="en-US" dirty="0"/>
              <a:t> </a:t>
            </a:r>
            <a:r>
              <a:rPr lang="en-US" dirty="0" err="1"/>
              <a:t>Panili</a:t>
            </a:r>
            <a:r>
              <a:rPr lang="en-US" dirty="0"/>
              <a:t> Optimal </a:t>
            </a:r>
          </a:p>
        </p:txBody>
      </p:sp>
      <p:pic>
        <p:nvPicPr>
          <p:cNvPr id="70660" name="Picture 4" descr="Cara Budidaya Vanili agar Cepat Berbuah, Sangat Menjanjikan!">
            <a:extLst>
              <a:ext uri="{FF2B5EF4-FFF2-40B4-BE49-F238E27FC236}">
                <a16:creationId xmlns:a16="http://schemas.microsoft.com/office/drawing/2014/main" id="{60AF2AB2-5529-7FE1-D27E-44D4E9940B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7760" y="1946787"/>
            <a:ext cx="3631210" cy="288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18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4623570"/>
            <a:ext cx="12192000" cy="1015663"/>
          </a:xfrm>
          <a:prstGeom prst="rect">
            <a:avLst/>
          </a:prstGeom>
          <a:noFill/>
        </p:spPr>
        <p:txBody>
          <a:bodyPr wrap="square" rtlCol="0" anchor="ctr">
            <a:spAutoFit/>
          </a:bodyPr>
          <a:lstStyle/>
          <a:p>
            <a:pPr algn="ctr"/>
            <a:r>
              <a:rPr lang="en-US" altLang="ko-KR" sz="6000" dirty="0">
                <a:solidFill>
                  <a:schemeClr val="tx1">
                    <a:lumMod val="85000"/>
                    <a:lumOff val="15000"/>
                  </a:schemeClr>
                </a:solidFill>
                <a:cs typeface="Arial" pitchFamily="34" charset="0"/>
              </a:rPr>
              <a:t>THANK YOU</a:t>
            </a:r>
            <a:endParaRPr lang="ko-KR" altLang="en-US" sz="6000"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B006248-EE7A-4B23-A147-971CC2487A14}"/>
              </a:ext>
            </a:extLst>
          </p:cNvPr>
          <p:cNvGrpSpPr/>
          <p:nvPr/>
        </p:nvGrpSpPr>
        <p:grpSpPr>
          <a:xfrm>
            <a:off x="4889850" y="3790845"/>
            <a:ext cx="812004" cy="812004"/>
            <a:chOff x="7149428" y="1835902"/>
            <a:chExt cx="720081" cy="720080"/>
          </a:xfrm>
        </p:grpSpPr>
        <p:sp>
          <p:nvSpPr>
            <p:cNvPr id="52" name="Rounded Rectangle 125">
              <a:extLst>
                <a:ext uri="{FF2B5EF4-FFF2-40B4-BE49-F238E27FC236}">
                  <a16:creationId xmlns:a16="http://schemas.microsoft.com/office/drawing/2014/main" id="{D6FF240B-F556-4667-905B-0D59EC876892}"/>
                </a:ext>
              </a:extLst>
            </p:cNvPr>
            <p:cNvSpPr/>
            <p:nvPr/>
          </p:nvSpPr>
          <p:spPr>
            <a:xfrm rot="18445581">
              <a:off x="7149429" y="1835901"/>
              <a:ext cx="720080" cy="720081"/>
            </a:xfrm>
            <a:prstGeom prst="roundRect">
              <a:avLst>
                <a:gd name="adj" fmla="val 821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1" name="Rounded Rectangle 126">
              <a:extLst>
                <a:ext uri="{FF2B5EF4-FFF2-40B4-BE49-F238E27FC236}">
                  <a16:creationId xmlns:a16="http://schemas.microsoft.com/office/drawing/2014/main" id="{B853838D-B355-4FD6-854B-CCE74C62ED8E}"/>
                </a:ext>
              </a:extLst>
            </p:cNvPr>
            <p:cNvSpPr/>
            <p:nvPr/>
          </p:nvSpPr>
          <p:spPr>
            <a:xfrm rot="18900000">
              <a:off x="7178405" y="1864877"/>
              <a:ext cx="662129" cy="662128"/>
            </a:xfrm>
            <a:prstGeom prst="roundRect">
              <a:avLst>
                <a:gd name="adj" fmla="val 82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70" name="Group 69">
            <a:extLst>
              <a:ext uri="{FF2B5EF4-FFF2-40B4-BE49-F238E27FC236}">
                <a16:creationId xmlns:a16="http://schemas.microsoft.com/office/drawing/2014/main" id="{9F7AF64E-6656-4450-A42F-6BA1DECD42D1}"/>
              </a:ext>
            </a:extLst>
          </p:cNvPr>
          <p:cNvGrpSpPr/>
          <p:nvPr/>
        </p:nvGrpSpPr>
        <p:grpSpPr>
          <a:xfrm>
            <a:off x="4889850" y="1040215"/>
            <a:ext cx="812004" cy="812004"/>
            <a:chOff x="4115878" y="1835902"/>
            <a:chExt cx="720081" cy="720080"/>
          </a:xfrm>
          <a:solidFill>
            <a:schemeClr val="accent4"/>
          </a:solidFill>
        </p:grpSpPr>
        <p:sp>
          <p:nvSpPr>
            <p:cNvPr id="71" name="Rounded Rectangle 119">
              <a:extLst>
                <a:ext uri="{FF2B5EF4-FFF2-40B4-BE49-F238E27FC236}">
                  <a16:creationId xmlns:a16="http://schemas.microsoft.com/office/drawing/2014/main" id="{1CD7AC0E-E651-4A00-9C3F-A789AFA02B72}"/>
                </a:ext>
              </a:extLst>
            </p:cNvPr>
            <p:cNvSpPr/>
            <p:nvPr/>
          </p:nvSpPr>
          <p:spPr>
            <a:xfrm rot="18445581">
              <a:off x="4115879" y="1835901"/>
              <a:ext cx="720080" cy="720081"/>
            </a:xfrm>
            <a:prstGeom prst="roundRect">
              <a:avLst>
                <a:gd name="adj" fmla="val 821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2" name="Rounded Rectangle 120">
              <a:extLst>
                <a:ext uri="{FF2B5EF4-FFF2-40B4-BE49-F238E27FC236}">
                  <a16:creationId xmlns:a16="http://schemas.microsoft.com/office/drawing/2014/main" id="{9E90E158-6E0E-4940-A801-F7EE9A0062E1}"/>
                </a:ext>
              </a:extLst>
            </p:cNvPr>
            <p:cNvSpPr/>
            <p:nvPr/>
          </p:nvSpPr>
          <p:spPr>
            <a:xfrm rot="18900000">
              <a:off x="4144854" y="1864877"/>
              <a:ext cx="662129" cy="662128"/>
            </a:xfrm>
            <a:prstGeom prst="roundRect">
              <a:avLst>
                <a:gd name="adj" fmla="val 82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73" name="그룹 4">
            <a:extLst>
              <a:ext uri="{FF2B5EF4-FFF2-40B4-BE49-F238E27FC236}">
                <a16:creationId xmlns:a16="http://schemas.microsoft.com/office/drawing/2014/main" id="{3F9AA8CB-08FA-4B50-931B-6AA32C028151}"/>
              </a:ext>
            </a:extLst>
          </p:cNvPr>
          <p:cNvGrpSpPr/>
          <p:nvPr/>
        </p:nvGrpSpPr>
        <p:grpSpPr>
          <a:xfrm>
            <a:off x="4889850" y="2415530"/>
            <a:ext cx="812004" cy="812004"/>
            <a:chOff x="4123102" y="2090877"/>
            <a:chExt cx="720081" cy="720080"/>
          </a:xfrm>
        </p:grpSpPr>
        <p:sp>
          <p:nvSpPr>
            <p:cNvPr id="74" name="Rounded Rectangle 116">
              <a:extLst>
                <a:ext uri="{FF2B5EF4-FFF2-40B4-BE49-F238E27FC236}">
                  <a16:creationId xmlns:a16="http://schemas.microsoft.com/office/drawing/2014/main" id="{BC4B6F79-B2DC-48B9-90D5-A858D975A0D6}"/>
                </a:ext>
              </a:extLst>
            </p:cNvPr>
            <p:cNvSpPr/>
            <p:nvPr/>
          </p:nvSpPr>
          <p:spPr>
            <a:xfrm rot="18445581">
              <a:off x="4123103" y="2090876"/>
              <a:ext cx="720080" cy="720081"/>
            </a:xfrm>
            <a:prstGeom prst="roundRect">
              <a:avLst>
                <a:gd name="adj" fmla="val 8219"/>
              </a:avLst>
            </a:prstGeom>
            <a:solidFill>
              <a:schemeClr val="accent3">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itchFamily="34" charset="0"/>
              </a:endParaRPr>
            </a:p>
          </p:txBody>
        </p:sp>
        <p:sp>
          <p:nvSpPr>
            <p:cNvPr id="75" name="Rounded Rectangle 117">
              <a:extLst>
                <a:ext uri="{FF2B5EF4-FFF2-40B4-BE49-F238E27FC236}">
                  <a16:creationId xmlns:a16="http://schemas.microsoft.com/office/drawing/2014/main" id="{E81B223A-97F0-4BB3-BDBA-E2D310546C0F}"/>
                </a:ext>
              </a:extLst>
            </p:cNvPr>
            <p:cNvSpPr/>
            <p:nvPr/>
          </p:nvSpPr>
          <p:spPr>
            <a:xfrm rot="18900000">
              <a:off x="4152079" y="2119851"/>
              <a:ext cx="662129" cy="662128"/>
            </a:xfrm>
            <a:prstGeom prst="roundRect">
              <a:avLst>
                <a:gd name="adj" fmla="val 82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35" name="Group 34">
            <a:extLst>
              <a:ext uri="{FF2B5EF4-FFF2-40B4-BE49-F238E27FC236}">
                <a16:creationId xmlns:a16="http://schemas.microsoft.com/office/drawing/2014/main" id="{E05609D5-9184-4FA6-8DF5-A8983E246A6D}"/>
              </a:ext>
            </a:extLst>
          </p:cNvPr>
          <p:cNvGrpSpPr/>
          <p:nvPr/>
        </p:nvGrpSpPr>
        <p:grpSpPr>
          <a:xfrm>
            <a:off x="6121982" y="1028813"/>
            <a:ext cx="5351979" cy="615553"/>
            <a:chOff x="6557475" y="1411926"/>
            <a:chExt cx="4507692" cy="615553"/>
          </a:xfrm>
        </p:grpSpPr>
        <p:sp>
          <p:nvSpPr>
            <p:cNvPr id="41" name="TextBox 40">
              <a:extLst>
                <a:ext uri="{FF2B5EF4-FFF2-40B4-BE49-F238E27FC236}">
                  <a16:creationId xmlns:a16="http://schemas.microsoft.com/office/drawing/2014/main" id="{3B2FE240-5C84-4C43-B6C7-D0BFB6A8BF3A}"/>
                </a:ext>
              </a:extLst>
            </p:cNvPr>
            <p:cNvSpPr txBox="1"/>
            <p:nvPr/>
          </p:nvSpPr>
          <p:spPr>
            <a:xfrm>
              <a:off x="6557475" y="1750480"/>
              <a:ext cx="4507692" cy="276999"/>
            </a:xfrm>
            <a:prstGeom prst="rect">
              <a:avLst/>
            </a:prstGeom>
            <a:noFill/>
          </p:spPr>
          <p:txBody>
            <a:bodyPr wrap="square" rtlCol="0">
              <a:spAutoFit/>
            </a:bodyPr>
            <a:lstStyle/>
            <a:p>
              <a:r>
                <a:rPr lang="en-US" altLang="ko-KR" sz="1200" dirty="0">
                  <a:ea typeface="FZShuTi" pitchFamily="2" charset="-122"/>
                  <a:cs typeface="Arial" pitchFamily="34" charset="0"/>
                </a:rPr>
                <a:t>.</a:t>
              </a:r>
              <a:endParaRPr lang="en-US" altLang="ko-KR" sz="1200" dirty="0">
                <a:cs typeface="Arial" pitchFamily="34" charset="0"/>
              </a:endParaRPr>
            </a:p>
          </p:txBody>
        </p:sp>
        <p:sp>
          <p:nvSpPr>
            <p:cNvPr id="42" name="TextBox 41">
              <a:extLst>
                <a:ext uri="{FF2B5EF4-FFF2-40B4-BE49-F238E27FC236}">
                  <a16:creationId xmlns:a16="http://schemas.microsoft.com/office/drawing/2014/main" id="{E9735FED-CABB-409B-B099-AEA4C9DAE505}"/>
                </a:ext>
              </a:extLst>
            </p:cNvPr>
            <p:cNvSpPr txBox="1"/>
            <p:nvPr/>
          </p:nvSpPr>
          <p:spPr>
            <a:xfrm>
              <a:off x="6557475" y="1411926"/>
              <a:ext cx="4507692" cy="369332"/>
            </a:xfrm>
            <a:prstGeom prst="rect">
              <a:avLst/>
            </a:prstGeom>
            <a:noFill/>
          </p:spPr>
          <p:txBody>
            <a:bodyPr wrap="square" lIns="108000" rIns="108000" rtlCol="0">
              <a:spAutoFit/>
            </a:bodyPr>
            <a:lstStyle/>
            <a:p>
              <a:endParaRPr lang="ko-KR" altLang="en-US" b="1" dirty="0">
                <a:cs typeface="Arial" pitchFamily="34" charset="0"/>
              </a:endParaRPr>
            </a:p>
          </p:txBody>
        </p:sp>
      </p:grpSp>
      <p:sp>
        <p:nvSpPr>
          <p:cNvPr id="38" name="TextBox 37">
            <a:extLst>
              <a:ext uri="{FF2B5EF4-FFF2-40B4-BE49-F238E27FC236}">
                <a16:creationId xmlns:a16="http://schemas.microsoft.com/office/drawing/2014/main" id="{33241DD7-B1BD-4918-B497-F12CC7922BE7}"/>
              </a:ext>
            </a:extLst>
          </p:cNvPr>
          <p:cNvSpPr txBox="1"/>
          <p:nvPr/>
        </p:nvSpPr>
        <p:spPr>
          <a:xfrm>
            <a:off x="4806686" y="1105756"/>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nvGrpSpPr>
          <p:cNvPr id="44" name="Group 43">
            <a:extLst>
              <a:ext uri="{FF2B5EF4-FFF2-40B4-BE49-F238E27FC236}">
                <a16:creationId xmlns:a16="http://schemas.microsoft.com/office/drawing/2014/main" id="{818715FD-712B-4C47-A452-669D88F63A1D}"/>
              </a:ext>
            </a:extLst>
          </p:cNvPr>
          <p:cNvGrpSpPr/>
          <p:nvPr/>
        </p:nvGrpSpPr>
        <p:grpSpPr>
          <a:xfrm>
            <a:off x="6121982" y="2400896"/>
            <a:ext cx="5351979" cy="615553"/>
            <a:chOff x="6557475" y="1411926"/>
            <a:chExt cx="4507692" cy="615553"/>
          </a:xfrm>
        </p:grpSpPr>
        <p:sp>
          <p:nvSpPr>
            <p:cNvPr id="50" name="TextBox 49">
              <a:extLst>
                <a:ext uri="{FF2B5EF4-FFF2-40B4-BE49-F238E27FC236}">
                  <a16:creationId xmlns:a16="http://schemas.microsoft.com/office/drawing/2014/main" id="{56717D17-AFB1-41C0-8F9F-6406CB960A8B}"/>
                </a:ext>
              </a:extLst>
            </p:cNvPr>
            <p:cNvSpPr txBox="1"/>
            <p:nvPr/>
          </p:nvSpPr>
          <p:spPr>
            <a:xfrm>
              <a:off x="6557475" y="1750480"/>
              <a:ext cx="4507692" cy="276999"/>
            </a:xfrm>
            <a:prstGeom prst="rect">
              <a:avLst/>
            </a:prstGeom>
            <a:noFill/>
          </p:spPr>
          <p:txBody>
            <a:bodyPr wrap="square" rtlCol="0">
              <a:spAutoFit/>
            </a:bodyPr>
            <a:lstStyle/>
            <a:p>
              <a:r>
                <a:rPr lang="en-US" altLang="ko-KR" sz="1200" dirty="0">
                  <a:ea typeface="FZShuTi" pitchFamily="2" charset="-122"/>
                  <a:cs typeface="Arial" pitchFamily="34" charset="0"/>
                </a:rPr>
                <a:t>.</a:t>
              </a:r>
              <a:endParaRPr lang="en-US" altLang="ko-KR" sz="1200" dirty="0">
                <a:cs typeface="Arial" pitchFamily="34" charset="0"/>
              </a:endParaRPr>
            </a:p>
          </p:txBody>
        </p:sp>
        <p:sp>
          <p:nvSpPr>
            <p:cNvPr id="51" name="TextBox 50">
              <a:extLst>
                <a:ext uri="{FF2B5EF4-FFF2-40B4-BE49-F238E27FC236}">
                  <a16:creationId xmlns:a16="http://schemas.microsoft.com/office/drawing/2014/main" id="{6E96B686-F78D-4033-9FF8-CFC2109B9BFB}"/>
                </a:ext>
              </a:extLst>
            </p:cNvPr>
            <p:cNvSpPr txBox="1"/>
            <p:nvPr/>
          </p:nvSpPr>
          <p:spPr>
            <a:xfrm>
              <a:off x="6557475" y="1411926"/>
              <a:ext cx="4507692" cy="369332"/>
            </a:xfrm>
            <a:prstGeom prst="rect">
              <a:avLst/>
            </a:prstGeom>
            <a:noFill/>
          </p:spPr>
          <p:txBody>
            <a:bodyPr wrap="square" lIns="108000" rIns="108000" rtlCol="0">
              <a:spAutoFit/>
            </a:bodyPr>
            <a:lstStyle/>
            <a:p>
              <a:endParaRPr lang="ko-KR" altLang="en-US" b="1" dirty="0">
                <a:cs typeface="Arial" pitchFamily="34" charset="0"/>
              </a:endParaRPr>
            </a:p>
          </p:txBody>
        </p:sp>
      </p:grpSp>
      <p:sp>
        <p:nvSpPr>
          <p:cNvPr id="47" name="TextBox 46">
            <a:extLst>
              <a:ext uri="{FF2B5EF4-FFF2-40B4-BE49-F238E27FC236}">
                <a16:creationId xmlns:a16="http://schemas.microsoft.com/office/drawing/2014/main" id="{55F3BBC8-5E9E-4D85-81CB-ABFA1CF16570}"/>
              </a:ext>
            </a:extLst>
          </p:cNvPr>
          <p:cNvSpPr txBox="1"/>
          <p:nvPr/>
        </p:nvSpPr>
        <p:spPr>
          <a:xfrm>
            <a:off x="4806686" y="2477839"/>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nvGrpSpPr>
          <p:cNvPr id="53" name="Group 52">
            <a:extLst>
              <a:ext uri="{FF2B5EF4-FFF2-40B4-BE49-F238E27FC236}">
                <a16:creationId xmlns:a16="http://schemas.microsoft.com/office/drawing/2014/main" id="{2A8328EC-F9FF-4921-B2FB-D2658457CAC3}"/>
              </a:ext>
            </a:extLst>
          </p:cNvPr>
          <p:cNvGrpSpPr/>
          <p:nvPr/>
        </p:nvGrpSpPr>
        <p:grpSpPr>
          <a:xfrm>
            <a:off x="6121982" y="3880700"/>
            <a:ext cx="5351979" cy="507832"/>
            <a:chOff x="6557475" y="1519647"/>
            <a:chExt cx="4507692" cy="507832"/>
          </a:xfrm>
        </p:grpSpPr>
        <p:sp>
          <p:nvSpPr>
            <p:cNvPr id="59" name="TextBox 58">
              <a:extLst>
                <a:ext uri="{FF2B5EF4-FFF2-40B4-BE49-F238E27FC236}">
                  <a16:creationId xmlns:a16="http://schemas.microsoft.com/office/drawing/2014/main" id="{173F1462-2855-4291-AE8E-13555597A8C2}"/>
                </a:ext>
              </a:extLst>
            </p:cNvPr>
            <p:cNvSpPr txBox="1"/>
            <p:nvPr/>
          </p:nvSpPr>
          <p:spPr>
            <a:xfrm>
              <a:off x="6557475" y="1750480"/>
              <a:ext cx="4507692" cy="276999"/>
            </a:xfrm>
            <a:prstGeom prst="rect">
              <a:avLst/>
            </a:prstGeom>
            <a:noFill/>
          </p:spPr>
          <p:txBody>
            <a:bodyPr wrap="square" rtlCol="0">
              <a:spAutoFit/>
            </a:bodyPr>
            <a:lstStyle/>
            <a:p>
              <a:r>
                <a:rPr lang="en-US" altLang="ko-KR" sz="1200" dirty="0">
                  <a:ea typeface="FZShuTi" pitchFamily="2" charset="-122"/>
                  <a:cs typeface="Arial" pitchFamily="34" charset="0"/>
                </a:rPr>
                <a:t>.</a:t>
              </a:r>
              <a:endParaRPr lang="en-US" altLang="ko-KR" sz="1200" dirty="0">
                <a:cs typeface="Arial" pitchFamily="34" charset="0"/>
              </a:endParaRPr>
            </a:p>
          </p:txBody>
        </p:sp>
        <p:sp>
          <p:nvSpPr>
            <p:cNvPr id="60" name="TextBox 59">
              <a:extLst>
                <a:ext uri="{FF2B5EF4-FFF2-40B4-BE49-F238E27FC236}">
                  <a16:creationId xmlns:a16="http://schemas.microsoft.com/office/drawing/2014/main" id="{329A59E2-1509-4484-94CB-CEBBF6F70901}"/>
                </a:ext>
              </a:extLst>
            </p:cNvPr>
            <p:cNvSpPr txBox="1"/>
            <p:nvPr/>
          </p:nvSpPr>
          <p:spPr>
            <a:xfrm>
              <a:off x="6557475" y="1519647"/>
              <a:ext cx="4507692" cy="369332"/>
            </a:xfrm>
            <a:prstGeom prst="rect">
              <a:avLst/>
            </a:prstGeom>
            <a:noFill/>
          </p:spPr>
          <p:txBody>
            <a:bodyPr wrap="square" lIns="108000" rIns="108000" rtlCol="0">
              <a:spAutoFit/>
            </a:bodyPr>
            <a:lstStyle/>
            <a:p>
              <a:endParaRPr lang="ko-KR" altLang="en-US" b="1" dirty="0">
                <a:cs typeface="Arial" pitchFamily="34" charset="0"/>
              </a:endParaRPr>
            </a:p>
          </p:txBody>
        </p:sp>
      </p:grpSp>
      <p:sp>
        <p:nvSpPr>
          <p:cNvPr id="56" name="TextBox 55">
            <a:extLst>
              <a:ext uri="{FF2B5EF4-FFF2-40B4-BE49-F238E27FC236}">
                <a16:creationId xmlns:a16="http://schemas.microsoft.com/office/drawing/2014/main" id="{E9D3623F-1A21-4600-BF94-1C75381AFA4C}"/>
              </a:ext>
            </a:extLst>
          </p:cNvPr>
          <p:cNvSpPr txBox="1"/>
          <p:nvPr/>
        </p:nvSpPr>
        <p:spPr>
          <a:xfrm>
            <a:off x="4806686" y="3849922"/>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sp>
        <p:nvSpPr>
          <p:cNvPr id="2" name="TextBox 1"/>
          <p:cNvSpPr txBox="1"/>
          <p:nvPr/>
        </p:nvSpPr>
        <p:spPr>
          <a:xfrm>
            <a:off x="6331527" y="184850"/>
            <a:ext cx="2909456" cy="52322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solidFill>
                <a:effectLst>
                  <a:outerShdw blurRad="41275" dist="12700" dir="12000000" algn="tl" rotWithShape="0">
                    <a:srgbClr val="000000">
                      <a:alpha val="40000"/>
                    </a:srgbClr>
                  </a:outerShdw>
                </a:effectLst>
                <a:latin typeface="Bodoni Bd BT" pitchFamily="18" charset="0"/>
              </a:rPr>
              <a:t>TUJUAN</a:t>
            </a:r>
          </a:p>
        </p:txBody>
      </p:sp>
      <p:sp>
        <p:nvSpPr>
          <p:cNvPr id="3" name="Rectangle 2"/>
          <p:cNvSpPr/>
          <p:nvPr/>
        </p:nvSpPr>
        <p:spPr>
          <a:xfrm>
            <a:off x="5865018" y="1182701"/>
            <a:ext cx="6230000" cy="923330"/>
          </a:xfrm>
          <a:prstGeom prst="rect">
            <a:avLst/>
          </a:prstGeom>
        </p:spPr>
        <p:txBody>
          <a:bodyPr wrap="square">
            <a:spAutoFit/>
          </a:bodyPr>
          <a:lstStyle/>
          <a:p>
            <a:pPr lvl="0" algn="just"/>
            <a:r>
              <a:rPr lang="en-US" b="1" dirty="0" err="1"/>
              <a:t>Mengetahui</a:t>
            </a:r>
            <a:r>
              <a:rPr lang="en-US" b="1" dirty="0"/>
              <a:t> </a:t>
            </a:r>
            <a:r>
              <a:rPr lang="en-US" b="1" dirty="0" err="1"/>
              <a:t>konsentrasi</a:t>
            </a:r>
            <a:r>
              <a:rPr lang="en-US" b="1" dirty="0"/>
              <a:t> urine </a:t>
            </a:r>
            <a:r>
              <a:rPr lang="en-US" b="1" dirty="0" err="1"/>
              <a:t>sapi</a:t>
            </a:r>
            <a:r>
              <a:rPr lang="en-US" b="1" dirty="0"/>
              <a:t> </a:t>
            </a:r>
            <a:r>
              <a:rPr lang="en-US" b="1" dirty="0" err="1"/>
              <a:t>berpengaruh</a:t>
            </a:r>
            <a:r>
              <a:rPr lang="en-US" b="1" dirty="0"/>
              <a:t> </a:t>
            </a:r>
            <a:r>
              <a:rPr lang="en-US" b="1" dirty="0" err="1"/>
              <a:t>terhadap</a:t>
            </a:r>
            <a:r>
              <a:rPr lang="en-US" b="1" dirty="0"/>
              <a:t> </a:t>
            </a:r>
            <a:r>
              <a:rPr lang="en-US" b="1" dirty="0" err="1"/>
              <a:t>pertumbuhan</a:t>
            </a:r>
            <a:r>
              <a:rPr lang="en-US" b="1" dirty="0"/>
              <a:t> </a:t>
            </a:r>
            <a:r>
              <a:rPr lang="en-US" b="1" dirty="0" err="1"/>
              <a:t>tanaman</a:t>
            </a:r>
            <a:r>
              <a:rPr lang="en-US" b="1" dirty="0"/>
              <a:t> </a:t>
            </a:r>
            <a:r>
              <a:rPr lang="en-US" b="1" dirty="0" err="1"/>
              <a:t>panili</a:t>
            </a:r>
            <a:r>
              <a:rPr lang="en-US" b="1" dirty="0"/>
              <a:t> </a:t>
            </a:r>
            <a:r>
              <a:rPr lang="en-US" b="1" i="1" dirty="0"/>
              <a:t>(</a:t>
            </a:r>
            <a:r>
              <a:rPr lang="en-US" b="1" i="1" dirty="0" err="1"/>
              <a:t>Vanillia</a:t>
            </a:r>
            <a:r>
              <a:rPr lang="en-US" b="1" i="1" dirty="0"/>
              <a:t> </a:t>
            </a:r>
            <a:r>
              <a:rPr lang="en-US" b="1" i="1" dirty="0" err="1"/>
              <a:t>planifolia</a:t>
            </a:r>
            <a:r>
              <a:rPr lang="en-US" b="1" i="1" dirty="0"/>
              <a:t> Andrews. )</a:t>
            </a:r>
            <a:endParaRPr lang="en-US" b="1" dirty="0"/>
          </a:p>
        </p:txBody>
      </p:sp>
      <p:sp>
        <p:nvSpPr>
          <p:cNvPr id="4" name="Rectangle 3"/>
          <p:cNvSpPr/>
          <p:nvPr/>
        </p:nvSpPr>
        <p:spPr>
          <a:xfrm>
            <a:off x="5932018" y="2444922"/>
            <a:ext cx="6096000" cy="923330"/>
          </a:xfrm>
          <a:prstGeom prst="rect">
            <a:avLst/>
          </a:prstGeom>
        </p:spPr>
        <p:txBody>
          <a:bodyPr>
            <a:spAutoFit/>
          </a:bodyPr>
          <a:lstStyle/>
          <a:p>
            <a:pPr lvl="0" algn="just"/>
            <a:r>
              <a:rPr lang="en-US" b="1" dirty="0" err="1"/>
              <a:t>Mengetahui</a:t>
            </a:r>
            <a:r>
              <a:rPr lang="en-US" b="1" dirty="0"/>
              <a:t> </a:t>
            </a:r>
            <a:r>
              <a:rPr lang="en-US" b="1" dirty="0" err="1"/>
              <a:t>jumlah</a:t>
            </a:r>
            <a:r>
              <a:rPr lang="en-US" b="1" dirty="0"/>
              <a:t> </a:t>
            </a:r>
            <a:r>
              <a:rPr lang="en-US" b="1" dirty="0" err="1"/>
              <a:t>ruas</a:t>
            </a:r>
            <a:r>
              <a:rPr lang="en-US" b="1" dirty="0"/>
              <a:t> </a:t>
            </a:r>
            <a:r>
              <a:rPr lang="en-US" b="1" dirty="0" err="1"/>
              <a:t>setek</a:t>
            </a:r>
            <a:r>
              <a:rPr lang="en-US" b="1" dirty="0"/>
              <a:t> </a:t>
            </a:r>
            <a:r>
              <a:rPr lang="en-US" b="1" dirty="0" err="1"/>
              <a:t>berpengaruh</a:t>
            </a:r>
            <a:r>
              <a:rPr lang="en-US" b="1" dirty="0"/>
              <a:t> </a:t>
            </a:r>
            <a:r>
              <a:rPr lang="en-US" b="1" dirty="0" err="1"/>
              <a:t>terhadap</a:t>
            </a:r>
            <a:r>
              <a:rPr lang="en-US" b="1" dirty="0"/>
              <a:t> </a:t>
            </a:r>
            <a:r>
              <a:rPr lang="en-US" b="1" dirty="0" err="1"/>
              <a:t>pertumbuhan</a:t>
            </a:r>
            <a:r>
              <a:rPr lang="en-US" b="1" dirty="0"/>
              <a:t> </a:t>
            </a:r>
            <a:r>
              <a:rPr lang="en-US" b="1" dirty="0" err="1"/>
              <a:t>tanaman</a:t>
            </a:r>
            <a:r>
              <a:rPr lang="en-US" b="1" dirty="0"/>
              <a:t> </a:t>
            </a:r>
            <a:r>
              <a:rPr lang="en-US" b="1" dirty="0" err="1"/>
              <a:t>panili</a:t>
            </a:r>
            <a:r>
              <a:rPr lang="en-US" b="1" dirty="0"/>
              <a:t> (</a:t>
            </a:r>
            <a:r>
              <a:rPr lang="en-US" b="1" i="1" dirty="0" err="1"/>
              <a:t>Vanillia</a:t>
            </a:r>
            <a:r>
              <a:rPr lang="en-US" b="1" i="1" dirty="0"/>
              <a:t> </a:t>
            </a:r>
            <a:r>
              <a:rPr lang="en-US" b="1" i="1" dirty="0" err="1"/>
              <a:t>planifolia</a:t>
            </a:r>
            <a:r>
              <a:rPr lang="en-US" b="1" i="1" dirty="0"/>
              <a:t> Andrews</a:t>
            </a:r>
            <a:r>
              <a:rPr lang="en-US" b="1" dirty="0"/>
              <a:t>.)</a:t>
            </a:r>
          </a:p>
        </p:txBody>
      </p:sp>
      <p:sp>
        <p:nvSpPr>
          <p:cNvPr id="6" name="Rectangle 5"/>
          <p:cNvSpPr/>
          <p:nvPr/>
        </p:nvSpPr>
        <p:spPr>
          <a:xfrm>
            <a:off x="5999018" y="3849922"/>
            <a:ext cx="6096000" cy="1200329"/>
          </a:xfrm>
          <a:prstGeom prst="rect">
            <a:avLst/>
          </a:prstGeom>
        </p:spPr>
        <p:txBody>
          <a:bodyPr>
            <a:spAutoFit/>
          </a:bodyPr>
          <a:lstStyle/>
          <a:p>
            <a:pPr lvl="0"/>
            <a:r>
              <a:rPr lang="en-US" b="1" dirty="0" err="1"/>
              <a:t>Mengetahui</a:t>
            </a:r>
            <a:r>
              <a:rPr lang="en-US" b="1" dirty="0"/>
              <a:t> </a:t>
            </a:r>
            <a:r>
              <a:rPr lang="en-US" b="1" dirty="0" err="1"/>
              <a:t>interaksi</a:t>
            </a:r>
            <a:r>
              <a:rPr lang="en-US" b="1" dirty="0"/>
              <a:t> </a:t>
            </a:r>
            <a:r>
              <a:rPr lang="en-US" b="1" dirty="0" err="1"/>
              <a:t>konsentrasi</a:t>
            </a:r>
            <a:r>
              <a:rPr lang="en-US" b="1" dirty="0"/>
              <a:t> urine </a:t>
            </a:r>
            <a:r>
              <a:rPr lang="en-US" b="1" dirty="0" err="1"/>
              <a:t>sapi</a:t>
            </a:r>
            <a:r>
              <a:rPr lang="en-US" b="1" dirty="0"/>
              <a:t> </a:t>
            </a:r>
            <a:r>
              <a:rPr lang="en-US" b="1" dirty="0" err="1"/>
              <a:t>dan</a:t>
            </a:r>
            <a:r>
              <a:rPr lang="en-US" b="1" dirty="0"/>
              <a:t> </a:t>
            </a:r>
            <a:r>
              <a:rPr lang="en-US" b="1" dirty="0" err="1"/>
              <a:t>jumlah</a:t>
            </a:r>
            <a:r>
              <a:rPr lang="en-US" b="1" dirty="0"/>
              <a:t> </a:t>
            </a:r>
            <a:r>
              <a:rPr lang="en-US" b="1" dirty="0" err="1"/>
              <a:t>ruas</a:t>
            </a:r>
            <a:r>
              <a:rPr lang="en-US" b="1" dirty="0"/>
              <a:t> </a:t>
            </a:r>
            <a:r>
              <a:rPr lang="en-US" b="1" dirty="0" err="1"/>
              <a:t>setek</a:t>
            </a:r>
            <a:r>
              <a:rPr lang="en-US" b="1" dirty="0"/>
              <a:t> </a:t>
            </a:r>
            <a:r>
              <a:rPr lang="en-US" b="1" dirty="0" err="1"/>
              <a:t>berpengaruh</a:t>
            </a:r>
            <a:r>
              <a:rPr lang="en-US" b="1" dirty="0"/>
              <a:t> </a:t>
            </a:r>
            <a:r>
              <a:rPr lang="en-US" b="1" dirty="0" err="1"/>
              <a:t>terhadap</a:t>
            </a:r>
            <a:r>
              <a:rPr lang="en-US" b="1" dirty="0"/>
              <a:t> </a:t>
            </a:r>
            <a:r>
              <a:rPr lang="en-US" b="1" dirty="0" err="1"/>
              <a:t>pertumbuhan</a:t>
            </a:r>
            <a:r>
              <a:rPr lang="en-US" b="1" dirty="0"/>
              <a:t> </a:t>
            </a:r>
            <a:r>
              <a:rPr lang="en-US" b="1" dirty="0" err="1"/>
              <a:t>tanaman</a:t>
            </a:r>
            <a:r>
              <a:rPr lang="en-US" b="1" dirty="0"/>
              <a:t> </a:t>
            </a:r>
            <a:r>
              <a:rPr lang="en-US" b="1" dirty="0" err="1"/>
              <a:t>panili</a:t>
            </a:r>
            <a:r>
              <a:rPr lang="en-US" b="1" dirty="0"/>
              <a:t> </a:t>
            </a:r>
            <a:r>
              <a:rPr lang="en-US" b="1" i="1" dirty="0"/>
              <a:t>( </a:t>
            </a:r>
            <a:r>
              <a:rPr lang="en-US" b="1" i="1" dirty="0" err="1"/>
              <a:t>Vanillia</a:t>
            </a:r>
            <a:r>
              <a:rPr lang="en-US" b="1" i="1" dirty="0"/>
              <a:t> </a:t>
            </a:r>
            <a:r>
              <a:rPr lang="en-US" b="1" i="1" dirty="0" err="1"/>
              <a:t>planifolia</a:t>
            </a:r>
            <a:r>
              <a:rPr lang="en-US" b="1" i="1" dirty="0"/>
              <a:t> Andrews.)</a:t>
            </a:r>
            <a:endParaRPr lang="en-US"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2947" y="4987636"/>
            <a:ext cx="8375071" cy="1690255"/>
          </a:xfrm>
          <a:prstGeom prst="rect">
            <a:avLst/>
          </a:prstGeom>
          <a:ln>
            <a:noFill/>
          </a:ln>
          <a:effectLst>
            <a:softEdge rad="112500"/>
          </a:effectLst>
        </p:spPr>
      </p:pic>
      <p:pic>
        <p:nvPicPr>
          <p:cNvPr id="28" name="Picture 2" descr="Pupuk Orgnaik Cair Urine Sapi">
            <a:extLst>
              <a:ext uri="{FF2B5EF4-FFF2-40B4-BE49-F238E27FC236}">
                <a16:creationId xmlns:a16="http://schemas.microsoft.com/office/drawing/2014/main" id="{221EB256-7EFD-5039-F35A-CBD97C54B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99" y="3849922"/>
            <a:ext cx="3206356" cy="28279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Jual Bibit vanili 2 ruas stek vanilla/paneli/ stek potong vania satu -  Jakarta Selatan - leuweungku | Tokopedia">
            <a:extLst>
              <a:ext uri="{FF2B5EF4-FFF2-40B4-BE49-F238E27FC236}">
                <a16:creationId xmlns:a16="http://schemas.microsoft.com/office/drawing/2014/main" id="{E526C288-9591-A6D6-B1FA-9778994A5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899" y="28069"/>
            <a:ext cx="3206356" cy="383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53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0FB32C4-19F3-4A06-9448-4FA1E18CFF73}"/>
              </a:ext>
            </a:extLst>
          </p:cNvPr>
          <p:cNvGrpSpPr/>
          <p:nvPr/>
        </p:nvGrpSpPr>
        <p:grpSpPr>
          <a:xfrm>
            <a:off x="1127246" y="4221576"/>
            <a:ext cx="661693" cy="661693"/>
            <a:chOff x="7149428" y="1835902"/>
            <a:chExt cx="720081" cy="720080"/>
          </a:xfrm>
        </p:grpSpPr>
        <p:sp>
          <p:nvSpPr>
            <p:cNvPr id="44" name="Rounded Rectangle 125">
              <a:extLst>
                <a:ext uri="{FF2B5EF4-FFF2-40B4-BE49-F238E27FC236}">
                  <a16:creationId xmlns:a16="http://schemas.microsoft.com/office/drawing/2014/main" id="{07861C4F-5C72-42C3-9A83-DFFBA90F202A}"/>
                </a:ext>
              </a:extLst>
            </p:cNvPr>
            <p:cNvSpPr/>
            <p:nvPr/>
          </p:nvSpPr>
          <p:spPr>
            <a:xfrm rot="18445581">
              <a:off x="7149429" y="1835901"/>
              <a:ext cx="720080" cy="720081"/>
            </a:xfrm>
            <a:prstGeom prst="roundRect">
              <a:avLst>
                <a:gd name="adj" fmla="val 821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5" name="Rounded Rectangle 126">
              <a:extLst>
                <a:ext uri="{FF2B5EF4-FFF2-40B4-BE49-F238E27FC236}">
                  <a16:creationId xmlns:a16="http://schemas.microsoft.com/office/drawing/2014/main" id="{915110CA-6489-4633-AA6A-1E6CD747C340}"/>
                </a:ext>
              </a:extLst>
            </p:cNvPr>
            <p:cNvSpPr/>
            <p:nvPr/>
          </p:nvSpPr>
          <p:spPr>
            <a:xfrm rot="18900000">
              <a:off x="7178405" y="1864877"/>
              <a:ext cx="662129" cy="662128"/>
            </a:xfrm>
            <a:prstGeom prst="roundRect">
              <a:avLst>
                <a:gd name="adj" fmla="val 82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46" name="Group 45">
            <a:extLst>
              <a:ext uri="{FF2B5EF4-FFF2-40B4-BE49-F238E27FC236}">
                <a16:creationId xmlns:a16="http://schemas.microsoft.com/office/drawing/2014/main" id="{3814A250-6608-4B03-BA5C-AD067A312D68}"/>
              </a:ext>
            </a:extLst>
          </p:cNvPr>
          <p:cNvGrpSpPr/>
          <p:nvPr/>
        </p:nvGrpSpPr>
        <p:grpSpPr>
          <a:xfrm>
            <a:off x="1195522" y="1524858"/>
            <a:ext cx="661693" cy="661693"/>
            <a:chOff x="4115878" y="1835902"/>
            <a:chExt cx="720081" cy="720080"/>
          </a:xfrm>
          <a:solidFill>
            <a:schemeClr val="accent4"/>
          </a:solidFill>
        </p:grpSpPr>
        <p:sp>
          <p:nvSpPr>
            <p:cNvPr id="47" name="Rounded Rectangle 119">
              <a:extLst>
                <a:ext uri="{FF2B5EF4-FFF2-40B4-BE49-F238E27FC236}">
                  <a16:creationId xmlns:a16="http://schemas.microsoft.com/office/drawing/2014/main" id="{B26A2D82-C573-4920-9996-BFE91EB676A3}"/>
                </a:ext>
              </a:extLst>
            </p:cNvPr>
            <p:cNvSpPr/>
            <p:nvPr/>
          </p:nvSpPr>
          <p:spPr>
            <a:xfrm rot="18445581">
              <a:off x="4115879" y="1835901"/>
              <a:ext cx="720080" cy="720081"/>
            </a:xfrm>
            <a:prstGeom prst="roundRect">
              <a:avLst>
                <a:gd name="adj" fmla="val 821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8" name="Rounded Rectangle 120">
              <a:extLst>
                <a:ext uri="{FF2B5EF4-FFF2-40B4-BE49-F238E27FC236}">
                  <a16:creationId xmlns:a16="http://schemas.microsoft.com/office/drawing/2014/main" id="{6E0F6CFB-E0E4-42E0-8649-56633C7750AF}"/>
                </a:ext>
              </a:extLst>
            </p:cNvPr>
            <p:cNvSpPr/>
            <p:nvPr/>
          </p:nvSpPr>
          <p:spPr>
            <a:xfrm rot="18900000">
              <a:off x="4144854" y="1864877"/>
              <a:ext cx="662129" cy="662128"/>
            </a:xfrm>
            <a:prstGeom prst="roundRect">
              <a:avLst>
                <a:gd name="adj" fmla="val 82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49" name="그룹 4">
            <a:extLst>
              <a:ext uri="{FF2B5EF4-FFF2-40B4-BE49-F238E27FC236}">
                <a16:creationId xmlns:a16="http://schemas.microsoft.com/office/drawing/2014/main" id="{61D075E1-09AF-48B0-BD8A-F2DA4ECACA3C}"/>
              </a:ext>
            </a:extLst>
          </p:cNvPr>
          <p:cNvGrpSpPr/>
          <p:nvPr/>
        </p:nvGrpSpPr>
        <p:grpSpPr>
          <a:xfrm>
            <a:off x="1136222" y="2924774"/>
            <a:ext cx="661693" cy="661693"/>
            <a:chOff x="4123102" y="2090877"/>
            <a:chExt cx="720081" cy="720080"/>
          </a:xfrm>
        </p:grpSpPr>
        <p:sp>
          <p:nvSpPr>
            <p:cNvPr id="50" name="Rounded Rectangle 116">
              <a:extLst>
                <a:ext uri="{FF2B5EF4-FFF2-40B4-BE49-F238E27FC236}">
                  <a16:creationId xmlns:a16="http://schemas.microsoft.com/office/drawing/2014/main" id="{CFA38D05-3BDB-438E-B68C-61E82ACE9049}"/>
                </a:ext>
              </a:extLst>
            </p:cNvPr>
            <p:cNvSpPr/>
            <p:nvPr/>
          </p:nvSpPr>
          <p:spPr>
            <a:xfrm rot="18445581">
              <a:off x="4123103" y="2090876"/>
              <a:ext cx="720080" cy="720081"/>
            </a:xfrm>
            <a:prstGeom prst="roundRect">
              <a:avLst>
                <a:gd name="adj" fmla="val 8219"/>
              </a:avLst>
            </a:prstGeom>
            <a:solidFill>
              <a:schemeClr val="accent3">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itchFamily="34" charset="0"/>
              </a:endParaRPr>
            </a:p>
          </p:txBody>
        </p:sp>
        <p:sp>
          <p:nvSpPr>
            <p:cNvPr id="51" name="Rounded Rectangle 117">
              <a:extLst>
                <a:ext uri="{FF2B5EF4-FFF2-40B4-BE49-F238E27FC236}">
                  <a16:creationId xmlns:a16="http://schemas.microsoft.com/office/drawing/2014/main" id="{9ADCD61E-6961-4AB9-B62E-0E05BDE7B75B}"/>
                </a:ext>
              </a:extLst>
            </p:cNvPr>
            <p:cNvSpPr/>
            <p:nvPr/>
          </p:nvSpPr>
          <p:spPr>
            <a:xfrm rot="18900000">
              <a:off x="4152079" y="2119851"/>
              <a:ext cx="662129" cy="662128"/>
            </a:xfrm>
            <a:prstGeom prst="roundRect">
              <a:avLst>
                <a:gd name="adj" fmla="val 82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2" name="그룹 6">
            <a:extLst>
              <a:ext uri="{FF2B5EF4-FFF2-40B4-BE49-F238E27FC236}">
                <a16:creationId xmlns:a16="http://schemas.microsoft.com/office/drawing/2014/main" id="{CCC79645-CDC9-45EF-9C4B-1861EECFA69F}"/>
              </a:ext>
            </a:extLst>
          </p:cNvPr>
          <p:cNvGrpSpPr/>
          <p:nvPr/>
        </p:nvGrpSpPr>
        <p:grpSpPr>
          <a:xfrm>
            <a:off x="7720429" y="1094627"/>
            <a:ext cx="661693" cy="661693"/>
            <a:chOff x="7156653" y="2090877"/>
            <a:chExt cx="720081" cy="720080"/>
          </a:xfrm>
        </p:grpSpPr>
        <p:sp>
          <p:nvSpPr>
            <p:cNvPr id="53" name="Rounded Rectangle 122">
              <a:extLst>
                <a:ext uri="{FF2B5EF4-FFF2-40B4-BE49-F238E27FC236}">
                  <a16:creationId xmlns:a16="http://schemas.microsoft.com/office/drawing/2014/main" id="{F055B34C-41B0-493A-A2A2-3555D172D0CA}"/>
                </a:ext>
              </a:extLst>
            </p:cNvPr>
            <p:cNvSpPr/>
            <p:nvPr/>
          </p:nvSpPr>
          <p:spPr>
            <a:xfrm rot="18445581">
              <a:off x="7156654" y="2090876"/>
              <a:ext cx="720080" cy="720081"/>
            </a:xfrm>
            <a:prstGeom prst="roundRect">
              <a:avLst>
                <a:gd name="adj" fmla="val 8219"/>
              </a:avLst>
            </a:prstGeom>
            <a:solidFill>
              <a:schemeClr val="accent1">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itchFamily="34" charset="0"/>
              </a:endParaRPr>
            </a:p>
          </p:txBody>
        </p:sp>
        <p:sp>
          <p:nvSpPr>
            <p:cNvPr id="54" name="Rounded Rectangle 123">
              <a:extLst>
                <a:ext uri="{FF2B5EF4-FFF2-40B4-BE49-F238E27FC236}">
                  <a16:creationId xmlns:a16="http://schemas.microsoft.com/office/drawing/2014/main" id="{CFB8595A-670D-4DB7-8445-130146E6EF3A}"/>
                </a:ext>
              </a:extLst>
            </p:cNvPr>
            <p:cNvSpPr/>
            <p:nvPr/>
          </p:nvSpPr>
          <p:spPr>
            <a:xfrm rot="18900000">
              <a:off x="7185631" y="2119851"/>
              <a:ext cx="662129" cy="662128"/>
            </a:xfrm>
            <a:prstGeom prst="roundRect">
              <a:avLst>
                <a:gd name="adj" fmla="val 82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2800" b="1" dirty="0">
                <a:effectLst>
                  <a:outerShdw blurRad="38100" dist="38100" dir="2700000" algn="tl">
                    <a:srgbClr val="000000">
                      <a:alpha val="43137"/>
                    </a:srgbClr>
                  </a:outerShdw>
                </a:effectLst>
                <a:latin typeface="Arial Rounded MT Bold" pitchFamily="34" charset="0"/>
              </a:rPr>
              <a:t>METODOLOGI</a:t>
            </a:r>
          </a:p>
        </p:txBody>
      </p:sp>
      <p:sp>
        <p:nvSpPr>
          <p:cNvPr id="11" name="Rectangle 10">
            <a:extLst>
              <a:ext uri="{FF2B5EF4-FFF2-40B4-BE49-F238E27FC236}">
                <a16:creationId xmlns:a16="http://schemas.microsoft.com/office/drawing/2014/main" id="{B6975E29-EB4C-42E2-8517-7B8B19C159AE}"/>
              </a:ext>
            </a:extLst>
          </p:cNvPr>
          <p:cNvSpPr/>
          <p:nvPr/>
        </p:nvSpPr>
        <p:spPr>
          <a:xfrm>
            <a:off x="4015504" y="5599432"/>
            <a:ext cx="6644698" cy="540000"/>
          </a:xfrm>
          <a:prstGeom prst="rect">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12" name="Rectangle 11">
            <a:extLst>
              <a:ext uri="{FF2B5EF4-FFF2-40B4-BE49-F238E27FC236}">
                <a16:creationId xmlns:a16="http://schemas.microsoft.com/office/drawing/2014/main" id="{324FF561-BF71-4C26-9E7E-1A25E341D69F}"/>
              </a:ext>
            </a:extLst>
          </p:cNvPr>
          <p:cNvSpPr/>
          <p:nvPr/>
        </p:nvSpPr>
        <p:spPr>
          <a:xfrm>
            <a:off x="3021859" y="5599432"/>
            <a:ext cx="6249000" cy="540000"/>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3" name="Rectangle 12">
            <a:extLst>
              <a:ext uri="{FF2B5EF4-FFF2-40B4-BE49-F238E27FC236}">
                <a16:creationId xmlns:a16="http://schemas.microsoft.com/office/drawing/2014/main" id="{2146126E-A2B6-41AA-B377-7C9387A32FC6}"/>
              </a:ext>
            </a:extLst>
          </p:cNvPr>
          <p:cNvSpPr/>
          <p:nvPr/>
        </p:nvSpPr>
        <p:spPr>
          <a:xfrm>
            <a:off x="2028214" y="5599432"/>
            <a:ext cx="5870126" cy="540000"/>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4" name="Rectangle 13">
            <a:extLst>
              <a:ext uri="{FF2B5EF4-FFF2-40B4-BE49-F238E27FC236}">
                <a16:creationId xmlns:a16="http://schemas.microsoft.com/office/drawing/2014/main" id="{842B4AE1-93E2-48B2-98D2-CFAD8F0E8F22}"/>
              </a:ext>
            </a:extLst>
          </p:cNvPr>
          <p:cNvSpPr/>
          <p:nvPr/>
        </p:nvSpPr>
        <p:spPr>
          <a:xfrm>
            <a:off x="0" y="5599432"/>
            <a:ext cx="6492174" cy="540000"/>
          </a:xfrm>
          <a:prstGeom prst="rect">
            <a:avLst/>
          </a:prstGeom>
          <a:gradFill>
            <a:gsLst>
              <a:gs pos="0">
                <a:schemeClr val="accent1">
                  <a:lumMod val="80000"/>
                </a:schemeClr>
              </a:gs>
              <a:gs pos="100000">
                <a:schemeClr val="accent1"/>
              </a:gs>
            </a:gsLst>
            <a:lin ang="10800000" scaled="1"/>
          </a:gra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5" name="Rectangle 5">
            <a:extLst>
              <a:ext uri="{FF2B5EF4-FFF2-40B4-BE49-F238E27FC236}">
                <a16:creationId xmlns:a16="http://schemas.microsoft.com/office/drawing/2014/main" id="{A3C9B439-8017-4681-B694-98B218D27980}"/>
              </a:ext>
            </a:extLst>
          </p:cNvPr>
          <p:cNvSpPr/>
          <p:nvPr/>
        </p:nvSpPr>
        <p:spPr>
          <a:xfrm>
            <a:off x="10660202" y="2539432"/>
            <a:ext cx="540002" cy="3600000"/>
          </a:xfrm>
          <a:custGeom>
            <a:avLst/>
            <a:gdLst/>
            <a:ahLst/>
            <a:cxnLst/>
            <a:rect l="l" t="t" r="r" b="b"/>
            <a:pathLst>
              <a:path w="540002" h="3806055">
                <a:moveTo>
                  <a:pt x="0" y="3266055"/>
                </a:moveTo>
                <a:lnTo>
                  <a:pt x="540002" y="3266055"/>
                </a:lnTo>
                <a:lnTo>
                  <a:pt x="0" y="3806055"/>
                </a:lnTo>
                <a:close/>
                <a:moveTo>
                  <a:pt x="0" y="540001"/>
                </a:moveTo>
                <a:lnTo>
                  <a:pt x="540001" y="540001"/>
                </a:lnTo>
                <a:lnTo>
                  <a:pt x="540001" y="3266054"/>
                </a:lnTo>
                <a:lnTo>
                  <a:pt x="0" y="3266054"/>
                </a:lnTo>
                <a:close/>
                <a:moveTo>
                  <a:pt x="1367" y="0"/>
                </a:moveTo>
                <a:lnTo>
                  <a:pt x="540002" y="0"/>
                </a:lnTo>
                <a:lnTo>
                  <a:pt x="540002" y="540000"/>
                </a:lnTo>
                <a:lnTo>
                  <a:pt x="1367" y="54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16">
            <a:extLst>
              <a:ext uri="{FF2B5EF4-FFF2-40B4-BE49-F238E27FC236}">
                <a16:creationId xmlns:a16="http://schemas.microsoft.com/office/drawing/2014/main" id="{2145E2CE-51C5-4BD7-9995-220ED53E288D}"/>
              </a:ext>
            </a:extLst>
          </p:cNvPr>
          <p:cNvGrpSpPr/>
          <p:nvPr/>
        </p:nvGrpSpPr>
        <p:grpSpPr>
          <a:xfrm>
            <a:off x="2232113" y="1436839"/>
            <a:ext cx="4206211" cy="525817"/>
            <a:chOff x="6210998" y="1433695"/>
            <a:chExt cx="2931973" cy="525817"/>
          </a:xfrm>
        </p:grpSpPr>
        <p:sp>
          <p:nvSpPr>
            <p:cNvPr id="18" name="TextBox 17">
              <a:extLst>
                <a:ext uri="{FF2B5EF4-FFF2-40B4-BE49-F238E27FC236}">
                  <a16:creationId xmlns:a16="http://schemas.microsoft.com/office/drawing/2014/main" id="{52E57DC2-C99E-467C-8511-7BBEAD9694CF}"/>
                </a:ext>
              </a:extLst>
            </p:cNvPr>
            <p:cNvSpPr txBox="1"/>
            <p:nvPr/>
          </p:nvSpPr>
          <p:spPr>
            <a:xfrm>
              <a:off x="6210998" y="1433695"/>
              <a:ext cx="2931973"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WAKTU DAN TEMPAT</a:t>
              </a:r>
              <a:endParaRPr lang="ko-KR" altLang="en-US" sz="1200" b="1" dirty="0">
                <a:solidFill>
                  <a:schemeClr val="tx1">
                    <a:lumMod val="65000"/>
                    <a:lumOff val="35000"/>
                  </a:schemeClr>
                </a:solidFill>
                <a:cs typeface="Arial" pitchFamily="34" charset="0"/>
              </a:endParaRPr>
            </a:p>
          </p:txBody>
        </p:sp>
        <p:sp>
          <p:nvSpPr>
            <p:cNvPr id="19" name="TextBox 18">
              <a:extLst>
                <a:ext uri="{FF2B5EF4-FFF2-40B4-BE49-F238E27FC236}">
                  <a16:creationId xmlns:a16="http://schemas.microsoft.com/office/drawing/2014/main" id="{D2BB1A18-8D63-4D0F-AD85-CCFE515AD5BF}"/>
                </a:ext>
              </a:extLst>
            </p:cNvPr>
            <p:cNvSpPr txBox="1"/>
            <p:nvPr/>
          </p:nvSpPr>
          <p:spPr>
            <a:xfrm>
              <a:off x="6210998" y="1682513"/>
              <a:ext cx="2931973" cy="276999"/>
            </a:xfrm>
            <a:prstGeom prst="rect">
              <a:avLst/>
            </a:prstGeom>
            <a:noFill/>
          </p:spPr>
          <p:txBody>
            <a:bodyPr wrap="square" rtlCol="0">
              <a:spAutoFit/>
            </a:bodyPr>
            <a:lstStyle/>
            <a:p>
              <a:endParaRPr lang="ko-KR" altLang="en-US" sz="1200" dirty="0">
                <a:solidFill>
                  <a:schemeClr val="tx1">
                    <a:lumMod val="65000"/>
                    <a:lumOff val="35000"/>
                  </a:schemeClr>
                </a:solidFill>
                <a:cs typeface="Arial" pitchFamily="34" charset="0"/>
              </a:endParaRPr>
            </a:p>
          </p:txBody>
        </p:sp>
      </p:grpSp>
      <p:grpSp>
        <p:nvGrpSpPr>
          <p:cNvPr id="20" name="Group 19">
            <a:extLst>
              <a:ext uri="{FF2B5EF4-FFF2-40B4-BE49-F238E27FC236}">
                <a16:creationId xmlns:a16="http://schemas.microsoft.com/office/drawing/2014/main" id="{132529D2-89F6-4061-8439-BF5B64D8038B}"/>
              </a:ext>
            </a:extLst>
          </p:cNvPr>
          <p:cNvGrpSpPr/>
          <p:nvPr/>
        </p:nvGrpSpPr>
        <p:grpSpPr>
          <a:xfrm>
            <a:off x="2000036" y="2780708"/>
            <a:ext cx="4206211" cy="525817"/>
            <a:chOff x="6210998" y="1433695"/>
            <a:chExt cx="2931973" cy="525817"/>
          </a:xfrm>
        </p:grpSpPr>
        <p:sp>
          <p:nvSpPr>
            <p:cNvPr id="21" name="TextBox 20">
              <a:extLst>
                <a:ext uri="{FF2B5EF4-FFF2-40B4-BE49-F238E27FC236}">
                  <a16:creationId xmlns:a16="http://schemas.microsoft.com/office/drawing/2014/main" id="{371FB9F0-7BF0-4C6C-AD5B-9946B8C1F1F0}"/>
                </a:ext>
              </a:extLst>
            </p:cNvPr>
            <p:cNvSpPr txBox="1"/>
            <p:nvPr/>
          </p:nvSpPr>
          <p:spPr>
            <a:xfrm>
              <a:off x="6210998" y="1433695"/>
              <a:ext cx="2931973" cy="276999"/>
            </a:xfrm>
            <a:prstGeom prst="rect">
              <a:avLst/>
            </a:prstGeom>
            <a:noFill/>
          </p:spPr>
          <p:txBody>
            <a:bodyPr wrap="square" rtlCol="0">
              <a:spAutoFit/>
            </a:bodyPr>
            <a:lstStyle/>
            <a:p>
              <a:endParaRPr lang="ko-KR" altLang="en-US" sz="1200" b="1" dirty="0">
                <a:solidFill>
                  <a:schemeClr val="tx1">
                    <a:lumMod val="65000"/>
                    <a:lumOff val="35000"/>
                  </a:schemeClr>
                </a:solidFill>
                <a:cs typeface="Arial" pitchFamily="34" charset="0"/>
              </a:endParaRPr>
            </a:p>
          </p:txBody>
        </p:sp>
        <p:sp>
          <p:nvSpPr>
            <p:cNvPr id="22" name="TextBox 21">
              <a:extLst>
                <a:ext uri="{FF2B5EF4-FFF2-40B4-BE49-F238E27FC236}">
                  <a16:creationId xmlns:a16="http://schemas.microsoft.com/office/drawing/2014/main" id="{F352F36C-B155-4C32-85C5-E766D046AB9F}"/>
                </a:ext>
              </a:extLst>
            </p:cNvPr>
            <p:cNvSpPr txBox="1"/>
            <p:nvPr/>
          </p:nvSpPr>
          <p:spPr>
            <a:xfrm>
              <a:off x="6210998" y="1682513"/>
              <a:ext cx="2931973"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 </a:t>
              </a:r>
              <a:endParaRPr lang="ko-KR" altLang="en-US" sz="1200" dirty="0">
                <a:solidFill>
                  <a:schemeClr val="tx1">
                    <a:lumMod val="65000"/>
                    <a:lumOff val="35000"/>
                  </a:schemeClr>
                </a:solidFill>
                <a:cs typeface="Arial" pitchFamily="34" charset="0"/>
              </a:endParaRPr>
            </a:p>
          </p:txBody>
        </p:sp>
      </p:grpSp>
      <p:grpSp>
        <p:nvGrpSpPr>
          <p:cNvPr id="23" name="Group 22">
            <a:extLst>
              <a:ext uri="{FF2B5EF4-FFF2-40B4-BE49-F238E27FC236}">
                <a16:creationId xmlns:a16="http://schemas.microsoft.com/office/drawing/2014/main" id="{EE4F7955-F6B4-4E27-A9D3-C40CF23B1861}"/>
              </a:ext>
            </a:extLst>
          </p:cNvPr>
          <p:cNvGrpSpPr/>
          <p:nvPr/>
        </p:nvGrpSpPr>
        <p:grpSpPr>
          <a:xfrm>
            <a:off x="2232112" y="4235505"/>
            <a:ext cx="4206211" cy="525817"/>
            <a:chOff x="6210998" y="1433695"/>
            <a:chExt cx="2931973" cy="525817"/>
          </a:xfrm>
        </p:grpSpPr>
        <p:sp>
          <p:nvSpPr>
            <p:cNvPr id="24" name="TextBox 23">
              <a:extLst>
                <a:ext uri="{FF2B5EF4-FFF2-40B4-BE49-F238E27FC236}">
                  <a16:creationId xmlns:a16="http://schemas.microsoft.com/office/drawing/2014/main" id="{6D7CF9F1-4D22-49F8-9043-5CB8B9061BCF}"/>
                </a:ext>
              </a:extLst>
            </p:cNvPr>
            <p:cNvSpPr txBox="1"/>
            <p:nvPr/>
          </p:nvSpPr>
          <p:spPr>
            <a:xfrm>
              <a:off x="6210998" y="1433695"/>
              <a:ext cx="2931973" cy="338554"/>
            </a:xfrm>
            <a:prstGeom prst="rect">
              <a:avLst/>
            </a:prstGeom>
            <a:noFill/>
          </p:spPr>
          <p:txBody>
            <a:bodyPr wrap="square" rtlCol="0">
              <a:spAutoFit/>
            </a:bodyPr>
            <a:lstStyle/>
            <a:p>
              <a:r>
                <a:rPr lang="en-US" altLang="ko-KR" sz="1600" b="1" dirty="0">
                  <a:solidFill>
                    <a:schemeClr val="tx1">
                      <a:lumMod val="65000"/>
                      <a:lumOff val="35000"/>
                    </a:schemeClr>
                  </a:solidFill>
                  <a:cs typeface="Arial" pitchFamily="34" charset="0"/>
                </a:rPr>
                <a:t>BAHAN</a:t>
              </a:r>
              <a:endParaRPr lang="ko-KR" altLang="en-US" sz="1600" b="1" dirty="0">
                <a:solidFill>
                  <a:schemeClr val="tx1">
                    <a:lumMod val="65000"/>
                    <a:lumOff val="35000"/>
                  </a:schemeClr>
                </a:solidFill>
                <a:cs typeface="Arial" pitchFamily="34" charset="0"/>
              </a:endParaRPr>
            </a:p>
          </p:txBody>
        </p:sp>
        <p:sp>
          <p:nvSpPr>
            <p:cNvPr id="25" name="TextBox 24">
              <a:extLst>
                <a:ext uri="{FF2B5EF4-FFF2-40B4-BE49-F238E27FC236}">
                  <a16:creationId xmlns:a16="http://schemas.microsoft.com/office/drawing/2014/main" id="{4E493006-295F-4BC5-9AE3-01CACCF51947}"/>
                </a:ext>
              </a:extLst>
            </p:cNvPr>
            <p:cNvSpPr txBox="1"/>
            <p:nvPr/>
          </p:nvSpPr>
          <p:spPr>
            <a:xfrm>
              <a:off x="6210998" y="1682513"/>
              <a:ext cx="2931973" cy="276999"/>
            </a:xfrm>
            <a:prstGeom prst="rect">
              <a:avLst/>
            </a:prstGeom>
            <a:noFill/>
          </p:spPr>
          <p:txBody>
            <a:bodyPr wrap="square" rtlCol="0">
              <a:spAutoFit/>
            </a:bodyPr>
            <a:lstStyle/>
            <a:p>
              <a:endParaRPr lang="ko-KR" altLang="en-US" sz="1200" dirty="0">
                <a:solidFill>
                  <a:schemeClr val="tx1">
                    <a:lumMod val="65000"/>
                    <a:lumOff val="35000"/>
                  </a:schemeClr>
                </a:solidFill>
                <a:cs typeface="Arial" pitchFamily="34" charset="0"/>
              </a:endParaRPr>
            </a:p>
          </p:txBody>
        </p:sp>
      </p:grpSp>
      <p:grpSp>
        <p:nvGrpSpPr>
          <p:cNvPr id="26" name="Group 25">
            <a:extLst>
              <a:ext uri="{FF2B5EF4-FFF2-40B4-BE49-F238E27FC236}">
                <a16:creationId xmlns:a16="http://schemas.microsoft.com/office/drawing/2014/main" id="{04FFB936-C1F3-402D-A9C7-FFAF4F35935A}"/>
              </a:ext>
            </a:extLst>
          </p:cNvPr>
          <p:cNvGrpSpPr/>
          <p:nvPr/>
        </p:nvGrpSpPr>
        <p:grpSpPr>
          <a:xfrm>
            <a:off x="8421518" y="1159840"/>
            <a:ext cx="4299776" cy="511199"/>
            <a:chOff x="6145778" y="1433695"/>
            <a:chExt cx="2997193" cy="511199"/>
          </a:xfrm>
        </p:grpSpPr>
        <p:sp>
          <p:nvSpPr>
            <p:cNvPr id="27" name="TextBox 26">
              <a:extLst>
                <a:ext uri="{FF2B5EF4-FFF2-40B4-BE49-F238E27FC236}">
                  <a16:creationId xmlns:a16="http://schemas.microsoft.com/office/drawing/2014/main" id="{5F43DCEC-5FAB-4FCC-97C2-4CE9C12843A5}"/>
                </a:ext>
              </a:extLst>
            </p:cNvPr>
            <p:cNvSpPr txBox="1"/>
            <p:nvPr/>
          </p:nvSpPr>
          <p:spPr>
            <a:xfrm>
              <a:off x="6210998" y="1433695"/>
              <a:ext cx="2931973"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RANCANGAN PERCOBAAN</a:t>
              </a:r>
              <a:endParaRPr lang="ko-KR" altLang="en-US" sz="1200" b="1" dirty="0">
                <a:solidFill>
                  <a:schemeClr val="tx1">
                    <a:lumMod val="65000"/>
                    <a:lumOff val="35000"/>
                  </a:schemeClr>
                </a:solidFill>
                <a:cs typeface="Arial" pitchFamily="34" charset="0"/>
              </a:endParaRPr>
            </a:p>
          </p:txBody>
        </p:sp>
        <p:sp>
          <p:nvSpPr>
            <p:cNvPr id="28" name="TextBox 27">
              <a:extLst>
                <a:ext uri="{FF2B5EF4-FFF2-40B4-BE49-F238E27FC236}">
                  <a16:creationId xmlns:a16="http://schemas.microsoft.com/office/drawing/2014/main" id="{732B4F3E-A426-4188-974A-30D95D6BE6C3}"/>
                </a:ext>
              </a:extLst>
            </p:cNvPr>
            <p:cNvSpPr txBox="1"/>
            <p:nvPr/>
          </p:nvSpPr>
          <p:spPr>
            <a:xfrm>
              <a:off x="6145778" y="1667895"/>
              <a:ext cx="2931973" cy="276999"/>
            </a:xfrm>
            <a:prstGeom prst="rect">
              <a:avLst/>
            </a:prstGeom>
            <a:noFill/>
          </p:spPr>
          <p:txBody>
            <a:bodyPr wrap="square" rtlCol="0">
              <a:spAutoFit/>
            </a:bodyPr>
            <a:lstStyle/>
            <a:p>
              <a:endParaRPr lang="ko-KR" altLang="en-US" sz="1200" dirty="0">
                <a:solidFill>
                  <a:schemeClr val="tx1">
                    <a:lumMod val="65000"/>
                    <a:lumOff val="35000"/>
                  </a:schemeClr>
                </a:solidFill>
                <a:cs typeface="Arial" pitchFamily="34" charset="0"/>
              </a:endParaRPr>
            </a:p>
          </p:txBody>
        </p:sp>
      </p:grpSp>
      <p:sp>
        <p:nvSpPr>
          <p:cNvPr id="29" name="Rectangle 1">
            <a:extLst>
              <a:ext uri="{FF2B5EF4-FFF2-40B4-BE49-F238E27FC236}">
                <a16:creationId xmlns:a16="http://schemas.microsoft.com/office/drawing/2014/main" id="{DA860B8D-4800-4356-8B8F-5D5E04AD07AB}"/>
              </a:ext>
            </a:extLst>
          </p:cNvPr>
          <p:cNvSpPr/>
          <p:nvPr/>
        </p:nvSpPr>
        <p:spPr>
          <a:xfrm rot="5400000">
            <a:off x="6042175" y="5145621"/>
            <a:ext cx="1440000" cy="540000"/>
          </a:xfrm>
          <a:custGeom>
            <a:avLst/>
            <a:gdLst>
              <a:gd name="connsiteX0" fmla="*/ 0 w 1440000"/>
              <a:gd name="connsiteY0" fmla="*/ 0 h 540000"/>
              <a:gd name="connsiteX1" fmla="*/ 1440000 w 1440000"/>
              <a:gd name="connsiteY1" fmla="*/ 0 h 540000"/>
              <a:gd name="connsiteX2" fmla="*/ 1440000 w 1440000"/>
              <a:gd name="connsiteY2" fmla="*/ 540000 h 540000"/>
              <a:gd name="connsiteX3" fmla="*/ 0 w 1440000"/>
              <a:gd name="connsiteY3" fmla="*/ 540000 h 540000"/>
              <a:gd name="connsiteX4" fmla="*/ 0 w 1440000"/>
              <a:gd name="connsiteY4" fmla="*/ 0 h 540000"/>
              <a:gd name="connsiteX0" fmla="*/ 0 w 1440000"/>
              <a:gd name="connsiteY0" fmla="*/ 0 h 540000"/>
              <a:gd name="connsiteX1" fmla="*/ 919190 w 1440000"/>
              <a:gd name="connsiteY1" fmla="*/ 3976 h 540000"/>
              <a:gd name="connsiteX2" fmla="*/ 1440000 w 1440000"/>
              <a:gd name="connsiteY2" fmla="*/ 540000 h 540000"/>
              <a:gd name="connsiteX3" fmla="*/ 0 w 1440000"/>
              <a:gd name="connsiteY3" fmla="*/ 540000 h 540000"/>
              <a:gd name="connsiteX4" fmla="*/ 0 w 14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540000">
                <a:moveTo>
                  <a:pt x="0" y="0"/>
                </a:moveTo>
                <a:lnTo>
                  <a:pt x="919190" y="3976"/>
                </a:lnTo>
                <a:lnTo>
                  <a:pt x="1440000" y="540000"/>
                </a:lnTo>
                <a:lnTo>
                  <a:pt x="0" y="54000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31" name="Rectangle 1">
            <a:extLst>
              <a:ext uri="{FF2B5EF4-FFF2-40B4-BE49-F238E27FC236}">
                <a16:creationId xmlns:a16="http://schemas.microsoft.com/office/drawing/2014/main" id="{EE0CCF57-B88C-4C31-BE37-A614C69F8086}"/>
              </a:ext>
            </a:extLst>
          </p:cNvPr>
          <p:cNvSpPr/>
          <p:nvPr/>
        </p:nvSpPr>
        <p:spPr>
          <a:xfrm rot="5400000">
            <a:off x="7071517" y="4789432"/>
            <a:ext cx="2160000" cy="540000"/>
          </a:xfrm>
          <a:custGeom>
            <a:avLst/>
            <a:gdLst>
              <a:gd name="connsiteX0" fmla="*/ 0 w 1440000"/>
              <a:gd name="connsiteY0" fmla="*/ 0 h 540000"/>
              <a:gd name="connsiteX1" fmla="*/ 1440000 w 1440000"/>
              <a:gd name="connsiteY1" fmla="*/ 0 h 540000"/>
              <a:gd name="connsiteX2" fmla="*/ 1440000 w 1440000"/>
              <a:gd name="connsiteY2" fmla="*/ 540000 h 540000"/>
              <a:gd name="connsiteX3" fmla="*/ 0 w 1440000"/>
              <a:gd name="connsiteY3" fmla="*/ 540000 h 540000"/>
              <a:gd name="connsiteX4" fmla="*/ 0 w 1440000"/>
              <a:gd name="connsiteY4" fmla="*/ 0 h 540000"/>
              <a:gd name="connsiteX0" fmla="*/ 0 w 1440000"/>
              <a:gd name="connsiteY0" fmla="*/ 0 h 540000"/>
              <a:gd name="connsiteX1" fmla="*/ 919190 w 1440000"/>
              <a:gd name="connsiteY1" fmla="*/ 3976 h 540000"/>
              <a:gd name="connsiteX2" fmla="*/ 1440000 w 1440000"/>
              <a:gd name="connsiteY2" fmla="*/ 540000 h 540000"/>
              <a:gd name="connsiteX3" fmla="*/ 0 w 1440000"/>
              <a:gd name="connsiteY3" fmla="*/ 540000 h 540000"/>
              <a:gd name="connsiteX4" fmla="*/ 0 w 1440000"/>
              <a:gd name="connsiteY4" fmla="*/ 0 h 540000"/>
              <a:gd name="connsiteX0" fmla="*/ 0 w 1440000"/>
              <a:gd name="connsiteY0" fmla="*/ 0 h 540000"/>
              <a:gd name="connsiteX1" fmla="*/ 1078216 w 1440000"/>
              <a:gd name="connsiteY1" fmla="*/ 7952 h 540000"/>
              <a:gd name="connsiteX2" fmla="*/ 1440000 w 1440000"/>
              <a:gd name="connsiteY2" fmla="*/ 540000 h 540000"/>
              <a:gd name="connsiteX3" fmla="*/ 0 w 1440000"/>
              <a:gd name="connsiteY3" fmla="*/ 540000 h 540000"/>
              <a:gd name="connsiteX4" fmla="*/ 0 w 14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540000">
                <a:moveTo>
                  <a:pt x="0" y="0"/>
                </a:moveTo>
                <a:lnTo>
                  <a:pt x="1078216" y="7952"/>
                </a:lnTo>
                <a:lnTo>
                  <a:pt x="1440000" y="540000"/>
                </a:lnTo>
                <a:lnTo>
                  <a:pt x="0" y="54000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33" name="Rectangle 1">
            <a:extLst>
              <a:ext uri="{FF2B5EF4-FFF2-40B4-BE49-F238E27FC236}">
                <a16:creationId xmlns:a16="http://schemas.microsoft.com/office/drawing/2014/main" id="{EB9E667C-1CCF-4E60-9BF9-8511408EA1AA}"/>
              </a:ext>
            </a:extLst>
          </p:cNvPr>
          <p:cNvSpPr/>
          <p:nvPr/>
        </p:nvSpPr>
        <p:spPr>
          <a:xfrm rot="5400000">
            <a:off x="8100859" y="4425621"/>
            <a:ext cx="2880000" cy="540000"/>
          </a:xfrm>
          <a:custGeom>
            <a:avLst/>
            <a:gdLst>
              <a:gd name="connsiteX0" fmla="*/ 0 w 1440000"/>
              <a:gd name="connsiteY0" fmla="*/ 0 h 540000"/>
              <a:gd name="connsiteX1" fmla="*/ 1440000 w 1440000"/>
              <a:gd name="connsiteY1" fmla="*/ 0 h 540000"/>
              <a:gd name="connsiteX2" fmla="*/ 1440000 w 1440000"/>
              <a:gd name="connsiteY2" fmla="*/ 540000 h 540000"/>
              <a:gd name="connsiteX3" fmla="*/ 0 w 1440000"/>
              <a:gd name="connsiteY3" fmla="*/ 540000 h 540000"/>
              <a:gd name="connsiteX4" fmla="*/ 0 w 1440000"/>
              <a:gd name="connsiteY4" fmla="*/ 0 h 540000"/>
              <a:gd name="connsiteX0" fmla="*/ 0 w 1440000"/>
              <a:gd name="connsiteY0" fmla="*/ 0 h 540000"/>
              <a:gd name="connsiteX1" fmla="*/ 919190 w 1440000"/>
              <a:gd name="connsiteY1" fmla="*/ 3976 h 540000"/>
              <a:gd name="connsiteX2" fmla="*/ 1440000 w 1440000"/>
              <a:gd name="connsiteY2" fmla="*/ 540000 h 540000"/>
              <a:gd name="connsiteX3" fmla="*/ 0 w 1440000"/>
              <a:gd name="connsiteY3" fmla="*/ 540000 h 540000"/>
              <a:gd name="connsiteX4" fmla="*/ 0 w 1440000"/>
              <a:gd name="connsiteY4" fmla="*/ 0 h 540000"/>
              <a:gd name="connsiteX0" fmla="*/ 0 w 1440000"/>
              <a:gd name="connsiteY0" fmla="*/ 0 h 540000"/>
              <a:gd name="connsiteX1" fmla="*/ 1078216 w 1440000"/>
              <a:gd name="connsiteY1" fmla="*/ 7952 h 540000"/>
              <a:gd name="connsiteX2" fmla="*/ 1440000 w 1440000"/>
              <a:gd name="connsiteY2" fmla="*/ 540000 h 540000"/>
              <a:gd name="connsiteX3" fmla="*/ 0 w 1440000"/>
              <a:gd name="connsiteY3" fmla="*/ 540000 h 540000"/>
              <a:gd name="connsiteX4" fmla="*/ 0 w 1440000"/>
              <a:gd name="connsiteY4" fmla="*/ 0 h 540000"/>
              <a:gd name="connsiteX0" fmla="*/ 0 w 1440000"/>
              <a:gd name="connsiteY0" fmla="*/ 0 h 540000"/>
              <a:gd name="connsiteX1" fmla="*/ 1179595 w 1440000"/>
              <a:gd name="connsiteY1" fmla="*/ 7952 h 540000"/>
              <a:gd name="connsiteX2" fmla="*/ 1440000 w 1440000"/>
              <a:gd name="connsiteY2" fmla="*/ 540000 h 540000"/>
              <a:gd name="connsiteX3" fmla="*/ 0 w 1440000"/>
              <a:gd name="connsiteY3" fmla="*/ 540000 h 540000"/>
              <a:gd name="connsiteX4" fmla="*/ 0 w 14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540000">
                <a:moveTo>
                  <a:pt x="0" y="0"/>
                </a:moveTo>
                <a:lnTo>
                  <a:pt x="1179595" y="7952"/>
                </a:lnTo>
                <a:lnTo>
                  <a:pt x="1440000" y="540000"/>
                </a:lnTo>
                <a:lnTo>
                  <a:pt x="0" y="54000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39" name="Freeform 32">
            <a:extLst>
              <a:ext uri="{FF2B5EF4-FFF2-40B4-BE49-F238E27FC236}">
                <a16:creationId xmlns:a16="http://schemas.microsoft.com/office/drawing/2014/main" id="{52425CF8-E3AF-4F2B-9992-711D6FE4E97E}"/>
              </a:ext>
            </a:extLst>
          </p:cNvPr>
          <p:cNvSpPr/>
          <p:nvPr/>
        </p:nvSpPr>
        <p:spPr>
          <a:xfrm>
            <a:off x="1363797" y="1665372"/>
            <a:ext cx="373092" cy="34173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ectangle 16">
            <a:extLst>
              <a:ext uri="{FF2B5EF4-FFF2-40B4-BE49-F238E27FC236}">
                <a16:creationId xmlns:a16="http://schemas.microsoft.com/office/drawing/2014/main" id="{ED4ECED3-6E54-4EBD-970E-0B95624005D2}"/>
              </a:ext>
            </a:extLst>
          </p:cNvPr>
          <p:cNvSpPr/>
          <p:nvPr/>
        </p:nvSpPr>
        <p:spPr>
          <a:xfrm rot="2700000">
            <a:off x="1325134" y="4842755"/>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ounded Rectangle 5">
            <a:extLst>
              <a:ext uri="{FF2B5EF4-FFF2-40B4-BE49-F238E27FC236}">
                <a16:creationId xmlns:a16="http://schemas.microsoft.com/office/drawing/2014/main" id="{C3ECF8D5-B764-418E-8092-6E5574592141}"/>
              </a:ext>
            </a:extLst>
          </p:cNvPr>
          <p:cNvSpPr/>
          <p:nvPr/>
        </p:nvSpPr>
        <p:spPr>
          <a:xfrm flipH="1">
            <a:off x="1271228" y="440157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ectangle 16">
            <a:extLst>
              <a:ext uri="{FF2B5EF4-FFF2-40B4-BE49-F238E27FC236}">
                <a16:creationId xmlns:a16="http://schemas.microsoft.com/office/drawing/2014/main" id="{2E1FCFC5-78D9-4DA6-9722-77D81F062B1B}"/>
              </a:ext>
            </a:extLst>
          </p:cNvPr>
          <p:cNvSpPr/>
          <p:nvPr/>
        </p:nvSpPr>
        <p:spPr>
          <a:xfrm rot="2700000">
            <a:off x="1289283" y="2957883"/>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 name="Rectangle 2"/>
          <p:cNvSpPr/>
          <p:nvPr/>
        </p:nvSpPr>
        <p:spPr>
          <a:xfrm>
            <a:off x="2082472" y="1836241"/>
            <a:ext cx="6096000" cy="584775"/>
          </a:xfrm>
          <a:prstGeom prst="rect">
            <a:avLst/>
          </a:prstGeom>
        </p:spPr>
        <p:txBody>
          <a:bodyPr>
            <a:spAutoFit/>
          </a:bodyPr>
          <a:lstStyle/>
          <a:p>
            <a:r>
              <a:rPr lang="en-US" sz="1600" dirty="0" err="1"/>
              <a:t>Maret</a:t>
            </a:r>
            <a:r>
              <a:rPr lang="en-US" sz="1600" dirty="0"/>
              <a:t> </a:t>
            </a:r>
            <a:r>
              <a:rPr lang="en-US" sz="1600" dirty="0" err="1"/>
              <a:t>sampai</a:t>
            </a:r>
            <a:r>
              <a:rPr lang="en-US" sz="1600" dirty="0"/>
              <a:t> </a:t>
            </a:r>
            <a:r>
              <a:rPr lang="en-US" sz="1600" dirty="0" err="1"/>
              <a:t>Juli</a:t>
            </a:r>
            <a:r>
              <a:rPr lang="en-US" sz="1600" dirty="0"/>
              <a:t> 2020 di </a:t>
            </a:r>
            <a:r>
              <a:rPr lang="en-US" sz="1600" dirty="0" err="1"/>
              <a:t>Kebun</a:t>
            </a:r>
            <a:r>
              <a:rPr lang="en-US" sz="1600" dirty="0"/>
              <a:t> </a:t>
            </a:r>
            <a:r>
              <a:rPr lang="en-US" sz="1600" dirty="0" err="1"/>
              <a:t>Pembibitan</a:t>
            </a:r>
            <a:r>
              <a:rPr lang="en-US" sz="1600" dirty="0"/>
              <a:t>, </a:t>
            </a:r>
            <a:r>
              <a:rPr lang="en-US" sz="1600" dirty="0" err="1"/>
              <a:t>Politeknik</a:t>
            </a:r>
            <a:r>
              <a:rPr lang="en-US" sz="1600" dirty="0"/>
              <a:t> </a:t>
            </a:r>
            <a:r>
              <a:rPr lang="en-US" sz="1600" dirty="0" err="1"/>
              <a:t>Negeri</a:t>
            </a:r>
            <a:r>
              <a:rPr lang="en-US" sz="1600" dirty="0"/>
              <a:t> </a:t>
            </a:r>
            <a:r>
              <a:rPr lang="en-US" sz="1600" dirty="0" err="1"/>
              <a:t>Jember</a:t>
            </a:r>
            <a:r>
              <a:rPr lang="en-US" sz="1600" dirty="0"/>
              <a:t>, </a:t>
            </a:r>
            <a:r>
              <a:rPr lang="en-US" sz="1600" dirty="0" err="1"/>
              <a:t>Kabupaten</a:t>
            </a:r>
            <a:r>
              <a:rPr lang="en-US" sz="1600" dirty="0"/>
              <a:t> </a:t>
            </a:r>
            <a:r>
              <a:rPr lang="en-US" sz="1600" dirty="0" err="1"/>
              <a:t>Jember</a:t>
            </a:r>
            <a:r>
              <a:rPr lang="en-US" sz="1600" dirty="0"/>
              <a:t>, </a:t>
            </a:r>
            <a:r>
              <a:rPr lang="en-US" sz="1600" dirty="0" err="1"/>
              <a:t>Jawa</a:t>
            </a:r>
            <a:r>
              <a:rPr lang="en-US" sz="1600" dirty="0"/>
              <a:t> </a:t>
            </a:r>
            <a:r>
              <a:rPr lang="en-US" sz="1600" dirty="0" err="1"/>
              <a:t>Timur</a:t>
            </a:r>
            <a:endParaRPr lang="en-US" sz="1600" dirty="0"/>
          </a:p>
        </p:txBody>
      </p:sp>
      <p:sp>
        <p:nvSpPr>
          <p:cNvPr id="4" name="Rectangle 3"/>
          <p:cNvSpPr/>
          <p:nvPr/>
        </p:nvSpPr>
        <p:spPr>
          <a:xfrm>
            <a:off x="2854537" y="2688375"/>
            <a:ext cx="783099" cy="369332"/>
          </a:xfrm>
          <a:prstGeom prst="rect">
            <a:avLst/>
          </a:prstGeom>
        </p:spPr>
        <p:txBody>
          <a:bodyPr wrap="none">
            <a:spAutoFit/>
          </a:bodyPr>
          <a:lstStyle/>
          <a:p>
            <a:r>
              <a:rPr lang="en-US" b="1" dirty="0"/>
              <a:t>ALAT</a:t>
            </a:r>
            <a:endParaRPr lang="en-US" dirty="0"/>
          </a:p>
        </p:txBody>
      </p:sp>
      <p:sp>
        <p:nvSpPr>
          <p:cNvPr id="5" name="Rectangle 4"/>
          <p:cNvSpPr/>
          <p:nvPr/>
        </p:nvSpPr>
        <p:spPr>
          <a:xfrm>
            <a:off x="2385510" y="3029526"/>
            <a:ext cx="6096000" cy="1015663"/>
          </a:xfrm>
          <a:prstGeom prst="rect">
            <a:avLst/>
          </a:prstGeom>
        </p:spPr>
        <p:txBody>
          <a:bodyPr>
            <a:spAutoFit/>
          </a:bodyPr>
          <a:lstStyle/>
          <a:p>
            <a:r>
              <a:rPr lang="en-US" sz="1200" dirty="0"/>
              <a:t>- </a:t>
            </a:r>
            <a:r>
              <a:rPr lang="en-US" sz="1200" dirty="0" err="1"/>
              <a:t>Cangkul</a:t>
            </a:r>
            <a:r>
              <a:rPr lang="en-US" sz="1200" dirty="0"/>
              <a:t>	- </a:t>
            </a:r>
            <a:r>
              <a:rPr lang="en-US" sz="1200" dirty="0" err="1"/>
              <a:t>Gelas</a:t>
            </a:r>
            <a:r>
              <a:rPr lang="en-US" sz="1200" dirty="0"/>
              <a:t> </a:t>
            </a:r>
            <a:r>
              <a:rPr lang="en-US" sz="1200" dirty="0" err="1"/>
              <a:t>ukur</a:t>
            </a:r>
            <a:endParaRPr lang="en-US" sz="1200" dirty="0"/>
          </a:p>
          <a:p>
            <a:r>
              <a:rPr lang="en-US" sz="1200" dirty="0"/>
              <a:t> - </a:t>
            </a:r>
            <a:r>
              <a:rPr lang="en-US" sz="1200" dirty="0" err="1"/>
              <a:t>Pisau</a:t>
            </a:r>
            <a:r>
              <a:rPr lang="en-US" sz="1200" dirty="0"/>
              <a:t>	- </a:t>
            </a:r>
            <a:r>
              <a:rPr lang="en-US" sz="1200" dirty="0" err="1"/>
              <a:t>Timbangan</a:t>
            </a:r>
            <a:endParaRPr lang="en-US" sz="1200" dirty="0"/>
          </a:p>
          <a:p>
            <a:r>
              <a:rPr lang="en-US" sz="1200" dirty="0"/>
              <a:t>- </a:t>
            </a:r>
            <a:r>
              <a:rPr lang="en-US" sz="1200" dirty="0" err="1"/>
              <a:t>Gunting</a:t>
            </a:r>
            <a:r>
              <a:rPr lang="en-US" sz="1200" dirty="0"/>
              <a:t> </a:t>
            </a:r>
            <a:r>
              <a:rPr lang="en-US" sz="1200" dirty="0" err="1"/>
              <a:t>setek</a:t>
            </a:r>
            <a:r>
              <a:rPr lang="en-US" sz="1200" dirty="0"/>
              <a:t>	- </a:t>
            </a:r>
            <a:r>
              <a:rPr lang="en-US" sz="1200" dirty="0" err="1"/>
              <a:t>Alat</a:t>
            </a:r>
            <a:r>
              <a:rPr lang="en-US" sz="1200" dirty="0"/>
              <a:t> </a:t>
            </a:r>
            <a:r>
              <a:rPr lang="en-US" sz="1200" dirty="0" err="1"/>
              <a:t>tulis</a:t>
            </a:r>
            <a:endParaRPr lang="en-US" sz="1200" dirty="0"/>
          </a:p>
          <a:p>
            <a:r>
              <a:rPr lang="en-US" sz="1200" dirty="0"/>
              <a:t>- </a:t>
            </a:r>
            <a:r>
              <a:rPr lang="en-US" sz="1200" dirty="0" err="1"/>
              <a:t>Parang</a:t>
            </a:r>
            <a:r>
              <a:rPr lang="en-US" sz="1200" dirty="0"/>
              <a:t>	- </a:t>
            </a:r>
            <a:r>
              <a:rPr lang="en-US" sz="1200" dirty="0" err="1"/>
              <a:t>Meteran</a:t>
            </a:r>
            <a:endParaRPr lang="en-US" sz="1200" dirty="0"/>
          </a:p>
          <a:p>
            <a:r>
              <a:rPr lang="en-US" sz="1200" dirty="0"/>
              <a:t>- </a:t>
            </a:r>
            <a:r>
              <a:rPr lang="en-US" sz="1200" dirty="0" err="1"/>
              <a:t>Gembor</a:t>
            </a:r>
            <a:r>
              <a:rPr lang="en-US" sz="1200" dirty="0"/>
              <a:t>	- </a:t>
            </a:r>
            <a:r>
              <a:rPr lang="en-US" sz="1200" dirty="0" err="1"/>
              <a:t>Penggaris</a:t>
            </a:r>
            <a:endParaRPr lang="en-US" sz="1200" dirty="0"/>
          </a:p>
        </p:txBody>
      </p:sp>
      <p:sp>
        <p:nvSpPr>
          <p:cNvPr id="7" name="Rectangle 6"/>
          <p:cNvSpPr/>
          <p:nvPr/>
        </p:nvSpPr>
        <p:spPr>
          <a:xfrm>
            <a:off x="2028214" y="4538458"/>
            <a:ext cx="6096000" cy="1754326"/>
          </a:xfrm>
          <a:prstGeom prst="rect">
            <a:avLst/>
          </a:prstGeom>
        </p:spPr>
        <p:txBody>
          <a:bodyPr>
            <a:spAutoFit/>
          </a:bodyPr>
          <a:lstStyle/>
          <a:p>
            <a:r>
              <a:rPr lang="en-US" b="1" dirty="0" err="1"/>
              <a:t>Urin</a:t>
            </a:r>
            <a:r>
              <a:rPr lang="en-US" b="1" dirty="0"/>
              <a:t> </a:t>
            </a:r>
            <a:r>
              <a:rPr lang="en-US" b="1" dirty="0" err="1"/>
              <a:t>sapi</a:t>
            </a:r>
            <a:r>
              <a:rPr lang="en-US" b="1" dirty="0"/>
              <a:t>	- </a:t>
            </a:r>
            <a:r>
              <a:rPr lang="en-US" b="1" dirty="0" err="1"/>
              <a:t>Pupuk</a:t>
            </a:r>
            <a:r>
              <a:rPr lang="en-US" b="1" dirty="0"/>
              <a:t> </a:t>
            </a:r>
            <a:r>
              <a:rPr lang="en-US" b="1" dirty="0" err="1"/>
              <a:t>kandang</a:t>
            </a:r>
            <a:r>
              <a:rPr lang="en-US" b="1" dirty="0"/>
              <a:t> </a:t>
            </a:r>
            <a:r>
              <a:rPr lang="en-US" b="1" dirty="0" err="1"/>
              <a:t>sapi</a:t>
            </a:r>
            <a:endParaRPr lang="en-US" b="1" dirty="0"/>
          </a:p>
          <a:p>
            <a:r>
              <a:rPr lang="en-US" b="1" dirty="0"/>
              <a:t>Air	- </a:t>
            </a:r>
            <a:r>
              <a:rPr lang="en-US" b="1" dirty="0" err="1"/>
              <a:t>Pasir</a:t>
            </a:r>
            <a:endParaRPr lang="en-US" b="1" dirty="0"/>
          </a:p>
          <a:p>
            <a:r>
              <a:rPr lang="en-US" b="1" dirty="0"/>
              <a:t>Polybag	- Label</a:t>
            </a:r>
          </a:p>
          <a:p>
            <a:r>
              <a:rPr lang="en-US" b="1" dirty="0" err="1"/>
              <a:t>Plastik</a:t>
            </a:r>
            <a:r>
              <a:rPr lang="en-US" b="1" dirty="0"/>
              <a:t>	- </a:t>
            </a:r>
            <a:r>
              <a:rPr lang="en-US" b="1" dirty="0" err="1"/>
              <a:t>Fungisida</a:t>
            </a:r>
            <a:endParaRPr lang="en-US" b="1" dirty="0"/>
          </a:p>
          <a:p>
            <a:r>
              <a:rPr lang="en-US" b="1" dirty="0" err="1"/>
              <a:t>Bambu</a:t>
            </a:r>
            <a:r>
              <a:rPr lang="en-US" b="1" dirty="0"/>
              <a:t>	- </a:t>
            </a:r>
            <a:r>
              <a:rPr lang="en-US" b="1" dirty="0" err="1"/>
              <a:t>Kayu</a:t>
            </a:r>
            <a:endParaRPr lang="en-US" b="1" dirty="0"/>
          </a:p>
          <a:p>
            <a:r>
              <a:rPr lang="en-US" b="1" dirty="0" err="1"/>
              <a:t>Paranet</a:t>
            </a:r>
            <a:r>
              <a:rPr lang="en-US" b="1" dirty="0"/>
              <a:t>	- </a:t>
            </a:r>
            <a:r>
              <a:rPr lang="en-US" b="1" dirty="0" err="1"/>
              <a:t>Wadah</a:t>
            </a:r>
            <a:endParaRPr lang="en-US" b="1" dirty="0"/>
          </a:p>
        </p:txBody>
      </p:sp>
      <p:sp>
        <p:nvSpPr>
          <p:cNvPr id="8" name="Rectangle 7"/>
          <p:cNvSpPr/>
          <p:nvPr/>
        </p:nvSpPr>
        <p:spPr>
          <a:xfrm>
            <a:off x="8290062" y="1468502"/>
            <a:ext cx="3638702" cy="1077218"/>
          </a:xfrm>
          <a:prstGeom prst="rect">
            <a:avLst/>
          </a:prstGeom>
        </p:spPr>
        <p:txBody>
          <a:bodyPr wrap="square">
            <a:spAutoFit/>
          </a:bodyPr>
          <a:lstStyle/>
          <a:p>
            <a:pPr algn="just"/>
            <a:r>
              <a:rPr lang="en-US" sz="1600" b="1" dirty="0" err="1"/>
              <a:t>Rancangan</a:t>
            </a:r>
            <a:r>
              <a:rPr lang="en-US" sz="1600" b="1" dirty="0"/>
              <a:t> </a:t>
            </a:r>
            <a:r>
              <a:rPr lang="en-US" sz="1600" b="1" dirty="0" err="1"/>
              <a:t>Acak</a:t>
            </a:r>
            <a:r>
              <a:rPr lang="en-US" sz="1600" b="1" dirty="0"/>
              <a:t> </a:t>
            </a:r>
            <a:r>
              <a:rPr lang="en-US" sz="1600" b="1" dirty="0" err="1"/>
              <a:t>Kelompok</a:t>
            </a:r>
            <a:r>
              <a:rPr lang="en-US" sz="1600" b="1" dirty="0"/>
              <a:t> (RAK) </a:t>
            </a:r>
            <a:r>
              <a:rPr lang="en-US" sz="1600" b="1" dirty="0" err="1"/>
              <a:t>faktorial</a:t>
            </a:r>
            <a:r>
              <a:rPr lang="en-US" sz="1600" b="1" dirty="0"/>
              <a:t> yang </a:t>
            </a:r>
            <a:r>
              <a:rPr lang="en-US" sz="1600" b="1" dirty="0" err="1"/>
              <a:t>terdiri</a:t>
            </a:r>
            <a:r>
              <a:rPr lang="en-US" sz="1600" b="1" dirty="0"/>
              <a:t> </a:t>
            </a:r>
            <a:r>
              <a:rPr lang="en-US" sz="1600" b="1" dirty="0" err="1"/>
              <a:t>dari</a:t>
            </a:r>
            <a:r>
              <a:rPr lang="en-US" sz="1600" b="1" dirty="0"/>
              <a:t> 2 </a:t>
            </a:r>
            <a:r>
              <a:rPr lang="en-US" sz="1600" b="1" dirty="0" err="1"/>
              <a:t>faktor</a:t>
            </a:r>
            <a:r>
              <a:rPr lang="en-US" sz="1600" b="1" dirty="0"/>
              <a:t>, </a:t>
            </a:r>
            <a:r>
              <a:rPr lang="en-US" sz="1600" b="1" dirty="0" err="1"/>
              <a:t>masing-masing</a:t>
            </a:r>
            <a:r>
              <a:rPr lang="en-US" sz="1600" b="1" dirty="0"/>
              <a:t> </a:t>
            </a:r>
            <a:r>
              <a:rPr lang="en-US" sz="1600" b="1" dirty="0" err="1"/>
              <a:t>faktor</a:t>
            </a:r>
            <a:r>
              <a:rPr lang="en-US" sz="1600" b="1" dirty="0"/>
              <a:t> </a:t>
            </a:r>
            <a:r>
              <a:rPr lang="en-US" sz="1600" b="1" dirty="0" err="1"/>
              <a:t>terdiri</a:t>
            </a:r>
            <a:r>
              <a:rPr lang="en-US" sz="1600" b="1" dirty="0"/>
              <a:t> </a:t>
            </a:r>
            <a:r>
              <a:rPr lang="en-US" sz="1600" b="1" dirty="0" err="1"/>
              <a:t>dari</a:t>
            </a:r>
            <a:r>
              <a:rPr lang="en-US" sz="1600" b="1" dirty="0"/>
              <a:t> 3 </a:t>
            </a:r>
            <a:r>
              <a:rPr lang="en-US" sz="1600" b="1" dirty="0" err="1"/>
              <a:t>taraf</a:t>
            </a:r>
            <a:r>
              <a:rPr lang="en-US" sz="1600" b="1" dirty="0"/>
              <a:t> yang </a:t>
            </a:r>
            <a:r>
              <a:rPr lang="en-US" sz="1600" b="1" dirty="0" err="1"/>
              <a:t>diulang</a:t>
            </a:r>
            <a:r>
              <a:rPr lang="en-US" sz="1600" b="1" dirty="0"/>
              <a:t> </a:t>
            </a:r>
            <a:r>
              <a:rPr lang="en-US" sz="1600" b="1" dirty="0" err="1"/>
              <a:t>sebanyak</a:t>
            </a:r>
            <a:r>
              <a:rPr lang="en-US" sz="1600" b="1" dirty="0"/>
              <a:t> 3 kali</a:t>
            </a:r>
          </a:p>
        </p:txBody>
      </p:sp>
      <p:sp>
        <p:nvSpPr>
          <p:cNvPr id="9" name="Smiley Face 8"/>
          <p:cNvSpPr/>
          <p:nvPr/>
        </p:nvSpPr>
        <p:spPr>
          <a:xfrm>
            <a:off x="7844035" y="1275870"/>
            <a:ext cx="414480" cy="321938"/>
          </a:xfrm>
          <a:prstGeom prst="smileyF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313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76374F64-15AB-4038-8C11-7C0632E5DAF5}"/>
              </a:ext>
            </a:extLst>
          </p:cNvPr>
          <p:cNvSpPr/>
          <p:nvPr/>
        </p:nvSpPr>
        <p:spPr>
          <a:xfrm>
            <a:off x="817685" y="558311"/>
            <a:ext cx="3297115" cy="5732585"/>
          </a:xfrm>
          <a:prstGeom prst="frame">
            <a:avLst>
              <a:gd name="adj1" fmla="val 2633"/>
            </a:avLst>
          </a:prstGeom>
          <a:ln>
            <a:noFill/>
          </a:ln>
          <a:effectLst>
            <a:outerShdw blurRad="241300" dist="342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F8B7214D-28AD-46AB-AB8D-7F1E2D8C328C}"/>
              </a:ext>
            </a:extLst>
          </p:cNvPr>
          <p:cNvSpPr/>
          <p:nvPr/>
        </p:nvSpPr>
        <p:spPr>
          <a:xfrm>
            <a:off x="4592515" y="558311"/>
            <a:ext cx="3297115" cy="5732585"/>
          </a:xfrm>
          <a:prstGeom prst="frame">
            <a:avLst>
              <a:gd name="adj1" fmla="val 2633"/>
            </a:avLst>
          </a:prstGeom>
          <a:ln>
            <a:noFill/>
          </a:ln>
          <a:effectLst>
            <a:outerShdw blurRad="241300" dist="342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 Placeholder 10">
            <a:extLst>
              <a:ext uri="{FF2B5EF4-FFF2-40B4-BE49-F238E27FC236}">
                <a16:creationId xmlns:a16="http://schemas.microsoft.com/office/drawing/2014/main" id="{55BB0F08-5774-400E-A006-4540677AB196}"/>
              </a:ext>
            </a:extLst>
          </p:cNvPr>
          <p:cNvSpPr txBox="1">
            <a:spLocks/>
          </p:cNvSpPr>
          <p:nvPr/>
        </p:nvSpPr>
        <p:spPr>
          <a:xfrm>
            <a:off x="8027191" y="1041979"/>
            <a:ext cx="3993143" cy="99066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400" b="1" dirty="0">
                <a:solidFill>
                  <a:schemeClr val="tx1">
                    <a:lumMod val="85000"/>
                    <a:lumOff val="15000"/>
                  </a:schemeClr>
                </a:solidFill>
                <a:latin typeface="+mj-lt"/>
                <a:cs typeface="Arial" pitchFamily="34" charset="0"/>
              </a:rPr>
              <a:t>9 </a:t>
            </a:r>
            <a:r>
              <a:rPr lang="en-US" altLang="ko-KR" sz="2400" b="1" dirty="0" err="1">
                <a:solidFill>
                  <a:schemeClr val="tx1">
                    <a:lumMod val="85000"/>
                    <a:lumOff val="15000"/>
                  </a:schemeClr>
                </a:solidFill>
                <a:latin typeface="+mj-lt"/>
                <a:cs typeface="Arial" pitchFamily="34" charset="0"/>
              </a:rPr>
              <a:t>Kombinasi</a:t>
            </a:r>
            <a:r>
              <a:rPr lang="en-US" altLang="ko-KR" sz="2400" b="1" dirty="0">
                <a:solidFill>
                  <a:schemeClr val="tx1">
                    <a:lumMod val="85000"/>
                    <a:lumOff val="15000"/>
                  </a:schemeClr>
                </a:solidFill>
                <a:latin typeface="+mj-lt"/>
                <a:cs typeface="Arial" pitchFamily="34" charset="0"/>
              </a:rPr>
              <a:t> </a:t>
            </a:r>
            <a:r>
              <a:rPr lang="en-US" altLang="ko-KR" sz="2400" b="1" dirty="0" err="1">
                <a:solidFill>
                  <a:schemeClr val="tx1">
                    <a:lumMod val="85000"/>
                    <a:lumOff val="15000"/>
                  </a:schemeClr>
                </a:solidFill>
                <a:latin typeface="+mj-lt"/>
                <a:cs typeface="Arial" pitchFamily="34" charset="0"/>
              </a:rPr>
              <a:t>Perlakuan</a:t>
            </a:r>
            <a:endParaRPr lang="en-US" altLang="ko-KR" sz="2400" b="1" dirty="0">
              <a:solidFill>
                <a:schemeClr val="tx1">
                  <a:lumMod val="85000"/>
                  <a:lumOff val="15000"/>
                </a:schemeClr>
              </a:solidFill>
              <a:latin typeface="+mj-lt"/>
              <a:cs typeface="Arial" pitchFamily="34" charset="0"/>
            </a:endParaRPr>
          </a:p>
        </p:txBody>
      </p:sp>
      <p:sp>
        <p:nvSpPr>
          <p:cNvPr id="7" name="TextBox 6">
            <a:extLst>
              <a:ext uri="{FF2B5EF4-FFF2-40B4-BE49-F238E27FC236}">
                <a16:creationId xmlns:a16="http://schemas.microsoft.com/office/drawing/2014/main" id="{DC3739BF-25E7-4096-A8E1-79FFA60BEF5E}"/>
              </a:ext>
            </a:extLst>
          </p:cNvPr>
          <p:cNvSpPr txBox="1"/>
          <p:nvPr/>
        </p:nvSpPr>
        <p:spPr>
          <a:xfrm>
            <a:off x="5009027" y="890982"/>
            <a:ext cx="2173945" cy="646331"/>
          </a:xfrm>
          <a:prstGeom prst="rect">
            <a:avLst/>
          </a:prstGeom>
          <a:noFill/>
        </p:spPr>
        <p:txBody>
          <a:bodyPr wrap="square" rtlCol="0">
            <a:spAutoFit/>
          </a:bodyPr>
          <a:lstStyle/>
          <a:p>
            <a:pPr algn="just"/>
            <a:r>
              <a:rPr lang="en-US" sz="1200" b="1" dirty="0" err="1"/>
              <a:t>Faktor</a:t>
            </a:r>
            <a:r>
              <a:rPr lang="en-US" sz="1200" b="1" dirty="0"/>
              <a:t> </a:t>
            </a:r>
            <a:r>
              <a:rPr lang="en-US" sz="1200" b="1" dirty="0" err="1"/>
              <a:t>kedua</a:t>
            </a:r>
            <a:r>
              <a:rPr lang="en-US" sz="1200" b="1" dirty="0"/>
              <a:t> = </a:t>
            </a:r>
            <a:r>
              <a:rPr lang="en-US" sz="1200" b="1" dirty="0" err="1"/>
              <a:t>Jumlah</a:t>
            </a:r>
            <a:r>
              <a:rPr lang="en-US" sz="1200" b="1" dirty="0"/>
              <a:t> </a:t>
            </a:r>
            <a:r>
              <a:rPr lang="en-US" sz="1200" b="1" dirty="0" err="1"/>
              <a:t>Ruas</a:t>
            </a:r>
            <a:r>
              <a:rPr lang="en-US" sz="1200" b="1" dirty="0"/>
              <a:t> </a:t>
            </a:r>
            <a:r>
              <a:rPr lang="en-US" sz="1200" b="1" dirty="0" err="1"/>
              <a:t>Setek</a:t>
            </a:r>
            <a:r>
              <a:rPr lang="en-US" sz="1200" b="1" dirty="0"/>
              <a:t> </a:t>
            </a:r>
            <a:r>
              <a:rPr lang="en-US" sz="1200" b="1" dirty="0" err="1"/>
              <a:t>Panili</a:t>
            </a:r>
            <a:r>
              <a:rPr lang="en-US" sz="1200" b="1" dirty="0"/>
              <a:t> (R) yang </a:t>
            </a:r>
            <a:r>
              <a:rPr lang="en-US" sz="1200" b="1" dirty="0" err="1"/>
              <a:t>terdiri</a:t>
            </a:r>
            <a:r>
              <a:rPr lang="en-US" sz="1200" b="1" dirty="0"/>
              <a:t> </a:t>
            </a:r>
            <a:r>
              <a:rPr lang="en-US" sz="1200" b="1" dirty="0" err="1"/>
              <a:t>dari</a:t>
            </a:r>
            <a:r>
              <a:rPr lang="en-US" sz="1200" b="1" dirty="0"/>
              <a:t> 3 </a:t>
            </a:r>
            <a:r>
              <a:rPr lang="en-US" sz="1200" b="1" dirty="0" err="1"/>
              <a:t>taraf</a:t>
            </a:r>
            <a:r>
              <a:rPr lang="en-US" sz="1200" b="1" dirty="0"/>
              <a:t> </a:t>
            </a:r>
            <a:r>
              <a:rPr lang="en-US" sz="1200" b="1" dirty="0" err="1"/>
              <a:t>yaitu</a:t>
            </a:r>
            <a:r>
              <a:rPr lang="en-US" sz="1200" b="1" dirty="0"/>
              <a:t> :</a:t>
            </a:r>
            <a:endParaRPr lang="en-US" altLang="ko-KR" sz="1200" b="1" dirty="0">
              <a:solidFill>
                <a:schemeClr val="tx1">
                  <a:lumMod val="85000"/>
                  <a:lumOff val="15000"/>
                </a:schemeClr>
              </a:solidFill>
              <a:cs typeface="Arial" pitchFamily="34" charset="0"/>
            </a:endParaRPr>
          </a:p>
        </p:txBody>
      </p:sp>
      <p:sp>
        <p:nvSpPr>
          <p:cNvPr id="8" name="TextBox 7">
            <a:extLst>
              <a:ext uri="{FF2B5EF4-FFF2-40B4-BE49-F238E27FC236}">
                <a16:creationId xmlns:a16="http://schemas.microsoft.com/office/drawing/2014/main" id="{DA2C3671-BBA3-4586-A326-55DCCBA3056E}"/>
              </a:ext>
            </a:extLst>
          </p:cNvPr>
          <p:cNvSpPr txBox="1"/>
          <p:nvPr/>
        </p:nvSpPr>
        <p:spPr>
          <a:xfrm>
            <a:off x="1150058" y="907409"/>
            <a:ext cx="2854037" cy="1200329"/>
          </a:xfrm>
          <a:prstGeom prst="rect">
            <a:avLst/>
          </a:prstGeom>
          <a:noFill/>
        </p:spPr>
        <p:txBody>
          <a:bodyPr wrap="square" rtlCol="0">
            <a:spAutoFit/>
          </a:bodyPr>
          <a:lstStyle/>
          <a:p>
            <a:pPr lvl="0"/>
            <a:r>
              <a:rPr lang="en-US" sz="1200" dirty="0" err="1">
                <a:latin typeface="Arial Rounded MT Bold" pitchFamily="34" charset="0"/>
              </a:rPr>
              <a:t>Faktor</a:t>
            </a:r>
            <a:r>
              <a:rPr lang="en-US" sz="1200" dirty="0">
                <a:latin typeface="Arial Rounded MT Bold" pitchFamily="34" charset="0"/>
              </a:rPr>
              <a:t> </a:t>
            </a:r>
            <a:r>
              <a:rPr lang="en-US" sz="1200" dirty="0" err="1">
                <a:latin typeface="Arial Rounded MT Bold" pitchFamily="34" charset="0"/>
              </a:rPr>
              <a:t>pertama</a:t>
            </a:r>
            <a:r>
              <a:rPr lang="en-US" sz="1200" dirty="0">
                <a:latin typeface="Arial Rounded MT Bold" pitchFamily="34" charset="0"/>
              </a:rPr>
              <a:t> = </a:t>
            </a:r>
            <a:r>
              <a:rPr lang="en-US" sz="1200" dirty="0" err="1">
                <a:latin typeface="Arial Rounded MT Bold" pitchFamily="34" charset="0"/>
              </a:rPr>
              <a:t>Konsentrasi</a:t>
            </a:r>
            <a:r>
              <a:rPr lang="en-US" sz="1200" dirty="0">
                <a:latin typeface="Arial Rounded MT Bold" pitchFamily="34" charset="0"/>
              </a:rPr>
              <a:t> </a:t>
            </a:r>
            <a:r>
              <a:rPr lang="en-US" sz="1200" dirty="0" err="1">
                <a:latin typeface="Arial Rounded MT Bold" pitchFamily="34" charset="0"/>
              </a:rPr>
              <a:t>urin</a:t>
            </a:r>
            <a:r>
              <a:rPr lang="en-US" sz="1200" dirty="0">
                <a:latin typeface="Arial Rounded MT Bold" pitchFamily="34" charset="0"/>
              </a:rPr>
              <a:t> </a:t>
            </a:r>
            <a:r>
              <a:rPr lang="en-US" sz="1200" dirty="0" err="1">
                <a:latin typeface="Arial Rounded MT Bold" pitchFamily="34" charset="0"/>
              </a:rPr>
              <a:t>sapi</a:t>
            </a:r>
            <a:r>
              <a:rPr lang="en-US" sz="1200" dirty="0">
                <a:latin typeface="Arial Rounded MT Bold" pitchFamily="34" charset="0"/>
              </a:rPr>
              <a:t> (K) yang </a:t>
            </a:r>
            <a:r>
              <a:rPr lang="en-US" sz="1200" dirty="0" err="1">
                <a:latin typeface="Arial Rounded MT Bold" pitchFamily="34" charset="0"/>
              </a:rPr>
              <a:t>terdiri</a:t>
            </a:r>
            <a:r>
              <a:rPr lang="en-US" sz="1200" dirty="0">
                <a:latin typeface="Arial Rounded MT Bold" pitchFamily="34" charset="0"/>
              </a:rPr>
              <a:t> </a:t>
            </a:r>
            <a:r>
              <a:rPr lang="en-US" sz="1200" dirty="0" err="1">
                <a:latin typeface="Arial Rounded MT Bold" pitchFamily="34" charset="0"/>
              </a:rPr>
              <a:t>dari</a:t>
            </a:r>
            <a:r>
              <a:rPr lang="en-US" sz="1200" dirty="0">
                <a:latin typeface="Arial Rounded MT Bold" pitchFamily="34" charset="0"/>
              </a:rPr>
              <a:t> 3 </a:t>
            </a:r>
            <a:r>
              <a:rPr lang="en-US" sz="1200" dirty="0" err="1">
                <a:latin typeface="Arial Rounded MT Bold" pitchFamily="34" charset="0"/>
              </a:rPr>
              <a:t>taraf</a:t>
            </a:r>
            <a:r>
              <a:rPr lang="en-US" sz="1200" dirty="0">
                <a:latin typeface="Arial Rounded MT Bold" pitchFamily="34" charset="0"/>
              </a:rPr>
              <a:t> </a:t>
            </a:r>
            <a:r>
              <a:rPr lang="en-US" sz="1200" dirty="0" err="1">
                <a:latin typeface="Arial Rounded MT Bold" pitchFamily="34" charset="0"/>
              </a:rPr>
              <a:t>yaitu</a:t>
            </a:r>
            <a:r>
              <a:rPr lang="en-US" sz="1200" dirty="0">
                <a:latin typeface="Arial Rounded MT Bold" pitchFamily="34" charset="0"/>
              </a:rPr>
              <a:t>: K</a:t>
            </a:r>
            <a:r>
              <a:rPr lang="en-US" sz="1200" baseline="-25000" dirty="0">
                <a:latin typeface="Arial Rounded MT Bold" pitchFamily="34" charset="0"/>
              </a:rPr>
              <a:t>1</a:t>
            </a:r>
            <a:r>
              <a:rPr lang="en-US" sz="1200" dirty="0">
                <a:latin typeface="Arial Rounded MT Bold" pitchFamily="34" charset="0"/>
              </a:rPr>
              <a:t> = 5%</a:t>
            </a:r>
          </a:p>
          <a:p>
            <a:r>
              <a:rPr lang="en-US" sz="1200" dirty="0">
                <a:latin typeface="Arial Rounded MT Bold" pitchFamily="34" charset="0"/>
              </a:rPr>
              <a:t> </a:t>
            </a:r>
          </a:p>
          <a:p>
            <a:r>
              <a:rPr lang="en-US" sz="1200" dirty="0">
                <a:latin typeface="Chianti XBd BT" pitchFamily="34" charset="0"/>
              </a:rPr>
              <a:t> </a:t>
            </a:r>
          </a:p>
          <a:p>
            <a:pPr algn="just"/>
            <a:endParaRPr lang="en-US" altLang="ko-KR" sz="1200" dirty="0">
              <a:solidFill>
                <a:schemeClr val="tx1">
                  <a:lumMod val="85000"/>
                  <a:lumOff val="15000"/>
                </a:schemeClr>
              </a:solidFill>
              <a:cs typeface="Arial" pitchFamily="34" charset="0"/>
            </a:endParaRPr>
          </a:p>
        </p:txBody>
      </p:sp>
      <p:sp>
        <p:nvSpPr>
          <p:cNvPr id="9" name="Right Triangle 4">
            <a:extLst>
              <a:ext uri="{FF2B5EF4-FFF2-40B4-BE49-F238E27FC236}">
                <a16:creationId xmlns:a16="http://schemas.microsoft.com/office/drawing/2014/main" id="{E8B1AE49-D0EB-48EC-9B21-6F5239ACA6C2}"/>
              </a:ext>
            </a:extLst>
          </p:cNvPr>
          <p:cNvSpPr/>
          <p:nvPr/>
        </p:nvSpPr>
        <p:spPr>
          <a:xfrm rot="5400000" flipV="1">
            <a:off x="8757163" y="1875146"/>
            <a:ext cx="2854885" cy="3671457"/>
          </a:xfrm>
          <a:custGeom>
            <a:avLst/>
            <a:gdLst>
              <a:gd name="connsiteX0" fmla="*/ 2201306 w 2753206"/>
              <a:gd name="connsiteY0" fmla="*/ 2088232 h 2088232"/>
              <a:gd name="connsiteX1" fmla="*/ 102950 w 2753206"/>
              <a:gd name="connsiteY1" fmla="*/ 2088232 h 2088232"/>
              <a:gd name="connsiteX2" fmla="*/ 0 w 2753206"/>
              <a:gd name="connsiteY2" fmla="*/ 1985282 h 2088232"/>
              <a:gd name="connsiteX3" fmla="*/ 0 w 2753206"/>
              <a:gd name="connsiteY3" fmla="*/ 102950 h 2088232"/>
              <a:gd name="connsiteX4" fmla="*/ 102950 w 2753206"/>
              <a:gd name="connsiteY4" fmla="*/ 0 h 2088232"/>
              <a:gd name="connsiteX5" fmla="*/ 2201306 w 2753206"/>
              <a:gd name="connsiteY5" fmla="*/ 0 h 2088232"/>
              <a:gd name="connsiteX6" fmla="*/ 2304256 w 2753206"/>
              <a:gd name="connsiteY6" fmla="*/ 102950 h 2088232"/>
              <a:gd name="connsiteX7" fmla="*/ 2304256 w 2753206"/>
              <a:gd name="connsiteY7" fmla="*/ 1587815 h 2088232"/>
              <a:gd name="connsiteX8" fmla="*/ 2753207 w 2753206"/>
              <a:gd name="connsiteY8" fmla="*/ 1615961 h 2088232"/>
              <a:gd name="connsiteX9" fmla="*/ 2304256 w 2753206"/>
              <a:gd name="connsiteY9" fmla="*/ 1967654 h 2088232"/>
              <a:gd name="connsiteX10" fmla="*/ 2304256 w 2753206"/>
              <a:gd name="connsiteY10" fmla="*/ 1985282 h 2088232"/>
              <a:gd name="connsiteX11" fmla="*/ 2201306 w 2753206"/>
              <a:gd name="connsiteY11" fmla="*/ 2088232 h 20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3206" h="2088232">
                <a:moveTo>
                  <a:pt x="2201306" y="2088232"/>
                </a:moveTo>
                <a:lnTo>
                  <a:pt x="102950" y="2088232"/>
                </a:lnTo>
                <a:cubicBezTo>
                  <a:pt x="46092" y="2088232"/>
                  <a:pt x="0" y="2042140"/>
                  <a:pt x="0" y="1985282"/>
                </a:cubicBezTo>
                <a:lnTo>
                  <a:pt x="0" y="102950"/>
                </a:lnTo>
                <a:cubicBezTo>
                  <a:pt x="0" y="46092"/>
                  <a:pt x="46092" y="0"/>
                  <a:pt x="102950" y="0"/>
                </a:cubicBezTo>
                <a:lnTo>
                  <a:pt x="2201306" y="0"/>
                </a:lnTo>
                <a:cubicBezTo>
                  <a:pt x="2258164" y="0"/>
                  <a:pt x="2304256" y="46092"/>
                  <a:pt x="2304256" y="102950"/>
                </a:cubicBezTo>
                <a:lnTo>
                  <a:pt x="2304256" y="1587815"/>
                </a:lnTo>
                <a:lnTo>
                  <a:pt x="2753207" y="1615961"/>
                </a:lnTo>
                <a:lnTo>
                  <a:pt x="2304256" y="1967654"/>
                </a:lnTo>
                <a:lnTo>
                  <a:pt x="2304256" y="1985282"/>
                </a:lnTo>
                <a:cubicBezTo>
                  <a:pt x="2304256" y="2042140"/>
                  <a:pt x="2258164" y="2088232"/>
                  <a:pt x="2201306" y="2088232"/>
                </a:cubicBezTo>
                <a:close/>
              </a:path>
            </a:pathLst>
          </a:cu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85000"/>
                  <a:lumOff val="15000"/>
                </a:schemeClr>
              </a:solidFill>
            </a:endParaRPr>
          </a:p>
        </p:txBody>
      </p:sp>
      <p:sp>
        <p:nvSpPr>
          <p:cNvPr id="10" name="TextBox 9">
            <a:extLst>
              <a:ext uri="{FF2B5EF4-FFF2-40B4-BE49-F238E27FC236}">
                <a16:creationId xmlns:a16="http://schemas.microsoft.com/office/drawing/2014/main" id="{C0006FF1-F384-46BB-900E-F687362B2517}"/>
              </a:ext>
            </a:extLst>
          </p:cNvPr>
          <p:cNvSpPr txBox="1"/>
          <p:nvPr/>
        </p:nvSpPr>
        <p:spPr>
          <a:xfrm flipH="1">
            <a:off x="8772273" y="2567332"/>
            <a:ext cx="2824664" cy="1754326"/>
          </a:xfrm>
          <a:prstGeom prst="rect">
            <a:avLst/>
          </a:prstGeom>
          <a:noFill/>
        </p:spPr>
        <p:txBody>
          <a:bodyPr wrap="square" rtlCol="0">
            <a:spAutoFit/>
          </a:bodyPr>
          <a:lstStyle/>
          <a:p>
            <a:r>
              <a:rPr lang="en-US" b="1" dirty="0"/>
              <a:t>K</a:t>
            </a:r>
            <a:r>
              <a:rPr lang="en-US" b="1" baseline="-25000" dirty="0"/>
              <a:t>1</a:t>
            </a:r>
            <a:r>
              <a:rPr lang="en-US" b="1" dirty="0"/>
              <a:t>R</a:t>
            </a:r>
            <a:r>
              <a:rPr lang="en-US" b="1" baseline="-25000" dirty="0"/>
              <a:t>1</a:t>
            </a:r>
            <a:r>
              <a:rPr lang="en-US" dirty="0"/>
              <a:t>	</a:t>
            </a:r>
            <a:r>
              <a:rPr lang="en-US" b="1" dirty="0"/>
              <a:t>K</a:t>
            </a:r>
            <a:r>
              <a:rPr lang="en-US" b="1" baseline="-25000" dirty="0"/>
              <a:t>2</a:t>
            </a:r>
            <a:r>
              <a:rPr lang="en-US" b="1" dirty="0"/>
              <a:t>R</a:t>
            </a:r>
            <a:r>
              <a:rPr lang="en-US" b="1" baseline="-25000" dirty="0"/>
              <a:t>1</a:t>
            </a:r>
            <a:r>
              <a:rPr lang="en-US" dirty="0"/>
              <a:t>	</a:t>
            </a:r>
            <a:r>
              <a:rPr lang="en-US" b="1" dirty="0"/>
              <a:t>K</a:t>
            </a:r>
            <a:r>
              <a:rPr lang="en-US" b="1" baseline="-25000" dirty="0"/>
              <a:t>3</a:t>
            </a:r>
            <a:r>
              <a:rPr lang="en-US" b="1" dirty="0"/>
              <a:t>R</a:t>
            </a:r>
            <a:r>
              <a:rPr lang="en-US" b="1" baseline="-25000" dirty="0"/>
              <a:t>1</a:t>
            </a:r>
            <a:endParaRPr lang="en-US" dirty="0"/>
          </a:p>
          <a:p>
            <a:r>
              <a:rPr lang="en-US" dirty="0"/>
              <a:t> </a:t>
            </a:r>
          </a:p>
          <a:p>
            <a:r>
              <a:rPr lang="en-US" b="1" dirty="0"/>
              <a:t>K</a:t>
            </a:r>
            <a:r>
              <a:rPr lang="en-US" b="1" baseline="-25000" dirty="0"/>
              <a:t>1</a:t>
            </a:r>
            <a:r>
              <a:rPr lang="en-US" b="1" dirty="0"/>
              <a:t>R</a:t>
            </a:r>
            <a:r>
              <a:rPr lang="en-US" b="1" baseline="-25000" dirty="0"/>
              <a:t>2</a:t>
            </a:r>
            <a:r>
              <a:rPr lang="en-US" dirty="0"/>
              <a:t>	</a:t>
            </a:r>
            <a:r>
              <a:rPr lang="en-US" b="1" dirty="0"/>
              <a:t>K</a:t>
            </a:r>
            <a:r>
              <a:rPr lang="en-US" b="1" baseline="-25000" dirty="0"/>
              <a:t>2</a:t>
            </a:r>
            <a:r>
              <a:rPr lang="en-US" b="1" dirty="0"/>
              <a:t>R</a:t>
            </a:r>
            <a:r>
              <a:rPr lang="en-US" b="1" baseline="-25000" dirty="0"/>
              <a:t>2</a:t>
            </a:r>
            <a:r>
              <a:rPr lang="en-US" dirty="0"/>
              <a:t>	</a:t>
            </a:r>
            <a:r>
              <a:rPr lang="en-US" b="1" dirty="0"/>
              <a:t>K</a:t>
            </a:r>
            <a:r>
              <a:rPr lang="en-US" b="1" baseline="-25000" dirty="0"/>
              <a:t>3</a:t>
            </a:r>
            <a:r>
              <a:rPr lang="en-US" b="1" dirty="0"/>
              <a:t>R</a:t>
            </a:r>
            <a:r>
              <a:rPr lang="en-US" b="1" baseline="-25000" dirty="0"/>
              <a:t>2</a:t>
            </a:r>
            <a:endParaRPr lang="en-US" dirty="0"/>
          </a:p>
          <a:p>
            <a:r>
              <a:rPr lang="en-US" dirty="0"/>
              <a:t> </a:t>
            </a:r>
          </a:p>
          <a:p>
            <a:r>
              <a:rPr lang="en-US" b="1" dirty="0"/>
              <a:t>K1R3</a:t>
            </a:r>
            <a:r>
              <a:rPr lang="en-US" dirty="0"/>
              <a:t>	</a:t>
            </a:r>
            <a:r>
              <a:rPr lang="en-US" b="1" dirty="0"/>
              <a:t>K2R3</a:t>
            </a:r>
            <a:r>
              <a:rPr lang="en-US" dirty="0"/>
              <a:t>	</a:t>
            </a:r>
            <a:r>
              <a:rPr lang="en-US" b="1" dirty="0"/>
              <a:t>K3R3</a:t>
            </a:r>
            <a:endParaRPr lang="en-US" dirty="0"/>
          </a:p>
          <a:p>
            <a:endParaRPr lang="en-US" altLang="ko-KR" b="1" dirty="0">
              <a:solidFill>
                <a:schemeClr val="tx1">
                  <a:lumMod val="85000"/>
                  <a:lumOff val="15000"/>
                </a:schemeClr>
              </a:solidFill>
              <a:cs typeface="Arial" pitchFamily="34" charset="0"/>
            </a:endParaRPr>
          </a:p>
        </p:txBody>
      </p:sp>
      <p:graphicFrame>
        <p:nvGraphicFramePr>
          <p:cNvPr id="2" name="Diagram 1"/>
          <p:cNvGraphicFramePr/>
          <p:nvPr>
            <p:extLst>
              <p:ext uri="{D42A27DB-BD31-4B8C-83A1-F6EECF244321}">
                <p14:modId xmlns:p14="http://schemas.microsoft.com/office/powerpoint/2010/main" val="3296543635"/>
              </p:ext>
            </p:extLst>
          </p:nvPr>
        </p:nvGraphicFramePr>
        <p:xfrm>
          <a:off x="831404" y="2567332"/>
          <a:ext cx="3283396" cy="3634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3857548517"/>
              </p:ext>
            </p:extLst>
          </p:nvPr>
        </p:nvGraphicFramePr>
        <p:xfrm>
          <a:off x="4592515" y="2545057"/>
          <a:ext cx="3283396" cy="36348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ight Arrow 11"/>
          <p:cNvSpPr/>
          <p:nvPr/>
        </p:nvSpPr>
        <p:spPr>
          <a:xfrm>
            <a:off x="7315200" y="3353186"/>
            <a:ext cx="1274618" cy="385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12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err="1"/>
              <a:t>Pelaksa</a:t>
            </a:r>
            <a:r>
              <a:rPr lang="id-ID" dirty="0"/>
              <a:t>na</a:t>
            </a:r>
            <a:r>
              <a:rPr lang="en-US" dirty="0"/>
              <a:t>an </a:t>
            </a:r>
            <a:r>
              <a:rPr lang="en-US" dirty="0" err="1"/>
              <a:t>Penelitian</a:t>
            </a:r>
            <a:endParaRPr lang="en-US" dirty="0"/>
          </a:p>
        </p:txBody>
      </p:sp>
      <p:grpSp>
        <p:nvGrpSpPr>
          <p:cNvPr id="3" name="Group 2">
            <a:extLst>
              <a:ext uri="{FF2B5EF4-FFF2-40B4-BE49-F238E27FC236}">
                <a16:creationId xmlns:a16="http://schemas.microsoft.com/office/drawing/2014/main" id="{C1C33F30-3262-43FC-B4B7-3E2CE1A2F22D}"/>
              </a:ext>
            </a:extLst>
          </p:cNvPr>
          <p:cNvGrpSpPr/>
          <p:nvPr/>
        </p:nvGrpSpPr>
        <p:grpSpPr>
          <a:xfrm>
            <a:off x="3936607" y="1834325"/>
            <a:ext cx="2088000" cy="4161513"/>
            <a:chOff x="2855950" y="1834323"/>
            <a:chExt cx="1698488" cy="4161513"/>
          </a:xfrm>
        </p:grpSpPr>
        <p:sp>
          <p:nvSpPr>
            <p:cNvPr id="4" name="Pentagon 2">
              <a:extLst>
                <a:ext uri="{FF2B5EF4-FFF2-40B4-BE49-F238E27FC236}">
                  <a16:creationId xmlns:a16="http://schemas.microsoft.com/office/drawing/2014/main" id="{FF74B866-6545-4AE5-9337-E0CA644DA188}"/>
                </a:ext>
              </a:extLst>
            </p:cNvPr>
            <p:cNvSpPr/>
            <p:nvPr/>
          </p:nvSpPr>
          <p:spPr>
            <a:xfrm rot="10800000">
              <a:off x="2855950" y="1834323"/>
              <a:ext cx="1698488" cy="958719"/>
            </a:xfrm>
            <a:prstGeom prst="homePlate">
              <a:avLst/>
            </a:prstGeom>
            <a:solidFill>
              <a:schemeClr val="accent3">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5" name="Pentagon 3">
              <a:extLst>
                <a:ext uri="{FF2B5EF4-FFF2-40B4-BE49-F238E27FC236}">
                  <a16:creationId xmlns:a16="http://schemas.microsoft.com/office/drawing/2014/main" id="{C2CF571D-F25B-4D5B-ABBD-CBD3681D3035}"/>
                </a:ext>
              </a:extLst>
            </p:cNvPr>
            <p:cNvSpPr/>
            <p:nvPr/>
          </p:nvSpPr>
          <p:spPr>
            <a:xfrm rot="10800000">
              <a:off x="2855950" y="2901921"/>
              <a:ext cx="1698488" cy="958719"/>
            </a:xfrm>
            <a:prstGeom prst="homePlate">
              <a:avLst/>
            </a:prstGeom>
            <a:solidFill>
              <a:schemeClr val="accent3">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6" name="Pentagon 4">
              <a:extLst>
                <a:ext uri="{FF2B5EF4-FFF2-40B4-BE49-F238E27FC236}">
                  <a16:creationId xmlns:a16="http://schemas.microsoft.com/office/drawing/2014/main" id="{1940F6F0-A59C-4791-BA6D-A0326BEFD7EB}"/>
                </a:ext>
              </a:extLst>
            </p:cNvPr>
            <p:cNvSpPr/>
            <p:nvPr/>
          </p:nvSpPr>
          <p:spPr>
            <a:xfrm rot="10800000">
              <a:off x="2855950" y="3969519"/>
              <a:ext cx="1698488" cy="958719"/>
            </a:xfrm>
            <a:prstGeom prst="homePlate">
              <a:avLst/>
            </a:prstGeom>
            <a:solidFill>
              <a:schemeClr val="accent3">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7" name="Pentagon 5">
              <a:extLst>
                <a:ext uri="{FF2B5EF4-FFF2-40B4-BE49-F238E27FC236}">
                  <a16:creationId xmlns:a16="http://schemas.microsoft.com/office/drawing/2014/main" id="{C985B91D-8E33-483B-8E02-AE915E9E4868}"/>
                </a:ext>
              </a:extLst>
            </p:cNvPr>
            <p:cNvSpPr/>
            <p:nvPr/>
          </p:nvSpPr>
          <p:spPr>
            <a:xfrm rot="10800000">
              <a:off x="2855950" y="5037117"/>
              <a:ext cx="1698488" cy="958719"/>
            </a:xfrm>
            <a:prstGeom prst="homePlate">
              <a:avLst/>
            </a:prstGeom>
            <a:solidFill>
              <a:schemeClr val="accent3">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8" name="Group 7">
            <a:extLst>
              <a:ext uri="{FF2B5EF4-FFF2-40B4-BE49-F238E27FC236}">
                <a16:creationId xmlns:a16="http://schemas.microsoft.com/office/drawing/2014/main" id="{4BF01ABD-8D86-4334-8981-549EA860FA45}"/>
              </a:ext>
            </a:extLst>
          </p:cNvPr>
          <p:cNvGrpSpPr/>
          <p:nvPr/>
        </p:nvGrpSpPr>
        <p:grpSpPr>
          <a:xfrm>
            <a:off x="6182341" y="1834326"/>
            <a:ext cx="2088000" cy="4161513"/>
            <a:chOff x="4556745" y="1834324"/>
            <a:chExt cx="1698488" cy="4161513"/>
          </a:xfrm>
        </p:grpSpPr>
        <p:sp>
          <p:nvSpPr>
            <p:cNvPr id="9" name="Pentagon 7">
              <a:extLst>
                <a:ext uri="{FF2B5EF4-FFF2-40B4-BE49-F238E27FC236}">
                  <a16:creationId xmlns:a16="http://schemas.microsoft.com/office/drawing/2014/main" id="{EE555D73-BF47-485A-839B-5BB4942A0FB5}"/>
                </a:ext>
              </a:extLst>
            </p:cNvPr>
            <p:cNvSpPr/>
            <p:nvPr/>
          </p:nvSpPr>
          <p:spPr>
            <a:xfrm>
              <a:off x="4556745" y="1834324"/>
              <a:ext cx="1698488" cy="958719"/>
            </a:xfrm>
            <a:prstGeom prst="homePlate">
              <a:avLst/>
            </a:prstGeom>
            <a:solidFill>
              <a:schemeClr val="accent4">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0" name="Pentagon 8">
              <a:extLst>
                <a:ext uri="{FF2B5EF4-FFF2-40B4-BE49-F238E27FC236}">
                  <a16:creationId xmlns:a16="http://schemas.microsoft.com/office/drawing/2014/main" id="{933F9C26-E646-4469-9450-46FC14C4D2D2}"/>
                </a:ext>
              </a:extLst>
            </p:cNvPr>
            <p:cNvSpPr/>
            <p:nvPr/>
          </p:nvSpPr>
          <p:spPr>
            <a:xfrm>
              <a:off x="4556745" y="2901922"/>
              <a:ext cx="1698488" cy="958719"/>
            </a:xfrm>
            <a:prstGeom prst="homePlate">
              <a:avLst/>
            </a:prstGeom>
            <a:solidFill>
              <a:schemeClr val="accent4">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1" name="Pentagon 9">
              <a:extLst>
                <a:ext uri="{FF2B5EF4-FFF2-40B4-BE49-F238E27FC236}">
                  <a16:creationId xmlns:a16="http://schemas.microsoft.com/office/drawing/2014/main" id="{53466A53-3E05-4CD9-A572-177D041EDDE5}"/>
                </a:ext>
              </a:extLst>
            </p:cNvPr>
            <p:cNvSpPr/>
            <p:nvPr/>
          </p:nvSpPr>
          <p:spPr>
            <a:xfrm>
              <a:off x="4556745" y="3969520"/>
              <a:ext cx="1698488" cy="958719"/>
            </a:xfrm>
            <a:prstGeom prst="homePlate">
              <a:avLst/>
            </a:prstGeom>
            <a:solidFill>
              <a:schemeClr val="accent4">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2" name="Pentagon 10">
              <a:extLst>
                <a:ext uri="{FF2B5EF4-FFF2-40B4-BE49-F238E27FC236}">
                  <a16:creationId xmlns:a16="http://schemas.microsoft.com/office/drawing/2014/main" id="{944917AA-FAEE-407A-B00B-779D0029DA0B}"/>
                </a:ext>
              </a:extLst>
            </p:cNvPr>
            <p:cNvSpPr/>
            <p:nvPr/>
          </p:nvSpPr>
          <p:spPr>
            <a:xfrm>
              <a:off x="4556745" y="5037118"/>
              <a:ext cx="1698488" cy="958719"/>
            </a:xfrm>
            <a:prstGeom prst="homePlate">
              <a:avLst/>
            </a:prstGeom>
            <a:solidFill>
              <a:schemeClr val="accent4">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13" name="Group 12">
            <a:extLst>
              <a:ext uri="{FF2B5EF4-FFF2-40B4-BE49-F238E27FC236}">
                <a16:creationId xmlns:a16="http://schemas.microsoft.com/office/drawing/2014/main" id="{42D89850-8B3B-41F1-9E92-DBEBA84232EE}"/>
              </a:ext>
            </a:extLst>
          </p:cNvPr>
          <p:cNvGrpSpPr/>
          <p:nvPr/>
        </p:nvGrpSpPr>
        <p:grpSpPr>
          <a:xfrm>
            <a:off x="5511246" y="1951580"/>
            <a:ext cx="1133894" cy="724211"/>
            <a:chOff x="5149418" y="3771149"/>
            <a:chExt cx="932782" cy="595761"/>
          </a:xfrm>
        </p:grpSpPr>
        <p:sp>
          <p:nvSpPr>
            <p:cNvPr id="14" name="Rounded Rectangle 13">
              <a:extLst>
                <a:ext uri="{FF2B5EF4-FFF2-40B4-BE49-F238E27FC236}">
                  <a16:creationId xmlns:a16="http://schemas.microsoft.com/office/drawing/2014/main" id="{CF4CF831-CA65-4592-B323-C292AB90A729}"/>
                </a:ext>
              </a:extLst>
            </p:cNvPr>
            <p:cNvSpPr/>
            <p:nvPr/>
          </p:nvSpPr>
          <p:spPr>
            <a:xfrm rot="2700000">
              <a:off x="5149419" y="3771148"/>
              <a:ext cx="595760" cy="595762"/>
            </a:xfrm>
            <a:prstGeom prst="roundRect">
              <a:avLst>
                <a:gd name="adj" fmla="val 90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Rounded Rectangle 14">
              <a:extLst>
                <a:ext uri="{FF2B5EF4-FFF2-40B4-BE49-F238E27FC236}">
                  <a16:creationId xmlns:a16="http://schemas.microsoft.com/office/drawing/2014/main" id="{75FA0EFA-21FC-440A-84C5-DF07CAA2A18A}"/>
                </a:ext>
              </a:extLst>
            </p:cNvPr>
            <p:cNvSpPr/>
            <p:nvPr/>
          </p:nvSpPr>
          <p:spPr>
            <a:xfrm rot="2700000">
              <a:off x="5486439" y="3771148"/>
              <a:ext cx="595760" cy="595762"/>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ounded Rectangle 15">
              <a:extLst>
                <a:ext uri="{FF2B5EF4-FFF2-40B4-BE49-F238E27FC236}">
                  <a16:creationId xmlns:a16="http://schemas.microsoft.com/office/drawing/2014/main" id="{78770A3F-5180-4A90-994A-EC4072B132FE}"/>
                </a:ext>
              </a:extLst>
            </p:cNvPr>
            <p:cNvSpPr/>
            <p:nvPr/>
          </p:nvSpPr>
          <p:spPr>
            <a:xfrm rot="2700000">
              <a:off x="5317929" y="3771149"/>
              <a:ext cx="595760" cy="595761"/>
            </a:xfrm>
            <a:prstGeom prst="roundRect">
              <a:avLst>
                <a:gd name="adj" fmla="val 9009"/>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7" name="Group 16">
            <a:extLst>
              <a:ext uri="{FF2B5EF4-FFF2-40B4-BE49-F238E27FC236}">
                <a16:creationId xmlns:a16="http://schemas.microsoft.com/office/drawing/2014/main" id="{69299AF0-269C-4B3E-9A35-2B6D6D0A7F99}"/>
              </a:ext>
            </a:extLst>
          </p:cNvPr>
          <p:cNvGrpSpPr/>
          <p:nvPr/>
        </p:nvGrpSpPr>
        <p:grpSpPr>
          <a:xfrm>
            <a:off x="5511246" y="3019178"/>
            <a:ext cx="1133894" cy="724211"/>
            <a:chOff x="5149418" y="3771149"/>
            <a:chExt cx="932782" cy="595761"/>
          </a:xfrm>
        </p:grpSpPr>
        <p:sp>
          <p:nvSpPr>
            <p:cNvPr id="18" name="Rounded Rectangle 17">
              <a:extLst>
                <a:ext uri="{FF2B5EF4-FFF2-40B4-BE49-F238E27FC236}">
                  <a16:creationId xmlns:a16="http://schemas.microsoft.com/office/drawing/2014/main" id="{1D04B455-1FC4-4B38-ACC8-EEB27B5CF628}"/>
                </a:ext>
              </a:extLst>
            </p:cNvPr>
            <p:cNvSpPr/>
            <p:nvPr/>
          </p:nvSpPr>
          <p:spPr>
            <a:xfrm rot="2700000">
              <a:off x="5149419" y="3771148"/>
              <a:ext cx="595760" cy="595762"/>
            </a:xfrm>
            <a:prstGeom prst="roundRect">
              <a:avLst>
                <a:gd name="adj" fmla="val 90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Rounded Rectangle 18">
              <a:extLst>
                <a:ext uri="{FF2B5EF4-FFF2-40B4-BE49-F238E27FC236}">
                  <a16:creationId xmlns:a16="http://schemas.microsoft.com/office/drawing/2014/main" id="{AA5EBCED-78E8-4A52-A51D-3442DCF8AAE7}"/>
                </a:ext>
              </a:extLst>
            </p:cNvPr>
            <p:cNvSpPr/>
            <p:nvPr/>
          </p:nvSpPr>
          <p:spPr>
            <a:xfrm rot="2700000">
              <a:off x="5486439" y="3771148"/>
              <a:ext cx="595760" cy="595762"/>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19">
              <a:extLst>
                <a:ext uri="{FF2B5EF4-FFF2-40B4-BE49-F238E27FC236}">
                  <a16:creationId xmlns:a16="http://schemas.microsoft.com/office/drawing/2014/main" id="{E4F76B76-77DE-4831-AB2C-5611EED5A919}"/>
                </a:ext>
              </a:extLst>
            </p:cNvPr>
            <p:cNvSpPr/>
            <p:nvPr/>
          </p:nvSpPr>
          <p:spPr>
            <a:xfrm rot="2700000">
              <a:off x="5317929" y="3771149"/>
              <a:ext cx="595760" cy="595761"/>
            </a:xfrm>
            <a:prstGeom prst="roundRect">
              <a:avLst>
                <a:gd name="adj" fmla="val 9009"/>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1" name="Group 20">
            <a:extLst>
              <a:ext uri="{FF2B5EF4-FFF2-40B4-BE49-F238E27FC236}">
                <a16:creationId xmlns:a16="http://schemas.microsoft.com/office/drawing/2014/main" id="{1E048C10-6FC8-420E-ACE9-232F91D6004E}"/>
              </a:ext>
            </a:extLst>
          </p:cNvPr>
          <p:cNvGrpSpPr/>
          <p:nvPr/>
        </p:nvGrpSpPr>
        <p:grpSpPr>
          <a:xfrm>
            <a:off x="5511246" y="4086776"/>
            <a:ext cx="1133894" cy="724211"/>
            <a:chOff x="5149418" y="3771149"/>
            <a:chExt cx="932782" cy="595761"/>
          </a:xfrm>
        </p:grpSpPr>
        <p:sp>
          <p:nvSpPr>
            <p:cNvPr id="22" name="Rounded Rectangle 21">
              <a:extLst>
                <a:ext uri="{FF2B5EF4-FFF2-40B4-BE49-F238E27FC236}">
                  <a16:creationId xmlns:a16="http://schemas.microsoft.com/office/drawing/2014/main" id="{1F42CF78-3C66-4C09-A775-62AF98F549E4}"/>
                </a:ext>
              </a:extLst>
            </p:cNvPr>
            <p:cNvSpPr/>
            <p:nvPr/>
          </p:nvSpPr>
          <p:spPr>
            <a:xfrm rot="2700000">
              <a:off x="5149419" y="3771148"/>
              <a:ext cx="595760" cy="595762"/>
            </a:xfrm>
            <a:prstGeom prst="roundRect">
              <a:avLst>
                <a:gd name="adj" fmla="val 90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ed Rectangle 22">
              <a:extLst>
                <a:ext uri="{FF2B5EF4-FFF2-40B4-BE49-F238E27FC236}">
                  <a16:creationId xmlns:a16="http://schemas.microsoft.com/office/drawing/2014/main" id="{C7CD4A00-8DEA-4A07-90A8-333DD081AF51}"/>
                </a:ext>
              </a:extLst>
            </p:cNvPr>
            <p:cNvSpPr/>
            <p:nvPr/>
          </p:nvSpPr>
          <p:spPr>
            <a:xfrm rot="2700000">
              <a:off x="5486439" y="3771148"/>
              <a:ext cx="595760" cy="595762"/>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Rounded Rectangle 23">
              <a:extLst>
                <a:ext uri="{FF2B5EF4-FFF2-40B4-BE49-F238E27FC236}">
                  <a16:creationId xmlns:a16="http://schemas.microsoft.com/office/drawing/2014/main" id="{BC8A4057-A788-4AB6-8D3A-6144359268E0}"/>
                </a:ext>
              </a:extLst>
            </p:cNvPr>
            <p:cNvSpPr/>
            <p:nvPr/>
          </p:nvSpPr>
          <p:spPr>
            <a:xfrm rot="2700000">
              <a:off x="5317929" y="3771149"/>
              <a:ext cx="595760" cy="595761"/>
            </a:xfrm>
            <a:prstGeom prst="roundRect">
              <a:avLst>
                <a:gd name="adj" fmla="val 9009"/>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25" name="Group 24">
            <a:extLst>
              <a:ext uri="{FF2B5EF4-FFF2-40B4-BE49-F238E27FC236}">
                <a16:creationId xmlns:a16="http://schemas.microsoft.com/office/drawing/2014/main" id="{D5E72462-25B3-405B-825D-BBFB4BBF6184}"/>
              </a:ext>
            </a:extLst>
          </p:cNvPr>
          <p:cNvGrpSpPr/>
          <p:nvPr/>
        </p:nvGrpSpPr>
        <p:grpSpPr>
          <a:xfrm>
            <a:off x="5511246" y="5154374"/>
            <a:ext cx="1133894" cy="724211"/>
            <a:chOff x="5149418" y="3771149"/>
            <a:chExt cx="932782" cy="595761"/>
          </a:xfrm>
        </p:grpSpPr>
        <p:sp>
          <p:nvSpPr>
            <p:cNvPr id="26" name="Rounded Rectangle 25">
              <a:extLst>
                <a:ext uri="{FF2B5EF4-FFF2-40B4-BE49-F238E27FC236}">
                  <a16:creationId xmlns:a16="http://schemas.microsoft.com/office/drawing/2014/main" id="{AA50DF9C-6E49-4036-8428-1A73CC225139}"/>
                </a:ext>
              </a:extLst>
            </p:cNvPr>
            <p:cNvSpPr/>
            <p:nvPr/>
          </p:nvSpPr>
          <p:spPr>
            <a:xfrm rot="2700000">
              <a:off x="5149419" y="3771148"/>
              <a:ext cx="595760" cy="595762"/>
            </a:xfrm>
            <a:prstGeom prst="roundRect">
              <a:avLst>
                <a:gd name="adj" fmla="val 90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7" name="Rounded Rectangle 26">
              <a:extLst>
                <a:ext uri="{FF2B5EF4-FFF2-40B4-BE49-F238E27FC236}">
                  <a16:creationId xmlns:a16="http://schemas.microsoft.com/office/drawing/2014/main" id="{8674EB68-7CF0-42D6-8D31-1D9C16396A7F}"/>
                </a:ext>
              </a:extLst>
            </p:cNvPr>
            <p:cNvSpPr/>
            <p:nvPr/>
          </p:nvSpPr>
          <p:spPr>
            <a:xfrm rot="2700000">
              <a:off x="5486439" y="3771148"/>
              <a:ext cx="595760" cy="595762"/>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Rounded Rectangle 27">
              <a:extLst>
                <a:ext uri="{FF2B5EF4-FFF2-40B4-BE49-F238E27FC236}">
                  <a16:creationId xmlns:a16="http://schemas.microsoft.com/office/drawing/2014/main" id="{288EB3B6-5868-4C06-952B-26766B759F38}"/>
                </a:ext>
              </a:extLst>
            </p:cNvPr>
            <p:cNvSpPr/>
            <p:nvPr/>
          </p:nvSpPr>
          <p:spPr>
            <a:xfrm rot="2700000">
              <a:off x="5317929" y="3771149"/>
              <a:ext cx="595760" cy="595761"/>
            </a:xfrm>
            <a:prstGeom prst="roundRect">
              <a:avLst>
                <a:gd name="adj" fmla="val 9009"/>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9" name="TextBox 28">
            <a:extLst>
              <a:ext uri="{FF2B5EF4-FFF2-40B4-BE49-F238E27FC236}">
                <a16:creationId xmlns:a16="http://schemas.microsoft.com/office/drawing/2014/main" id="{5BAD14C5-FC74-44E6-AC33-E0E1467848D0}"/>
              </a:ext>
            </a:extLst>
          </p:cNvPr>
          <p:cNvSpPr txBox="1"/>
          <p:nvPr/>
        </p:nvSpPr>
        <p:spPr>
          <a:xfrm>
            <a:off x="5757088" y="2021298"/>
            <a:ext cx="677824" cy="584775"/>
          </a:xfrm>
          <a:prstGeom prst="rect">
            <a:avLst/>
          </a:prstGeom>
          <a:noFill/>
        </p:spPr>
        <p:txBody>
          <a:bodyPr wrap="square" rtlCol="0">
            <a:spAutoFit/>
          </a:bodyPr>
          <a:lstStyle/>
          <a:p>
            <a:pPr algn="ctr"/>
            <a:r>
              <a:rPr lang="en-US" altLang="ko-KR" sz="3200" b="1" dirty="0">
                <a:solidFill>
                  <a:schemeClr val="tx1">
                    <a:lumMod val="65000"/>
                    <a:lumOff val="35000"/>
                  </a:schemeClr>
                </a:solidFill>
                <a:cs typeface="Arial" pitchFamily="34" charset="0"/>
              </a:rPr>
              <a:t>01</a:t>
            </a:r>
            <a:endParaRPr lang="ko-KR" altLang="en-US" sz="3200" b="1" dirty="0">
              <a:solidFill>
                <a:schemeClr val="tx1">
                  <a:lumMod val="65000"/>
                  <a:lumOff val="35000"/>
                </a:schemeClr>
              </a:solidFill>
              <a:cs typeface="Arial" pitchFamily="34" charset="0"/>
            </a:endParaRPr>
          </a:p>
        </p:txBody>
      </p:sp>
      <p:sp>
        <p:nvSpPr>
          <p:cNvPr id="30" name="TextBox 29">
            <a:extLst>
              <a:ext uri="{FF2B5EF4-FFF2-40B4-BE49-F238E27FC236}">
                <a16:creationId xmlns:a16="http://schemas.microsoft.com/office/drawing/2014/main" id="{151FB974-8F1B-41A3-9BD8-D3B0F6FD0D3F}"/>
              </a:ext>
            </a:extLst>
          </p:cNvPr>
          <p:cNvSpPr txBox="1"/>
          <p:nvPr/>
        </p:nvSpPr>
        <p:spPr>
          <a:xfrm>
            <a:off x="5757088" y="3088894"/>
            <a:ext cx="677824" cy="584775"/>
          </a:xfrm>
          <a:prstGeom prst="rect">
            <a:avLst/>
          </a:prstGeom>
          <a:noFill/>
        </p:spPr>
        <p:txBody>
          <a:bodyPr wrap="square" rtlCol="0">
            <a:spAutoFit/>
          </a:bodyPr>
          <a:lstStyle/>
          <a:p>
            <a:pPr algn="ctr"/>
            <a:r>
              <a:rPr lang="en-US" altLang="ko-KR" sz="3200" b="1" dirty="0">
                <a:solidFill>
                  <a:schemeClr val="tx1">
                    <a:lumMod val="65000"/>
                    <a:lumOff val="35000"/>
                  </a:schemeClr>
                </a:solidFill>
                <a:cs typeface="Arial" pitchFamily="34" charset="0"/>
              </a:rPr>
              <a:t>02</a:t>
            </a:r>
            <a:endParaRPr lang="ko-KR" altLang="en-US" sz="3200" b="1" dirty="0">
              <a:solidFill>
                <a:schemeClr val="tx1">
                  <a:lumMod val="65000"/>
                  <a:lumOff val="35000"/>
                </a:schemeClr>
              </a:solidFill>
              <a:cs typeface="Arial" pitchFamily="34" charset="0"/>
            </a:endParaRPr>
          </a:p>
        </p:txBody>
      </p:sp>
      <p:sp>
        <p:nvSpPr>
          <p:cNvPr id="31" name="TextBox 30">
            <a:extLst>
              <a:ext uri="{FF2B5EF4-FFF2-40B4-BE49-F238E27FC236}">
                <a16:creationId xmlns:a16="http://schemas.microsoft.com/office/drawing/2014/main" id="{D9185696-EBE0-4AE5-BACF-503074540271}"/>
              </a:ext>
            </a:extLst>
          </p:cNvPr>
          <p:cNvSpPr txBox="1"/>
          <p:nvPr/>
        </p:nvSpPr>
        <p:spPr>
          <a:xfrm>
            <a:off x="5757088" y="4156490"/>
            <a:ext cx="677824" cy="584775"/>
          </a:xfrm>
          <a:prstGeom prst="rect">
            <a:avLst/>
          </a:prstGeom>
          <a:noFill/>
        </p:spPr>
        <p:txBody>
          <a:bodyPr wrap="square" rtlCol="0">
            <a:spAutoFit/>
          </a:bodyPr>
          <a:lstStyle/>
          <a:p>
            <a:pPr algn="ctr"/>
            <a:r>
              <a:rPr lang="en-US" altLang="ko-KR" sz="3200" b="1" dirty="0">
                <a:solidFill>
                  <a:schemeClr val="tx1">
                    <a:lumMod val="65000"/>
                    <a:lumOff val="35000"/>
                  </a:schemeClr>
                </a:solidFill>
                <a:cs typeface="Arial" pitchFamily="34" charset="0"/>
              </a:rPr>
              <a:t>03</a:t>
            </a:r>
            <a:endParaRPr lang="ko-KR" altLang="en-US" sz="3200" b="1" dirty="0">
              <a:solidFill>
                <a:schemeClr val="tx1">
                  <a:lumMod val="65000"/>
                  <a:lumOff val="35000"/>
                </a:schemeClr>
              </a:solidFill>
              <a:cs typeface="Arial" pitchFamily="34" charset="0"/>
            </a:endParaRPr>
          </a:p>
        </p:txBody>
      </p:sp>
      <p:sp>
        <p:nvSpPr>
          <p:cNvPr id="32" name="TextBox 31">
            <a:extLst>
              <a:ext uri="{FF2B5EF4-FFF2-40B4-BE49-F238E27FC236}">
                <a16:creationId xmlns:a16="http://schemas.microsoft.com/office/drawing/2014/main" id="{8B9F8EA9-F803-48FF-83B0-B197372863E8}"/>
              </a:ext>
            </a:extLst>
          </p:cNvPr>
          <p:cNvSpPr txBox="1"/>
          <p:nvPr/>
        </p:nvSpPr>
        <p:spPr>
          <a:xfrm>
            <a:off x="5757088" y="5224092"/>
            <a:ext cx="677824" cy="584775"/>
          </a:xfrm>
          <a:prstGeom prst="rect">
            <a:avLst/>
          </a:prstGeom>
          <a:noFill/>
        </p:spPr>
        <p:txBody>
          <a:bodyPr wrap="square" rtlCol="0">
            <a:spAutoFit/>
          </a:bodyPr>
          <a:lstStyle/>
          <a:p>
            <a:pPr algn="ctr"/>
            <a:r>
              <a:rPr lang="en-US" altLang="ko-KR" sz="3200" b="1" dirty="0">
                <a:solidFill>
                  <a:schemeClr val="tx1">
                    <a:lumMod val="65000"/>
                    <a:lumOff val="35000"/>
                  </a:schemeClr>
                </a:solidFill>
                <a:cs typeface="Arial" pitchFamily="34" charset="0"/>
              </a:rPr>
              <a:t>04</a:t>
            </a:r>
            <a:endParaRPr lang="ko-KR" altLang="en-US" sz="3200" b="1" dirty="0">
              <a:solidFill>
                <a:schemeClr val="tx1">
                  <a:lumMod val="65000"/>
                  <a:lumOff val="35000"/>
                </a:schemeClr>
              </a:solidFill>
              <a:cs typeface="Arial" pitchFamily="34" charset="0"/>
            </a:endParaRPr>
          </a:p>
        </p:txBody>
      </p:sp>
      <p:sp>
        <p:nvSpPr>
          <p:cNvPr id="34" name="TextBox 33">
            <a:extLst>
              <a:ext uri="{FF2B5EF4-FFF2-40B4-BE49-F238E27FC236}">
                <a16:creationId xmlns:a16="http://schemas.microsoft.com/office/drawing/2014/main" id="{653C0C3E-92C7-4059-81A2-C95F3E7B5183}"/>
              </a:ext>
            </a:extLst>
          </p:cNvPr>
          <p:cNvSpPr txBox="1"/>
          <p:nvPr/>
        </p:nvSpPr>
        <p:spPr>
          <a:xfrm>
            <a:off x="810589" y="3183187"/>
            <a:ext cx="2981684" cy="276999"/>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a:t>
            </a:r>
            <a:endParaRPr lang="ko-KR" altLang="en-US" sz="1200" dirty="0">
              <a:solidFill>
                <a:schemeClr val="tx1">
                  <a:lumMod val="65000"/>
                  <a:lumOff val="35000"/>
                </a:schemeClr>
              </a:solidFill>
              <a:cs typeface="Arial" pitchFamily="34" charset="0"/>
            </a:endParaRPr>
          </a:p>
        </p:txBody>
      </p:sp>
      <p:grpSp>
        <p:nvGrpSpPr>
          <p:cNvPr id="36" name="Group 35">
            <a:extLst>
              <a:ext uri="{FF2B5EF4-FFF2-40B4-BE49-F238E27FC236}">
                <a16:creationId xmlns:a16="http://schemas.microsoft.com/office/drawing/2014/main" id="{5EFE3C49-C793-4ED0-9B14-8A48D0846FA8}"/>
              </a:ext>
            </a:extLst>
          </p:cNvPr>
          <p:cNvGrpSpPr/>
          <p:nvPr/>
        </p:nvGrpSpPr>
        <p:grpSpPr>
          <a:xfrm>
            <a:off x="804273" y="2048393"/>
            <a:ext cx="2988000" cy="435486"/>
            <a:chOff x="3017859" y="4494159"/>
            <a:chExt cx="1890849" cy="435486"/>
          </a:xfrm>
        </p:grpSpPr>
        <p:sp>
          <p:nvSpPr>
            <p:cNvPr id="37" name="TextBox 36">
              <a:extLst>
                <a:ext uri="{FF2B5EF4-FFF2-40B4-BE49-F238E27FC236}">
                  <a16:creationId xmlns:a16="http://schemas.microsoft.com/office/drawing/2014/main" id="{40AB8660-99BD-4BAB-95D6-6C09108A15C0}"/>
                </a:ext>
              </a:extLst>
            </p:cNvPr>
            <p:cNvSpPr txBox="1"/>
            <p:nvPr/>
          </p:nvSpPr>
          <p:spPr>
            <a:xfrm>
              <a:off x="3021856" y="4560313"/>
              <a:ext cx="1886852" cy="369332"/>
            </a:xfrm>
            <a:prstGeom prst="rect">
              <a:avLst/>
            </a:prstGeom>
            <a:noFill/>
          </p:spPr>
          <p:txBody>
            <a:bodyPr wrap="square" rtlCol="0">
              <a:spAutoFit/>
            </a:bodyPr>
            <a:lstStyle/>
            <a:p>
              <a:pPr algn="r"/>
              <a:r>
                <a:rPr lang="en-US" altLang="ko-KR" b="1" dirty="0">
                  <a:cs typeface="Arial" pitchFamily="34" charset="0"/>
                </a:rPr>
                <a:t>. </a:t>
              </a:r>
              <a:endParaRPr lang="ko-KR" altLang="en-US" b="1" dirty="0">
                <a:cs typeface="Arial" pitchFamily="34" charset="0"/>
              </a:endParaRPr>
            </a:p>
          </p:txBody>
        </p:sp>
        <p:sp>
          <p:nvSpPr>
            <p:cNvPr id="38" name="TextBox 37">
              <a:extLst>
                <a:ext uri="{FF2B5EF4-FFF2-40B4-BE49-F238E27FC236}">
                  <a16:creationId xmlns:a16="http://schemas.microsoft.com/office/drawing/2014/main" id="{8E124ED2-D61D-4C2E-A31E-DA0481004241}"/>
                </a:ext>
              </a:extLst>
            </p:cNvPr>
            <p:cNvSpPr txBox="1"/>
            <p:nvPr/>
          </p:nvSpPr>
          <p:spPr>
            <a:xfrm>
              <a:off x="3017859" y="4494159"/>
              <a:ext cx="1870812" cy="369332"/>
            </a:xfrm>
            <a:prstGeom prst="rect">
              <a:avLst/>
            </a:prstGeom>
            <a:noFill/>
          </p:spPr>
          <p:txBody>
            <a:bodyPr wrap="square" rtlCol="0">
              <a:spAutoFit/>
            </a:bodyPr>
            <a:lstStyle/>
            <a:p>
              <a:pPr algn="r"/>
              <a:r>
                <a:rPr lang="en-US" altLang="ko-KR" b="1" dirty="0" err="1">
                  <a:effectLst>
                    <a:outerShdw blurRad="38100" dist="38100" dir="2700000" algn="tl">
                      <a:srgbClr val="000000">
                        <a:alpha val="43137"/>
                      </a:srgbClr>
                    </a:outerShdw>
                  </a:effectLst>
                  <a:cs typeface="Arial" pitchFamily="34" charset="0"/>
                </a:rPr>
                <a:t>Persiapan</a:t>
              </a:r>
              <a:r>
                <a:rPr lang="en-US" altLang="ko-KR" b="1" dirty="0">
                  <a:effectLst>
                    <a:outerShdw blurRad="38100" dist="38100" dir="2700000" algn="tl">
                      <a:srgbClr val="000000">
                        <a:alpha val="43137"/>
                      </a:srgbClr>
                    </a:outerShdw>
                  </a:effectLst>
                  <a:cs typeface="Arial" pitchFamily="34" charset="0"/>
                </a:rPr>
                <a:t> </a:t>
              </a:r>
              <a:r>
                <a:rPr lang="en-US" altLang="ko-KR" b="1" dirty="0" err="1">
                  <a:effectLst>
                    <a:outerShdw blurRad="38100" dist="38100" dir="2700000" algn="tl">
                      <a:srgbClr val="000000">
                        <a:alpha val="43137"/>
                      </a:srgbClr>
                    </a:outerShdw>
                  </a:effectLst>
                  <a:cs typeface="Arial" pitchFamily="34" charset="0"/>
                </a:rPr>
                <a:t>Lahan</a:t>
              </a:r>
              <a:endParaRPr lang="ko-KR" altLang="en-US" b="1" dirty="0">
                <a:effectLst>
                  <a:outerShdw blurRad="38100" dist="38100" dir="2700000" algn="tl">
                    <a:srgbClr val="000000">
                      <a:alpha val="43137"/>
                    </a:srgbClr>
                  </a:outerShdw>
                </a:effectLst>
                <a:cs typeface="Arial" pitchFamily="34" charset="0"/>
              </a:endParaRPr>
            </a:p>
          </p:txBody>
        </p:sp>
      </p:grpSp>
      <p:sp>
        <p:nvSpPr>
          <p:cNvPr id="40" name="TextBox 39">
            <a:extLst>
              <a:ext uri="{FF2B5EF4-FFF2-40B4-BE49-F238E27FC236}">
                <a16:creationId xmlns:a16="http://schemas.microsoft.com/office/drawing/2014/main" id="{A52D5DCA-AF63-44F4-B2F1-6CB02A78FCF6}"/>
              </a:ext>
            </a:extLst>
          </p:cNvPr>
          <p:cNvSpPr txBox="1"/>
          <p:nvPr/>
        </p:nvSpPr>
        <p:spPr>
          <a:xfrm>
            <a:off x="810590" y="4251825"/>
            <a:ext cx="2981684" cy="276999"/>
          </a:xfrm>
          <a:prstGeom prst="rect">
            <a:avLst/>
          </a:prstGeom>
          <a:noFill/>
        </p:spPr>
        <p:txBody>
          <a:bodyPr wrap="square" rtlCol="0">
            <a:spAutoFit/>
          </a:bodyPr>
          <a:lstStyle/>
          <a:p>
            <a:pPr algn="r"/>
            <a:endParaRPr lang="ko-KR" altLang="en-US" sz="1200" dirty="0">
              <a:solidFill>
                <a:schemeClr val="tx1">
                  <a:lumMod val="65000"/>
                  <a:lumOff val="35000"/>
                </a:schemeClr>
              </a:solidFill>
              <a:cs typeface="Arial" pitchFamily="34" charset="0"/>
            </a:endParaRPr>
          </a:p>
        </p:txBody>
      </p:sp>
      <p:grpSp>
        <p:nvGrpSpPr>
          <p:cNvPr id="42" name="Group 41">
            <a:extLst>
              <a:ext uri="{FF2B5EF4-FFF2-40B4-BE49-F238E27FC236}">
                <a16:creationId xmlns:a16="http://schemas.microsoft.com/office/drawing/2014/main" id="{F0E0D99D-E0C4-44C9-B279-06138C6193E6}"/>
              </a:ext>
            </a:extLst>
          </p:cNvPr>
          <p:cNvGrpSpPr/>
          <p:nvPr/>
        </p:nvGrpSpPr>
        <p:grpSpPr>
          <a:xfrm>
            <a:off x="804273" y="5091091"/>
            <a:ext cx="2988000" cy="506373"/>
            <a:chOff x="3017859" y="4330939"/>
            <a:chExt cx="1890849" cy="506373"/>
          </a:xfrm>
        </p:grpSpPr>
        <p:sp>
          <p:nvSpPr>
            <p:cNvPr id="43" name="TextBox 42">
              <a:extLst>
                <a:ext uri="{FF2B5EF4-FFF2-40B4-BE49-F238E27FC236}">
                  <a16:creationId xmlns:a16="http://schemas.microsoft.com/office/drawing/2014/main" id="{4F60850B-7653-42E6-AA7F-08FA07ADD6B6}"/>
                </a:ext>
              </a:extLst>
            </p:cNvPr>
            <p:cNvSpPr txBox="1"/>
            <p:nvPr/>
          </p:nvSpPr>
          <p:spPr>
            <a:xfrm>
              <a:off x="3021856" y="4560313"/>
              <a:ext cx="1886852" cy="276999"/>
            </a:xfrm>
            <a:prstGeom prst="rect">
              <a:avLst/>
            </a:prstGeom>
            <a:noFill/>
          </p:spPr>
          <p:txBody>
            <a:bodyPr wrap="square" rtlCol="0">
              <a:spAutoFit/>
            </a:bodyPr>
            <a:lstStyle/>
            <a:p>
              <a:pPr algn="r"/>
              <a:endParaRPr lang="ko-KR" altLang="en-US" sz="1200" dirty="0">
                <a:solidFill>
                  <a:schemeClr val="tx1">
                    <a:lumMod val="65000"/>
                    <a:lumOff val="35000"/>
                  </a:schemeClr>
                </a:solidFill>
                <a:cs typeface="Arial" pitchFamily="34" charset="0"/>
              </a:endParaRPr>
            </a:p>
          </p:txBody>
        </p:sp>
        <p:sp>
          <p:nvSpPr>
            <p:cNvPr id="44" name="TextBox 43">
              <a:extLst>
                <a:ext uri="{FF2B5EF4-FFF2-40B4-BE49-F238E27FC236}">
                  <a16:creationId xmlns:a16="http://schemas.microsoft.com/office/drawing/2014/main" id="{702B0A5B-660C-4C5F-9CB1-1065F2CF0520}"/>
                </a:ext>
              </a:extLst>
            </p:cNvPr>
            <p:cNvSpPr txBox="1"/>
            <p:nvPr/>
          </p:nvSpPr>
          <p:spPr>
            <a:xfrm>
              <a:off x="3017859" y="4330939"/>
              <a:ext cx="1870812" cy="276999"/>
            </a:xfrm>
            <a:prstGeom prst="rect">
              <a:avLst/>
            </a:prstGeom>
            <a:noFill/>
          </p:spPr>
          <p:txBody>
            <a:bodyPr wrap="square" rtlCol="0">
              <a:spAutoFit/>
            </a:bodyPr>
            <a:lstStyle/>
            <a:p>
              <a:pPr algn="r"/>
              <a:endParaRPr lang="ko-KR" altLang="en-US" sz="1200" b="1" dirty="0">
                <a:solidFill>
                  <a:schemeClr val="tx1">
                    <a:lumMod val="65000"/>
                    <a:lumOff val="35000"/>
                  </a:schemeClr>
                </a:solidFill>
                <a:cs typeface="Arial" pitchFamily="34" charset="0"/>
              </a:endParaRPr>
            </a:p>
          </p:txBody>
        </p:sp>
      </p:grpSp>
      <p:grpSp>
        <p:nvGrpSpPr>
          <p:cNvPr id="45" name="Group 44">
            <a:extLst>
              <a:ext uri="{FF2B5EF4-FFF2-40B4-BE49-F238E27FC236}">
                <a16:creationId xmlns:a16="http://schemas.microsoft.com/office/drawing/2014/main" id="{82D46274-1BEB-4B23-8D3F-45BCD22726C0}"/>
              </a:ext>
            </a:extLst>
          </p:cNvPr>
          <p:cNvGrpSpPr/>
          <p:nvPr/>
        </p:nvGrpSpPr>
        <p:grpSpPr>
          <a:xfrm>
            <a:off x="8412678" y="2953813"/>
            <a:ext cx="2988000" cy="506373"/>
            <a:chOff x="3017859" y="4330939"/>
            <a:chExt cx="1890849" cy="506373"/>
          </a:xfrm>
        </p:grpSpPr>
        <p:sp>
          <p:nvSpPr>
            <p:cNvPr id="46" name="TextBox 45">
              <a:extLst>
                <a:ext uri="{FF2B5EF4-FFF2-40B4-BE49-F238E27FC236}">
                  <a16:creationId xmlns:a16="http://schemas.microsoft.com/office/drawing/2014/main" id="{4D20F259-9BF1-47B7-BE70-5A09F27A5BB5}"/>
                </a:ext>
              </a:extLst>
            </p:cNvPr>
            <p:cNvSpPr txBox="1"/>
            <p:nvPr/>
          </p:nvSpPr>
          <p:spPr>
            <a:xfrm>
              <a:off x="3021856" y="4560313"/>
              <a:ext cx="1886852" cy="276999"/>
            </a:xfrm>
            <a:prstGeom prst="rect">
              <a:avLst/>
            </a:prstGeom>
            <a:noFill/>
          </p:spPr>
          <p:txBody>
            <a:bodyPr wrap="square" rtlCol="0">
              <a:spAutoFit/>
            </a:bodyPr>
            <a:lstStyle/>
            <a:p>
              <a:endParaRPr lang="ko-KR" altLang="en-US" sz="1200" dirty="0">
                <a:solidFill>
                  <a:schemeClr val="tx1">
                    <a:lumMod val="65000"/>
                    <a:lumOff val="35000"/>
                  </a:schemeClr>
                </a:solidFill>
                <a:cs typeface="Arial" pitchFamily="34" charset="0"/>
              </a:endParaRPr>
            </a:p>
          </p:txBody>
        </p:sp>
        <p:sp>
          <p:nvSpPr>
            <p:cNvPr id="47" name="TextBox 46">
              <a:extLst>
                <a:ext uri="{FF2B5EF4-FFF2-40B4-BE49-F238E27FC236}">
                  <a16:creationId xmlns:a16="http://schemas.microsoft.com/office/drawing/2014/main" id="{1B4BCAE8-C478-4761-8D28-5293AEFDEF29}"/>
                </a:ext>
              </a:extLst>
            </p:cNvPr>
            <p:cNvSpPr txBox="1"/>
            <p:nvPr/>
          </p:nvSpPr>
          <p:spPr>
            <a:xfrm>
              <a:off x="3017859" y="4330939"/>
              <a:ext cx="1870812" cy="276999"/>
            </a:xfrm>
            <a:prstGeom prst="rect">
              <a:avLst/>
            </a:prstGeom>
            <a:noFill/>
          </p:spPr>
          <p:txBody>
            <a:bodyPr wrap="square" rtlCol="0">
              <a:spAutoFit/>
            </a:bodyPr>
            <a:lstStyle/>
            <a:p>
              <a:endParaRPr lang="ko-KR" altLang="en-US" sz="1200" b="1" dirty="0">
                <a:solidFill>
                  <a:schemeClr val="tx1">
                    <a:lumMod val="65000"/>
                    <a:lumOff val="35000"/>
                  </a:schemeClr>
                </a:solidFill>
                <a:cs typeface="Arial" pitchFamily="34" charset="0"/>
              </a:endParaRPr>
            </a:p>
          </p:txBody>
        </p:sp>
      </p:grpSp>
      <p:grpSp>
        <p:nvGrpSpPr>
          <p:cNvPr id="48" name="Group 47">
            <a:extLst>
              <a:ext uri="{FF2B5EF4-FFF2-40B4-BE49-F238E27FC236}">
                <a16:creationId xmlns:a16="http://schemas.microsoft.com/office/drawing/2014/main" id="{66DFBFD3-EA4B-4368-9FB5-EB1A86B02D3F}"/>
              </a:ext>
            </a:extLst>
          </p:cNvPr>
          <p:cNvGrpSpPr/>
          <p:nvPr/>
        </p:nvGrpSpPr>
        <p:grpSpPr>
          <a:xfrm>
            <a:off x="8418995" y="2021298"/>
            <a:ext cx="2981684" cy="370248"/>
            <a:chOff x="3021856" y="4467064"/>
            <a:chExt cx="1886852" cy="370248"/>
          </a:xfrm>
        </p:grpSpPr>
        <p:sp>
          <p:nvSpPr>
            <p:cNvPr id="49" name="TextBox 48">
              <a:extLst>
                <a:ext uri="{FF2B5EF4-FFF2-40B4-BE49-F238E27FC236}">
                  <a16:creationId xmlns:a16="http://schemas.microsoft.com/office/drawing/2014/main" id="{8E8E0BC7-625A-4C12-A8EB-6AC7DA538464}"/>
                </a:ext>
              </a:extLst>
            </p:cNvPr>
            <p:cNvSpPr txBox="1"/>
            <p:nvPr/>
          </p:nvSpPr>
          <p:spPr>
            <a:xfrm>
              <a:off x="3021856" y="4560313"/>
              <a:ext cx="1886852" cy="276999"/>
            </a:xfrm>
            <a:prstGeom prst="rect">
              <a:avLst/>
            </a:prstGeom>
            <a:noFill/>
          </p:spPr>
          <p:txBody>
            <a:bodyPr wrap="square" rtlCol="0">
              <a:spAutoFit/>
            </a:bodyPr>
            <a:lstStyle/>
            <a:p>
              <a:endParaRPr lang="ko-KR" altLang="en-US" sz="1200" dirty="0">
                <a:solidFill>
                  <a:schemeClr val="tx1">
                    <a:lumMod val="65000"/>
                    <a:lumOff val="35000"/>
                  </a:schemeClr>
                </a:solidFill>
                <a:cs typeface="Arial" pitchFamily="34" charset="0"/>
              </a:endParaRPr>
            </a:p>
          </p:txBody>
        </p:sp>
        <p:sp>
          <p:nvSpPr>
            <p:cNvPr id="50" name="TextBox 49">
              <a:extLst>
                <a:ext uri="{FF2B5EF4-FFF2-40B4-BE49-F238E27FC236}">
                  <a16:creationId xmlns:a16="http://schemas.microsoft.com/office/drawing/2014/main" id="{7C88434B-B34E-458F-B94C-E90408117764}"/>
                </a:ext>
              </a:extLst>
            </p:cNvPr>
            <p:cNvSpPr txBox="1"/>
            <p:nvPr/>
          </p:nvSpPr>
          <p:spPr>
            <a:xfrm>
              <a:off x="3029876" y="4467064"/>
              <a:ext cx="1870812" cy="276999"/>
            </a:xfrm>
            <a:prstGeom prst="rect">
              <a:avLst/>
            </a:prstGeom>
            <a:noFill/>
          </p:spPr>
          <p:txBody>
            <a:bodyPr wrap="square" rtlCol="0">
              <a:spAutoFit/>
            </a:bodyPr>
            <a:lstStyle/>
            <a:p>
              <a:endParaRPr lang="ko-KR" altLang="en-US" sz="1200" b="1" dirty="0">
                <a:solidFill>
                  <a:schemeClr val="tx1">
                    <a:lumMod val="65000"/>
                    <a:lumOff val="35000"/>
                  </a:schemeClr>
                </a:solidFill>
                <a:cs typeface="Arial" pitchFamily="34" charset="0"/>
              </a:endParaRPr>
            </a:p>
          </p:txBody>
        </p:sp>
      </p:grpSp>
      <p:grpSp>
        <p:nvGrpSpPr>
          <p:cNvPr id="51" name="Group 50">
            <a:extLst>
              <a:ext uri="{FF2B5EF4-FFF2-40B4-BE49-F238E27FC236}">
                <a16:creationId xmlns:a16="http://schemas.microsoft.com/office/drawing/2014/main" id="{857DBB1A-9445-4B39-8268-0C2E034C3EB2}"/>
              </a:ext>
            </a:extLst>
          </p:cNvPr>
          <p:cNvGrpSpPr/>
          <p:nvPr/>
        </p:nvGrpSpPr>
        <p:grpSpPr>
          <a:xfrm>
            <a:off x="8418994" y="4251825"/>
            <a:ext cx="3117339" cy="302662"/>
            <a:chOff x="3021856" y="4560313"/>
            <a:chExt cx="1972697" cy="302662"/>
          </a:xfrm>
        </p:grpSpPr>
        <p:sp>
          <p:nvSpPr>
            <p:cNvPr id="52" name="TextBox 51">
              <a:extLst>
                <a:ext uri="{FF2B5EF4-FFF2-40B4-BE49-F238E27FC236}">
                  <a16:creationId xmlns:a16="http://schemas.microsoft.com/office/drawing/2014/main" id="{54DA1444-51B8-4E6D-928F-4A0B9ACEE013}"/>
                </a:ext>
              </a:extLst>
            </p:cNvPr>
            <p:cNvSpPr txBox="1"/>
            <p:nvPr/>
          </p:nvSpPr>
          <p:spPr>
            <a:xfrm>
              <a:off x="3021856" y="4560313"/>
              <a:ext cx="1886852" cy="276999"/>
            </a:xfrm>
            <a:prstGeom prst="rect">
              <a:avLst/>
            </a:prstGeom>
            <a:noFill/>
          </p:spPr>
          <p:txBody>
            <a:bodyPr wrap="square" rtlCol="0">
              <a:spAutoFit/>
            </a:bodyPr>
            <a:lstStyle/>
            <a:p>
              <a:endParaRPr lang="ko-KR" altLang="en-US" sz="1200" dirty="0">
                <a:solidFill>
                  <a:schemeClr val="tx1">
                    <a:lumMod val="65000"/>
                    <a:lumOff val="35000"/>
                  </a:schemeClr>
                </a:solidFill>
                <a:cs typeface="Arial" pitchFamily="34" charset="0"/>
              </a:endParaRPr>
            </a:p>
          </p:txBody>
        </p:sp>
        <p:sp>
          <p:nvSpPr>
            <p:cNvPr id="53" name="TextBox 52">
              <a:extLst>
                <a:ext uri="{FF2B5EF4-FFF2-40B4-BE49-F238E27FC236}">
                  <a16:creationId xmlns:a16="http://schemas.microsoft.com/office/drawing/2014/main" id="{5E2A83DE-EC9C-424A-864C-97AA6AF1A0AB}"/>
                </a:ext>
              </a:extLst>
            </p:cNvPr>
            <p:cNvSpPr txBox="1"/>
            <p:nvPr/>
          </p:nvSpPr>
          <p:spPr>
            <a:xfrm>
              <a:off x="3123741" y="4585976"/>
              <a:ext cx="1870812" cy="276999"/>
            </a:xfrm>
            <a:prstGeom prst="rect">
              <a:avLst/>
            </a:prstGeom>
            <a:noFill/>
          </p:spPr>
          <p:txBody>
            <a:bodyPr wrap="square" rtlCol="0">
              <a:spAutoFit/>
            </a:bodyPr>
            <a:lstStyle/>
            <a:p>
              <a:endParaRPr lang="ko-KR" altLang="en-US" sz="1200" b="1" dirty="0">
                <a:solidFill>
                  <a:schemeClr val="tx1">
                    <a:lumMod val="65000"/>
                    <a:lumOff val="35000"/>
                  </a:schemeClr>
                </a:solidFill>
                <a:cs typeface="Arial" pitchFamily="34" charset="0"/>
              </a:endParaRPr>
            </a:p>
          </p:txBody>
        </p:sp>
      </p:grpSp>
      <p:grpSp>
        <p:nvGrpSpPr>
          <p:cNvPr id="54" name="Group 53">
            <a:extLst>
              <a:ext uri="{FF2B5EF4-FFF2-40B4-BE49-F238E27FC236}">
                <a16:creationId xmlns:a16="http://schemas.microsoft.com/office/drawing/2014/main" id="{B1568488-8147-4BBE-82F3-1F1A4B055631}"/>
              </a:ext>
            </a:extLst>
          </p:cNvPr>
          <p:cNvGrpSpPr/>
          <p:nvPr/>
        </p:nvGrpSpPr>
        <p:grpSpPr>
          <a:xfrm>
            <a:off x="8318041" y="4884757"/>
            <a:ext cx="3672726" cy="1973243"/>
            <a:chOff x="2923994" y="4330939"/>
            <a:chExt cx="2324153" cy="1101839"/>
          </a:xfrm>
        </p:grpSpPr>
        <p:sp>
          <p:nvSpPr>
            <p:cNvPr id="55" name="TextBox 54">
              <a:extLst>
                <a:ext uri="{FF2B5EF4-FFF2-40B4-BE49-F238E27FC236}">
                  <a16:creationId xmlns:a16="http://schemas.microsoft.com/office/drawing/2014/main" id="{DBBAAC3C-0C06-4592-A530-EF2609B130DB}"/>
                </a:ext>
              </a:extLst>
            </p:cNvPr>
            <p:cNvSpPr txBox="1"/>
            <p:nvPr/>
          </p:nvSpPr>
          <p:spPr>
            <a:xfrm>
              <a:off x="2923994" y="4607853"/>
              <a:ext cx="2324153" cy="824925"/>
            </a:xfrm>
            <a:prstGeom prst="rect">
              <a:avLst/>
            </a:prstGeom>
            <a:noFill/>
          </p:spPr>
          <p:txBody>
            <a:bodyPr wrap="square" rtlCol="0">
              <a:spAutoFit/>
            </a:bodyPr>
            <a:lstStyle/>
            <a:p>
              <a:r>
                <a:rPr lang="en-US" altLang="ko-KR" b="1" dirty="0" err="1">
                  <a:effectLst>
                    <a:outerShdw blurRad="38100" dist="38100" dir="2700000" algn="tl">
                      <a:srgbClr val="000000">
                        <a:alpha val="43137"/>
                      </a:srgbClr>
                    </a:outerShdw>
                  </a:effectLst>
                  <a:cs typeface="Arial" pitchFamily="34" charset="0"/>
                </a:rPr>
                <a:t>Penaungan</a:t>
              </a:r>
              <a:r>
                <a:rPr lang="en-US" altLang="ko-KR" b="1" dirty="0">
                  <a:effectLst>
                    <a:outerShdw blurRad="38100" dist="38100" dir="2700000" algn="tl">
                      <a:srgbClr val="000000">
                        <a:alpha val="43137"/>
                      </a:srgbClr>
                    </a:outerShdw>
                  </a:effectLst>
                  <a:cs typeface="Arial" pitchFamily="34" charset="0"/>
                </a:rPr>
                <a:t> </a:t>
              </a:r>
              <a:r>
                <a:rPr lang="en-US" altLang="ko-KR" b="1" dirty="0" err="1">
                  <a:effectLst>
                    <a:outerShdw blurRad="38100" dist="38100" dir="2700000" algn="tl">
                      <a:srgbClr val="000000">
                        <a:alpha val="43137"/>
                      </a:srgbClr>
                    </a:outerShdw>
                  </a:effectLst>
                  <a:cs typeface="Arial" pitchFamily="34" charset="0"/>
                </a:rPr>
                <a:t>dan</a:t>
              </a:r>
              <a:r>
                <a:rPr lang="en-US" altLang="ko-KR" b="1" dirty="0">
                  <a:effectLst>
                    <a:outerShdw blurRad="38100" dist="38100" dir="2700000" algn="tl">
                      <a:srgbClr val="000000">
                        <a:alpha val="43137"/>
                      </a:srgbClr>
                    </a:outerShdw>
                  </a:effectLst>
                  <a:cs typeface="Arial" pitchFamily="34" charset="0"/>
                </a:rPr>
                <a:t> </a:t>
              </a:r>
              <a:r>
                <a:rPr lang="en-US" altLang="ko-KR" b="1" dirty="0" err="1">
                  <a:effectLst>
                    <a:outerShdw blurRad="38100" dist="38100" dir="2700000" algn="tl">
                      <a:srgbClr val="000000">
                        <a:alpha val="43137"/>
                      </a:srgbClr>
                    </a:outerShdw>
                  </a:effectLst>
                  <a:cs typeface="Arial" pitchFamily="34" charset="0"/>
                </a:rPr>
                <a:t>Penyungkupan</a:t>
              </a:r>
              <a:br>
                <a:rPr lang="en-US" altLang="ko-KR" b="1" dirty="0">
                  <a:effectLst>
                    <a:outerShdw blurRad="38100" dist="38100" dir="2700000" algn="tl">
                      <a:srgbClr val="000000">
                        <a:alpha val="43137"/>
                      </a:srgbClr>
                    </a:outerShdw>
                  </a:effectLst>
                  <a:cs typeface="Arial" pitchFamily="34" charset="0"/>
                </a:rPr>
              </a:br>
              <a:r>
                <a:rPr lang="en-US" altLang="ko-KR" b="1" dirty="0" err="1">
                  <a:effectLst>
                    <a:outerShdw blurRad="38100" dist="38100" dir="2700000" algn="tl">
                      <a:srgbClr val="000000">
                        <a:alpha val="43137"/>
                      </a:srgbClr>
                    </a:outerShdw>
                  </a:effectLst>
                  <a:cs typeface="Arial" pitchFamily="34" charset="0"/>
                </a:rPr>
                <a:t>Pemupukan</a:t>
              </a:r>
              <a:br>
                <a:rPr lang="en-US" altLang="ko-KR" b="1" dirty="0">
                  <a:effectLst>
                    <a:outerShdw blurRad="38100" dist="38100" dir="2700000" algn="tl">
                      <a:srgbClr val="000000">
                        <a:alpha val="43137"/>
                      </a:srgbClr>
                    </a:outerShdw>
                  </a:effectLst>
                  <a:cs typeface="Arial" pitchFamily="34" charset="0"/>
                </a:rPr>
              </a:br>
              <a:r>
                <a:rPr lang="en-US" altLang="ko-KR" b="1" dirty="0" err="1">
                  <a:effectLst>
                    <a:outerShdw blurRad="38100" dist="38100" dir="2700000" algn="tl">
                      <a:srgbClr val="000000">
                        <a:alpha val="43137"/>
                      </a:srgbClr>
                    </a:outerShdw>
                  </a:effectLst>
                  <a:cs typeface="Arial" pitchFamily="34" charset="0"/>
                </a:rPr>
                <a:t>Penyiiraman</a:t>
              </a:r>
              <a:br>
                <a:rPr lang="en-US" altLang="ko-KR" b="1" dirty="0">
                  <a:effectLst>
                    <a:outerShdw blurRad="38100" dist="38100" dir="2700000" algn="tl">
                      <a:srgbClr val="000000">
                        <a:alpha val="43137"/>
                      </a:srgbClr>
                    </a:outerShdw>
                  </a:effectLst>
                  <a:cs typeface="Arial" pitchFamily="34" charset="0"/>
                </a:rPr>
              </a:br>
              <a:r>
                <a:rPr lang="en-US" altLang="ko-KR" b="1" dirty="0" err="1">
                  <a:effectLst>
                    <a:outerShdw blurRad="38100" dist="38100" dir="2700000" algn="tl">
                      <a:srgbClr val="000000">
                        <a:alpha val="43137"/>
                      </a:srgbClr>
                    </a:outerShdw>
                  </a:effectLst>
                  <a:cs typeface="Arial" pitchFamily="34" charset="0"/>
                </a:rPr>
                <a:t>Pengendalian</a:t>
              </a:r>
              <a:r>
                <a:rPr lang="en-US" altLang="ko-KR" b="1" dirty="0">
                  <a:effectLst>
                    <a:outerShdw blurRad="38100" dist="38100" dir="2700000" algn="tl">
                      <a:srgbClr val="000000">
                        <a:alpha val="43137"/>
                      </a:srgbClr>
                    </a:outerShdw>
                  </a:effectLst>
                  <a:cs typeface="Arial" pitchFamily="34" charset="0"/>
                </a:rPr>
                <a:t> </a:t>
              </a:r>
              <a:r>
                <a:rPr lang="en-US" altLang="ko-KR" b="1" dirty="0" err="1">
                  <a:effectLst>
                    <a:outerShdw blurRad="38100" dist="38100" dir="2700000" algn="tl">
                      <a:srgbClr val="000000">
                        <a:alpha val="43137"/>
                      </a:srgbClr>
                    </a:outerShdw>
                  </a:effectLst>
                  <a:cs typeface="Arial" pitchFamily="34" charset="0"/>
                </a:rPr>
                <a:t>Gulma</a:t>
              </a:r>
              <a:br>
                <a:rPr lang="en-US" altLang="ko-KR" b="1" dirty="0">
                  <a:effectLst>
                    <a:outerShdw blurRad="38100" dist="38100" dir="2700000" algn="tl">
                      <a:srgbClr val="000000">
                        <a:alpha val="43137"/>
                      </a:srgbClr>
                    </a:outerShdw>
                  </a:effectLst>
                  <a:cs typeface="Arial" pitchFamily="34" charset="0"/>
                </a:rPr>
              </a:br>
              <a:r>
                <a:rPr lang="en-US" altLang="ko-KR" b="1" dirty="0" err="1">
                  <a:effectLst>
                    <a:outerShdw blurRad="38100" dist="38100" dir="2700000" algn="tl">
                      <a:srgbClr val="000000">
                        <a:alpha val="43137"/>
                      </a:srgbClr>
                    </a:outerShdw>
                  </a:effectLst>
                  <a:cs typeface="Arial" pitchFamily="34" charset="0"/>
                </a:rPr>
                <a:t>Pembukaan</a:t>
              </a:r>
              <a:r>
                <a:rPr lang="en-US" altLang="ko-KR" b="1" dirty="0">
                  <a:effectLst>
                    <a:outerShdw blurRad="38100" dist="38100" dir="2700000" algn="tl">
                      <a:srgbClr val="000000">
                        <a:alpha val="43137"/>
                      </a:srgbClr>
                    </a:outerShdw>
                  </a:effectLst>
                  <a:cs typeface="Arial" pitchFamily="34" charset="0"/>
                </a:rPr>
                <a:t> </a:t>
              </a:r>
              <a:r>
                <a:rPr lang="en-US" altLang="ko-KR" b="1" dirty="0" err="1">
                  <a:effectLst>
                    <a:outerShdw blurRad="38100" dist="38100" dir="2700000" algn="tl">
                      <a:srgbClr val="000000">
                        <a:alpha val="43137"/>
                      </a:srgbClr>
                    </a:outerShdw>
                  </a:effectLst>
                  <a:cs typeface="Arial" pitchFamily="34" charset="0"/>
                </a:rPr>
                <a:t>Sungkup</a:t>
              </a:r>
              <a:endParaRPr lang="ko-KR" altLang="en-US" b="1" dirty="0">
                <a:effectLst>
                  <a:outerShdw blurRad="38100" dist="38100" dir="2700000" algn="tl">
                    <a:srgbClr val="000000">
                      <a:alpha val="43137"/>
                    </a:srgbClr>
                  </a:outerShdw>
                </a:effectLst>
                <a:cs typeface="Arial" pitchFamily="34" charset="0"/>
              </a:endParaRPr>
            </a:p>
          </p:txBody>
        </p:sp>
        <p:sp>
          <p:nvSpPr>
            <p:cNvPr id="56" name="TextBox 55">
              <a:extLst>
                <a:ext uri="{FF2B5EF4-FFF2-40B4-BE49-F238E27FC236}">
                  <a16:creationId xmlns:a16="http://schemas.microsoft.com/office/drawing/2014/main" id="{51F55FAA-B783-44B4-B5BC-23E97AF78496}"/>
                </a:ext>
              </a:extLst>
            </p:cNvPr>
            <p:cNvSpPr txBox="1"/>
            <p:nvPr/>
          </p:nvSpPr>
          <p:spPr>
            <a:xfrm>
              <a:off x="3017859" y="4330939"/>
              <a:ext cx="1870812" cy="223417"/>
            </a:xfrm>
            <a:prstGeom prst="rect">
              <a:avLst/>
            </a:prstGeom>
            <a:noFill/>
          </p:spPr>
          <p:txBody>
            <a:bodyPr wrap="square" rtlCol="0">
              <a:spAutoFit/>
            </a:bodyPr>
            <a:lstStyle/>
            <a:p>
              <a:r>
                <a:rPr lang="en-US" altLang="ko-KR" sz="2000" b="1" dirty="0" err="1">
                  <a:cs typeface="Arial" pitchFamily="34" charset="0"/>
                </a:rPr>
                <a:t>Pemeliharaan</a:t>
              </a:r>
              <a:endParaRPr lang="ko-KR" altLang="en-US" sz="2000" b="1" dirty="0">
                <a:cs typeface="Arial" pitchFamily="34" charset="0"/>
              </a:endParaRPr>
            </a:p>
          </p:txBody>
        </p:sp>
      </p:grpSp>
      <p:sp>
        <p:nvSpPr>
          <p:cNvPr id="57" name="Rounded Rectangle 5">
            <a:extLst>
              <a:ext uri="{FF2B5EF4-FFF2-40B4-BE49-F238E27FC236}">
                <a16:creationId xmlns:a16="http://schemas.microsoft.com/office/drawing/2014/main" id="{E88AA4B8-C999-45DB-85F0-3C45A86FF53C}"/>
              </a:ext>
            </a:extLst>
          </p:cNvPr>
          <p:cNvSpPr/>
          <p:nvPr/>
        </p:nvSpPr>
        <p:spPr>
          <a:xfrm flipH="1">
            <a:off x="7338432" y="3221024"/>
            <a:ext cx="461789" cy="38094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Teardrop 1">
            <a:extLst>
              <a:ext uri="{FF2B5EF4-FFF2-40B4-BE49-F238E27FC236}">
                <a16:creationId xmlns:a16="http://schemas.microsoft.com/office/drawing/2014/main" id="{0E6285E3-6173-40C2-A62A-ADADFAC8550A}"/>
              </a:ext>
            </a:extLst>
          </p:cNvPr>
          <p:cNvSpPr/>
          <p:nvPr/>
        </p:nvSpPr>
        <p:spPr>
          <a:xfrm rot="18805991">
            <a:off x="7347167" y="2104689"/>
            <a:ext cx="444316" cy="43968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9" name="Round Same Side Corner Rectangle 11">
            <a:extLst>
              <a:ext uri="{FF2B5EF4-FFF2-40B4-BE49-F238E27FC236}">
                <a16:creationId xmlns:a16="http://schemas.microsoft.com/office/drawing/2014/main" id="{34F8E2C3-007B-4339-BA7C-253F21C1B6DA}"/>
              </a:ext>
            </a:extLst>
          </p:cNvPr>
          <p:cNvSpPr>
            <a:spLocks noChangeAspect="1"/>
          </p:cNvSpPr>
          <p:nvPr/>
        </p:nvSpPr>
        <p:spPr>
          <a:xfrm rot="9900000">
            <a:off x="4404739" y="3257520"/>
            <a:ext cx="466879" cy="39652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0" name="Rectangle 36">
            <a:extLst>
              <a:ext uri="{FF2B5EF4-FFF2-40B4-BE49-F238E27FC236}">
                <a16:creationId xmlns:a16="http://schemas.microsoft.com/office/drawing/2014/main" id="{DBB330BB-308D-420D-8D70-4B5AF794D901}"/>
              </a:ext>
            </a:extLst>
          </p:cNvPr>
          <p:cNvSpPr/>
          <p:nvPr/>
        </p:nvSpPr>
        <p:spPr>
          <a:xfrm>
            <a:off x="7345770" y="4256492"/>
            <a:ext cx="447113" cy="37375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1" name="Rounded Rectangle 27">
            <a:extLst>
              <a:ext uri="{FF2B5EF4-FFF2-40B4-BE49-F238E27FC236}">
                <a16:creationId xmlns:a16="http://schemas.microsoft.com/office/drawing/2014/main" id="{B65FA071-BBEB-4C4B-AAFD-E4E025887767}"/>
              </a:ext>
            </a:extLst>
          </p:cNvPr>
          <p:cNvSpPr/>
          <p:nvPr/>
        </p:nvSpPr>
        <p:spPr>
          <a:xfrm>
            <a:off x="4433980" y="2132420"/>
            <a:ext cx="408397" cy="31370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2" name="Chord 15">
            <a:extLst>
              <a:ext uri="{FF2B5EF4-FFF2-40B4-BE49-F238E27FC236}">
                <a16:creationId xmlns:a16="http://schemas.microsoft.com/office/drawing/2014/main" id="{29EC0DB5-7081-4570-BD80-2806ACE1558D}"/>
              </a:ext>
            </a:extLst>
          </p:cNvPr>
          <p:cNvSpPr/>
          <p:nvPr/>
        </p:nvSpPr>
        <p:spPr>
          <a:xfrm>
            <a:off x="7451942" y="5214856"/>
            <a:ext cx="234766" cy="511853"/>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3" name="Rectangle 16">
            <a:extLst>
              <a:ext uri="{FF2B5EF4-FFF2-40B4-BE49-F238E27FC236}">
                <a16:creationId xmlns:a16="http://schemas.microsoft.com/office/drawing/2014/main" id="{12D26E44-B341-414E-B109-E022219926DD}"/>
              </a:ext>
            </a:extLst>
          </p:cNvPr>
          <p:cNvSpPr/>
          <p:nvPr/>
        </p:nvSpPr>
        <p:spPr>
          <a:xfrm>
            <a:off x="4405848" y="5369824"/>
            <a:ext cx="464661" cy="305382"/>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4" name="Oval 21">
            <a:extLst>
              <a:ext uri="{FF2B5EF4-FFF2-40B4-BE49-F238E27FC236}">
                <a16:creationId xmlns:a16="http://schemas.microsoft.com/office/drawing/2014/main" id="{9C2D5D97-F50A-487E-960E-0FF021031831}"/>
              </a:ext>
            </a:extLst>
          </p:cNvPr>
          <p:cNvSpPr>
            <a:spLocks noChangeAspect="1"/>
          </p:cNvSpPr>
          <p:nvPr/>
        </p:nvSpPr>
        <p:spPr>
          <a:xfrm>
            <a:off x="4429099" y="4265729"/>
            <a:ext cx="418159" cy="42165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5" name="Rectangle 64"/>
          <p:cNvSpPr/>
          <p:nvPr/>
        </p:nvSpPr>
        <p:spPr>
          <a:xfrm>
            <a:off x="810589" y="3132616"/>
            <a:ext cx="3297986" cy="646331"/>
          </a:xfrm>
          <a:prstGeom prst="rect">
            <a:avLst/>
          </a:prstGeom>
        </p:spPr>
        <p:txBody>
          <a:bodyPr wrap="square">
            <a:spAutoFit/>
          </a:bodyPr>
          <a:lstStyle/>
          <a:p>
            <a:r>
              <a:rPr lang="en-US" b="1" dirty="0" err="1">
                <a:effectLst>
                  <a:outerShdw blurRad="38100" dist="38100" dir="2700000" algn="tl">
                    <a:srgbClr val="000000">
                      <a:alpha val="43137"/>
                    </a:srgbClr>
                  </a:outerShdw>
                </a:effectLst>
              </a:rPr>
              <a:t>Persiapan</a:t>
            </a:r>
            <a:r>
              <a:rPr lang="en-US" b="1" dirty="0">
                <a:effectLst>
                  <a:outerShdw blurRad="38100" dist="38100" dir="2700000" algn="tl">
                    <a:srgbClr val="000000">
                      <a:alpha val="43137"/>
                    </a:srgbClr>
                  </a:outerShdw>
                </a:effectLst>
              </a:rPr>
              <a:t> Media </a:t>
            </a:r>
            <a:r>
              <a:rPr lang="en-US" b="1" dirty="0" err="1">
                <a:effectLst>
                  <a:outerShdw blurRad="38100" dist="38100" dir="2700000" algn="tl">
                    <a:srgbClr val="000000">
                      <a:alpha val="43137"/>
                    </a:srgbClr>
                  </a:outerShdw>
                </a:effectLst>
              </a:rPr>
              <a:t>Tanam</a:t>
            </a: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 </a:t>
            </a:r>
          </a:p>
        </p:txBody>
      </p:sp>
      <p:sp>
        <p:nvSpPr>
          <p:cNvPr id="66" name="Rectangle 65"/>
          <p:cNvSpPr/>
          <p:nvPr/>
        </p:nvSpPr>
        <p:spPr>
          <a:xfrm>
            <a:off x="-28664" y="4198645"/>
            <a:ext cx="4006225" cy="369332"/>
          </a:xfrm>
          <a:prstGeom prst="rect">
            <a:avLst/>
          </a:prstGeom>
        </p:spPr>
        <p:txBody>
          <a:bodyPr wrap="none">
            <a:spAutoFit/>
          </a:bodyPr>
          <a:lstStyle/>
          <a:p>
            <a:r>
              <a:rPr lang="en-US" b="1" dirty="0" err="1">
                <a:effectLst>
                  <a:outerShdw blurRad="38100" dist="38100" dir="2700000" algn="tl">
                    <a:srgbClr val="000000">
                      <a:alpha val="43137"/>
                    </a:srgbClr>
                  </a:outerShdw>
                </a:effectLst>
              </a:rPr>
              <a:t>Pembuatan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Naungan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Sungkup</a:t>
            </a:r>
            <a:endParaRPr lang="en-US" b="1" dirty="0">
              <a:effectLst>
                <a:outerShdw blurRad="38100" dist="38100" dir="2700000" algn="tl">
                  <a:srgbClr val="000000">
                    <a:alpha val="43137"/>
                  </a:srgbClr>
                </a:outerShdw>
              </a:effectLst>
            </a:endParaRPr>
          </a:p>
        </p:txBody>
      </p:sp>
      <p:sp>
        <p:nvSpPr>
          <p:cNvPr id="68" name="Rectangle 67"/>
          <p:cNvSpPr/>
          <p:nvPr/>
        </p:nvSpPr>
        <p:spPr>
          <a:xfrm>
            <a:off x="23251" y="5580641"/>
            <a:ext cx="4405848" cy="369332"/>
          </a:xfrm>
          <a:prstGeom prst="rect">
            <a:avLst/>
          </a:prstGeom>
        </p:spPr>
        <p:txBody>
          <a:bodyPr wrap="square">
            <a:spAutoFit/>
          </a:bodyPr>
          <a:lstStyle/>
          <a:p>
            <a:r>
              <a:rPr lang="en-US" b="1" dirty="0" err="1">
                <a:effectLst>
                  <a:outerShdw blurRad="38100" dist="38100" dir="2700000" algn="tl">
                    <a:srgbClr val="000000">
                      <a:alpha val="43137"/>
                    </a:srgbClr>
                  </a:outerShdw>
                </a:effectLst>
              </a:rPr>
              <a:t>Persiapan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Bahan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Tanam</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Setek</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Panili</a:t>
            </a:r>
            <a:endParaRPr lang="en-US" b="1" dirty="0">
              <a:effectLst>
                <a:outerShdw blurRad="38100" dist="38100" dir="2700000" algn="tl">
                  <a:srgbClr val="000000">
                    <a:alpha val="43137"/>
                  </a:srgbClr>
                </a:outerShdw>
              </a:effectLst>
            </a:endParaRPr>
          </a:p>
        </p:txBody>
      </p:sp>
      <p:sp>
        <p:nvSpPr>
          <p:cNvPr id="69" name="Rectangle 68"/>
          <p:cNvSpPr/>
          <p:nvPr/>
        </p:nvSpPr>
        <p:spPr>
          <a:xfrm>
            <a:off x="8412678" y="2113631"/>
            <a:ext cx="2839239" cy="369332"/>
          </a:xfrm>
          <a:prstGeom prst="rect">
            <a:avLst/>
          </a:prstGeom>
        </p:spPr>
        <p:txBody>
          <a:bodyPr wrap="none">
            <a:spAutoFit/>
          </a:bodyPr>
          <a:lstStyle/>
          <a:p>
            <a:r>
              <a:rPr lang="en-US" b="1" dirty="0" err="1">
                <a:effectLst>
                  <a:outerShdw blurRad="38100" dist="38100" dir="2700000" algn="tl">
                    <a:srgbClr val="000000">
                      <a:alpha val="43137"/>
                    </a:srgbClr>
                  </a:outerShdw>
                </a:effectLst>
              </a:rPr>
              <a:t>Pengenceran</a:t>
            </a:r>
            <a:r>
              <a:rPr lang="en-US" b="1" dirty="0">
                <a:effectLst>
                  <a:outerShdw blurRad="38100" dist="38100" dir="2700000" algn="tl">
                    <a:srgbClr val="000000">
                      <a:alpha val="43137"/>
                    </a:srgbClr>
                  </a:outerShdw>
                </a:effectLst>
              </a:rPr>
              <a:t> Urine </a:t>
            </a:r>
            <a:r>
              <a:rPr lang="en-US" b="1" dirty="0" err="1">
                <a:effectLst>
                  <a:outerShdw blurRad="38100" dist="38100" dir="2700000" algn="tl">
                    <a:srgbClr val="000000">
                      <a:alpha val="43137"/>
                    </a:srgbClr>
                  </a:outerShdw>
                </a:effectLst>
              </a:rPr>
              <a:t>Sapi</a:t>
            </a:r>
            <a:endParaRPr lang="en-US" b="1" dirty="0">
              <a:effectLst>
                <a:outerShdw blurRad="38100" dist="38100" dir="2700000" algn="tl">
                  <a:srgbClr val="000000">
                    <a:alpha val="43137"/>
                  </a:srgbClr>
                </a:outerShdw>
              </a:effectLst>
            </a:endParaRPr>
          </a:p>
        </p:txBody>
      </p:sp>
      <p:sp>
        <p:nvSpPr>
          <p:cNvPr id="70" name="Rectangle 69"/>
          <p:cNvSpPr/>
          <p:nvPr/>
        </p:nvSpPr>
        <p:spPr>
          <a:xfrm>
            <a:off x="8332162" y="3206227"/>
            <a:ext cx="2595582" cy="369332"/>
          </a:xfrm>
          <a:prstGeom prst="rect">
            <a:avLst/>
          </a:prstGeom>
        </p:spPr>
        <p:txBody>
          <a:bodyPr wrap="none">
            <a:spAutoFit/>
          </a:bodyPr>
          <a:lstStyle/>
          <a:p>
            <a:r>
              <a:rPr lang="en-US"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Pemberian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Perlakuan</a:t>
            </a:r>
            <a:endParaRPr lang="en-US" b="1" dirty="0">
              <a:effectLst>
                <a:outerShdw blurRad="38100" dist="38100" dir="2700000" algn="tl">
                  <a:srgbClr val="000000">
                    <a:alpha val="43137"/>
                  </a:srgbClr>
                </a:outerShdw>
              </a:effectLst>
            </a:endParaRPr>
          </a:p>
        </p:txBody>
      </p:sp>
      <p:sp>
        <p:nvSpPr>
          <p:cNvPr id="71" name="Rectangle 70"/>
          <p:cNvSpPr/>
          <p:nvPr/>
        </p:nvSpPr>
        <p:spPr>
          <a:xfrm>
            <a:off x="8579997" y="4318048"/>
            <a:ext cx="2159566" cy="369332"/>
          </a:xfrm>
          <a:prstGeom prst="rect">
            <a:avLst/>
          </a:prstGeom>
        </p:spPr>
        <p:txBody>
          <a:bodyPr wrap="none">
            <a:spAutoFit/>
          </a:bodyPr>
          <a:lstStyle/>
          <a:p>
            <a:r>
              <a:rPr lang="en-US" b="1" dirty="0" err="1">
                <a:effectLst>
                  <a:outerShdw blurRad="38100" dist="38100" dir="2700000" algn="tl">
                    <a:srgbClr val="000000">
                      <a:alpha val="43137"/>
                    </a:srgbClr>
                  </a:outerShdw>
                </a:effectLst>
              </a:rPr>
              <a:t>Penanaman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Setek</a:t>
            </a:r>
            <a:endParaRPr lang="en-US" b="1" dirty="0">
              <a:effectLst>
                <a:outerShdw blurRad="38100" dist="38100" dir="2700000" algn="tl">
                  <a:srgbClr val="000000">
                    <a:alpha val="43137"/>
                  </a:srgbClr>
                </a:outerShdw>
              </a:effectLst>
            </a:endParaRPr>
          </a:p>
        </p:txBody>
      </p:sp>
      <p:pic>
        <p:nvPicPr>
          <p:cNvPr id="67" name="Picture 66" descr="WhatsApp Image 2020-03-22 at 13.15.01.jpeg"/>
          <p:cNvPicPr>
            <a:picLocks noChangeAspect="1"/>
          </p:cNvPicPr>
          <p:nvPr/>
        </p:nvPicPr>
        <p:blipFill>
          <a:blip r:embed="rId2" cstate="print"/>
          <a:stretch>
            <a:fillRect/>
          </a:stretch>
        </p:blipFill>
        <p:spPr>
          <a:xfrm>
            <a:off x="7173685" y="1827589"/>
            <a:ext cx="600756" cy="1068011"/>
          </a:xfrm>
          <a:prstGeom prst="rect">
            <a:avLst/>
          </a:prstGeom>
          <a:ln>
            <a:noFill/>
          </a:ln>
          <a:effectLst>
            <a:softEdge rad="112500"/>
          </a:effectLst>
        </p:spPr>
      </p:pic>
      <p:pic>
        <p:nvPicPr>
          <p:cNvPr id="72" name="Picture 71" descr="WhatsApp Image 2020-09-29 at 00.10.36 (1).jpeg"/>
          <p:cNvPicPr>
            <a:picLocks noChangeAspect="1"/>
          </p:cNvPicPr>
          <p:nvPr/>
        </p:nvPicPr>
        <p:blipFill>
          <a:blip r:embed="rId3" cstate="print"/>
          <a:stretch>
            <a:fillRect/>
          </a:stretch>
        </p:blipFill>
        <p:spPr>
          <a:xfrm rot="10800000" flipV="1">
            <a:off x="7051221" y="2895599"/>
            <a:ext cx="851807" cy="1135743"/>
          </a:xfrm>
          <a:prstGeom prst="rect">
            <a:avLst/>
          </a:prstGeom>
          <a:ln>
            <a:noFill/>
          </a:ln>
          <a:effectLst>
            <a:softEdge rad="112500"/>
          </a:effectLst>
        </p:spPr>
      </p:pic>
      <p:pic>
        <p:nvPicPr>
          <p:cNvPr id="73" name="Picture 72" descr="WhatsApp Image 2020-03-22 at 13.14.54.jpeg"/>
          <p:cNvPicPr>
            <a:picLocks noChangeAspect="1"/>
          </p:cNvPicPr>
          <p:nvPr/>
        </p:nvPicPr>
        <p:blipFill>
          <a:blip r:embed="rId4" cstate="print"/>
          <a:stretch>
            <a:fillRect/>
          </a:stretch>
        </p:blipFill>
        <p:spPr>
          <a:xfrm>
            <a:off x="6574971" y="4088946"/>
            <a:ext cx="1284515" cy="722540"/>
          </a:xfrm>
          <a:prstGeom prst="rect">
            <a:avLst/>
          </a:prstGeom>
          <a:ln>
            <a:noFill/>
          </a:ln>
          <a:effectLst>
            <a:softEdge rad="112500"/>
          </a:effectLst>
        </p:spPr>
      </p:pic>
      <p:pic>
        <p:nvPicPr>
          <p:cNvPr id="74" name="Picture 73" descr="WhatsApp Image 2020-02-11 at 20.39.38.jpeg"/>
          <p:cNvPicPr>
            <a:picLocks noChangeAspect="1"/>
          </p:cNvPicPr>
          <p:nvPr/>
        </p:nvPicPr>
        <p:blipFill>
          <a:blip r:embed="rId5" cstate="print"/>
          <a:srcRect l="9690" t="6349" r="15860" b="14286"/>
          <a:stretch>
            <a:fillRect/>
          </a:stretch>
        </p:blipFill>
        <p:spPr>
          <a:xfrm rot="16200000">
            <a:off x="4550230" y="4983372"/>
            <a:ext cx="805543" cy="1112628"/>
          </a:xfrm>
          <a:prstGeom prst="rect">
            <a:avLst/>
          </a:prstGeom>
          <a:ln>
            <a:noFill/>
          </a:ln>
          <a:effectLst>
            <a:softEdge rad="112500"/>
          </a:effectLst>
        </p:spPr>
      </p:pic>
      <p:pic>
        <p:nvPicPr>
          <p:cNvPr id="75" name="Picture 74" descr="WhatsApp Image 2020-03-22 at 13.14.48 (2).jpeg"/>
          <p:cNvPicPr>
            <a:picLocks noChangeAspect="1"/>
          </p:cNvPicPr>
          <p:nvPr/>
        </p:nvPicPr>
        <p:blipFill>
          <a:blip r:embed="rId6" cstate="print"/>
          <a:stretch>
            <a:fillRect/>
          </a:stretch>
        </p:blipFill>
        <p:spPr>
          <a:xfrm>
            <a:off x="4267199" y="4114800"/>
            <a:ext cx="1219199" cy="685799"/>
          </a:xfrm>
          <a:prstGeom prst="rect">
            <a:avLst/>
          </a:prstGeom>
          <a:ln>
            <a:noFill/>
          </a:ln>
          <a:effectLst>
            <a:softEdge rad="112500"/>
          </a:effectLst>
        </p:spPr>
      </p:pic>
      <p:pic>
        <p:nvPicPr>
          <p:cNvPr id="76" name="Picture 75" descr="C:\Users\NAVY\Downloads\NURLAN\Penelitian Stek Ladaku\IMG2018103013030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4497825" y="2808515"/>
            <a:ext cx="814404" cy="1152682"/>
          </a:xfrm>
          <a:prstGeom prst="rect">
            <a:avLst/>
          </a:prstGeom>
          <a:ln>
            <a:noFill/>
          </a:ln>
          <a:effectLst>
            <a:softEdge rad="112500"/>
          </a:effectLst>
        </p:spPr>
      </p:pic>
    </p:spTree>
    <p:extLst>
      <p:ext uri="{BB962C8B-B14F-4D97-AF65-F5344CB8AC3E}">
        <p14:creationId xmlns:p14="http://schemas.microsoft.com/office/powerpoint/2010/main" val="391710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F63E9C73-6A55-4D44-B427-88719A86F1B9}"/>
              </a:ext>
            </a:extLst>
          </p:cNvPr>
          <p:cNvSpPr/>
          <p:nvPr/>
        </p:nvSpPr>
        <p:spPr>
          <a:xfrm>
            <a:off x="265718" y="248931"/>
            <a:ext cx="5625134" cy="6360138"/>
          </a:xfrm>
          <a:prstGeom prst="frame">
            <a:avLst>
              <a:gd name="adj1" fmla="val 10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F8F96EC0-C4A9-48F5-8D62-829AE890E87B}"/>
              </a:ext>
            </a:extLst>
          </p:cNvPr>
          <p:cNvSpPr txBox="1"/>
          <p:nvPr/>
        </p:nvSpPr>
        <p:spPr>
          <a:xfrm>
            <a:off x="454828" y="502394"/>
            <a:ext cx="5653738" cy="523220"/>
          </a:xfrm>
          <a:prstGeom prst="rect">
            <a:avLst/>
          </a:prstGeom>
          <a:noFill/>
        </p:spPr>
        <p:txBody>
          <a:bodyPr wrap="square" rtlCol="0" anchor="ctr">
            <a:spAutoFit/>
          </a:bodyPr>
          <a:lstStyle/>
          <a:p>
            <a:r>
              <a:rPr lang="en-US" altLang="ko-KR" sz="2800" b="1" dirty="0">
                <a:solidFill>
                  <a:schemeClr val="bg1"/>
                </a:solidFill>
                <a:cs typeface="Arial" pitchFamily="34" charset="0"/>
              </a:rPr>
              <a:t>PARAMETER PENGAMATAN</a:t>
            </a:r>
            <a:endParaRPr lang="ko-KR" altLang="en-US" sz="2800" b="1" dirty="0">
              <a:solidFill>
                <a:schemeClr val="bg1"/>
              </a:solidFill>
              <a:cs typeface="Arial" pitchFamily="34" charset="0"/>
            </a:endParaRPr>
          </a:p>
        </p:txBody>
      </p:sp>
      <p:sp>
        <p:nvSpPr>
          <p:cNvPr id="15" name="Rounded Rectangle 14">
            <a:extLst>
              <a:ext uri="{FF2B5EF4-FFF2-40B4-BE49-F238E27FC236}">
                <a16:creationId xmlns:a16="http://schemas.microsoft.com/office/drawing/2014/main" id="{28F5C523-4843-4DA4-B08A-3E5990B91F71}"/>
              </a:ext>
            </a:extLst>
          </p:cNvPr>
          <p:cNvSpPr/>
          <p:nvPr/>
        </p:nvSpPr>
        <p:spPr>
          <a:xfrm>
            <a:off x="5890852" y="248931"/>
            <a:ext cx="4080462" cy="819663"/>
          </a:xfrm>
          <a:prstGeom prst="roundRect">
            <a:avLst>
              <a:gd name="adj" fmla="val 5000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000" dirty="0" err="1">
                <a:solidFill>
                  <a:schemeClr val="tx1"/>
                </a:solidFill>
                <a:latin typeface="Humanst521 XBd BT" pitchFamily="34" charset="0"/>
              </a:rPr>
              <a:t>Persentase</a:t>
            </a:r>
            <a:r>
              <a:rPr lang="en-US" altLang="ko-KR" sz="2000" dirty="0">
                <a:solidFill>
                  <a:schemeClr val="tx1"/>
                </a:solidFill>
                <a:latin typeface="Humanst521 XBd BT" pitchFamily="34" charset="0"/>
              </a:rPr>
              <a:t> </a:t>
            </a:r>
            <a:r>
              <a:rPr lang="en-US" altLang="ko-KR" sz="2000" dirty="0" err="1">
                <a:solidFill>
                  <a:schemeClr val="tx1"/>
                </a:solidFill>
                <a:latin typeface="Humanst521 XBd BT" pitchFamily="34" charset="0"/>
              </a:rPr>
              <a:t>Setek</a:t>
            </a:r>
            <a:r>
              <a:rPr lang="en-US" altLang="ko-KR" sz="2000" dirty="0">
                <a:solidFill>
                  <a:schemeClr val="tx1"/>
                </a:solidFill>
                <a:latin typeface="Humanst521 XBd BT" pitchFamily="34" charset="0"/>
              </a:rPr>
              <a:t> </a:t>
            </a:r>
            <a:r>
              <a:rPr lang="en-US" altLang="ko-KR" sz="2000" dirty="0" err="1">
                <a:solidFill>
                  <a:schemeClr val="tx1"/>
                </a:solidFill>
                <a:latin typeface="Humanst521 XBd BT" pitchFamily="34" charset="0"/>
              </a:rPr>
              <a:t>Hidup</a:t>
            </a:r>
            <a:r>
              <a:rPr lang="en-US" altLang="ko-KR" sz="2000" dirty="0">
                <a:solidFill>
                  <a:schemeClr val="tx1"/>
                </a:solidFill>
                <a:latin typeface="Humanst521 XBd BT" pitchFamily="34" charset="0"/>
              </a:rPr>
              <a:t> (%)</a:t>
            </a:r>
            <a:endParaRPr lang="ko-KR" altLang="en-US" sz="2000" dirty="0">
              <a:solidFill>
                <a:schemeClr val="tx1"/>
              </a:solidFill>
              <a:latin typeface="Humanst521 XBd BT" pitchFamily="34" charset="0"/>
            </a:endParaRPr>
          </a:p>
        </p:txBody>
      </p:sp>
      <p:sp>
        <p:nvSpPr>
          <p:cNvPr id="16" name="Rounded Rectangle 15">
            <a:extLst>
              <a:ext uri="{FF2B5EF4-FFF2-40B4-BE49-F238E27FC236}">
                <a16:creationId xmlns:a16="http://schemas.microsoft.com/office/drawing/2014/main" id="{28F5C523-4843-4DA4-B08A-3E5990B91F71}"/>
              </a:ext>
            </a:extLst>
          </p:cNvPr>
          <p:cNvSpPr/>
          <p:nvPr/>
        </p:nvSpPr>
        <p:spPr>
          <a:xfrm>
            <a:off x="7480166" y="1254729"/>
            <a:ext cx="4080462" cy="776894"/>
          </a:xfrm>
          <a:prstGeom prst="roundRect">
            <a:avLst>
              <a:gd name="adj" fmla="val 5000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000" dirty="0" err="1">
                <a:solidFill>
                  <a:schemeClr val="tx1"/>
                </a:solidFill>
                <a:latin typeface="Humanst521 XBd BT" pitchFamily="34" charset="0"/>
              </a:rPr>
              <a:t>Panjang</a:t>
            </a:r>
            <a:r>
              <a:rPr lang="en-US" altLang="ko-KR" sz="2000" dirty="0">
                <a:solidFill>
                  <a:schemeClr val="tx1"/>
                </a:solidFill>
                <a:latin typeface="Humanst521 XBd BT" pitchFamily="34" charset="0"/>
              </a:rPr>
              <a:t> Tunas (cm)</a:t>
            </a:r>
            <a:endParaRPr lang="ko-KR" altLang="en-US" sz="2000" dirty="0">
              <a:solidFill>
                <a:schemeClr val="tx1"/>
              </a:solidFill>
              <a:latin typeface="Humanst521 XBd BT" pitchFamily="34" charset="0"/>
            </a:endParaRPr>
          </a:p>
        </p:txBody>
      </p:sp>
      <p:sp>
        <p:nvSpPr>
          <p:cNvPr id="17" name="Rounded Rectangle 16">
            <a:extLst>
              <a:ext uri="{FF2B5EF4-FFF2-40B4-BE49-F238E27FC236}">
                <a16:creationId xmlns:a16="http://schemas.microsoft.com/office/drawing/2014/main" id="{28F5C523-4843-4DA4-B08A-3E5990B91F71}"/>
              </a:ext>
            </a:extLst>
          </p:cNvPr>
          <p:cNvSpPr/>
          <p:nvPr/>
        </p:nvSpPr>
        <p:spPr>
          <a:xfrm>
            <a:off x="5890852" y="2111830"/>
            <a:ext cx="4080462" cy="805542"/>
          </a:xfrm>
          <a:prstGeom prst="roundRect">
            <a:avLst>
              <a:gd name="adj" fmla="val 5000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000" dirty="0" err="1">
                <a:solidFill>
                  <a:schemeClr val="tx1"/>
                </a:solidFill>
                <a:latin typeface="Humanst521 XBd BT" pitchFamily="34" charset="0"/>
              </a:rPr>
              <a:t>Jumlah</a:t>
            </a:r>
            <a:r>
              <a:rPr lang="en-US" altLang="ko-KR" sz="2000" dirty="0">
                <a:solidFill>
                  <a:schemeClr val="tx1"/>
                </a:solidFill>
                <a:latin typeface="Humanst521 XBd BT" pitchFamily="34" charset="0"/>
              </a:rPr>
              <a:t> </a:t>
            </a:r>
            <a:r>
              <a:rPr lang="en-US" altLang="ko-KR" sz="2000" dirty="0" err="1">
                <a:solidFill>
                  <a:schemeClr val="tx1"/>
                </a:solidFill>
                <a:latin typeface="Humanst521 XBd BT" pitchFamily="34" charset="0"/>
              </a:rPr>
              <a:t>Daun</a:t>
            </a:r>
            <a:r>
              <a:rPr lang="en-US" altLang="ko-KR" sz="2000" dirty="0">
                <a:solidFill>
                  <a:schemeClr val="tx1"/>
                </a:solidFill>
                <a:latin typeface="Humanst521 XBd BT" pitchFamily="34" charset="0"/>
              </a:rPr>
              <a:t> (</a:t>
            </a:r>
            <a:r>
              <a:rPr lang="en-US" altLang="ko-KR" sz="2000" dirty="0" err="1">
                <a:solidFill>
                  <a:schemeClr val="tx1"/>
                </a:solidFill>
                <a:latin typeface="Humanst521 XBd BT" pitchFamily="34" charset="0"/>
              </a:rPr>
              <a:t>Helai</a:t>
            </a:r>
            <a:r>
              <a:rPr lang="en-US" altLang="ko-KR" sz="2000" dirty="0">
                <a:solidFill>
                  <a:schemeClr val="tx1"/>
                </a:solidFill>
                <a:latin typeface="Humanst521 XBd BT" pitchFamily="34" charset="0"/>
              </a:rPr>
              <a:t>)</a:t>
            </a:r>
            <a:endParaRPr lang="ko-KR" altLang="en-US" sz="2000" dirty="0">
              <a:solidFill>
                <a:schemeClr val="tx1"/>
              </a:solidFill>
              <a:latin typeface="Humanst521 XBd BT" pitchFamily="34" charset="0"/>
            </a:endParaRPr>
          </a:p>
        </p:txBody>
      </p:sp>
      <p:sp>
        <p:nvSpPr>
          <p:cNvPr id="18" name="Rounded Rectangle 17">
            <a:extLst>
              <a:ext uri="{FF2B5EF4-FFF2-40B4-BE49-F238E27FC236}">
                <a16:creationId xmlns:a16="http://schemas.microsoft.com/office/drawing/2014/main" id="{28F5C523-4843-4DA4-B08A-3E5990B91F71}"/>
              </a:ext>
            </a:extLst>
          </p:cNvPr>
          <p:cNvSpPr/>
          <p:nvPr/>
        </p:nvSpPr>
        <p:spPr>
          <a:xfrm>
            <a:off x="7480166" y="3117320"/>
            <a:ext cx="4080462" cy="670909"/>
          </a:xfrm>
          <a:prstGeom prst="roundRect">
            <a:avLst>
              <a:gd name="adj" fmla="val 5000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000" dirty="0" err="1">
                <a:solidFill>
                  <a:schemeClr val="tx1"/>
                </a:solidFill>
                <a:latin typeface="Humanst521 XBd BT" pitchFamily="34" charset="0"/>
              </a:rPr>
              <a:t>Panjang</a:t>
            </a:r>
            <a:r>
              <a:rPr lang="en-US" altLang="ko-KR" sz="2000" dirty="0">
                <a:solidFill>
                  <a:schemeClr val="tx1"/>
                </a:solidFill>
                <a:latin typeface="Humanst521 XBd BT" pitchFamily="34" charset="0"/>
              </a:rPr>
              <a:t> </a:t>
            </a:r>
            <a:r>
              <a:rPr lang="en-US" altLang="ko-KR" sz="2000" dirty="0" err="1">
                <a:solidFill>
                  <a:schemeClr val="tx1"/>
                </a:solidFill>
                <a:latin typeface="Humanst521 XBd BT" pitchFamily="34" charset="0"/>
              </a:rPr>
              <a:t>Daun</a:t>
            </a:r>
            <a:r>
              <a:rPr lang="en-US" altLang="ko-KR" sz="2000" dirty="0">
                <a:solidFill>
                  <a:schemeClr val="tx1"/>
                </a:solidFill>
                <a:latin typeface="Humanst521 XBd BT" pitchFamily="34" charset="0"/>
              </a:rPr>
              <a:t> (cm)</a:t>
            </a:r>
            <a:endParaRPr lang="ko-KR" altLang="en-US" sz="2000" dirty="0">
              <a:solidFill>
                <a:schemeClr val="tx1"/>
              </a:solidFill>
              <a:latin typeface="Humanst521 XBd BT" pitchFamily="34" charset="0"/>
            </a:endParaRPr>
          </a:p>
        </p:txBody>
      </p:sp>
      <p:sp>
        <p:nvSpPr>
          <p:cNvPr id="19" name="Rounded Rectangle 18">
            <a:extLst>
              <a:ext uri="{FF2B5EF4-FFF2-40B4-BE49-F238E27FC236}">
                <a16:creationId xmlns:a16="http://schemas.microsoft.com/office/drawing/2014/main" id="{28F5C523-4843-4DA4-B08A-3E5990B91F71}"/>
              </a:ext>
            </a:extLst>
          </p:cNvPr>
          <p:cNvSpPr/>
          <p:nvPr/>
        </p:nvSpPr>
        <p:spPr>
          <a:xfrm>
            <a:off x="5890852" y="3984173"/>
            <a:ext cx="4080462" cy="718458"/>
          </a:xfrm>
          <a:prstGeom prst="roundRect">
            <a:avLst>
              <a:gd name="adj" fmla="val 5000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000" dirty="0" err="1">
                <a:solidFill>
                  <a:schemeClr val="tx1"/>
                </a:solidFill>
                <a:latin typeface="Humanst521 XBd BT" pitchFamily="34" charset="0"/>
              </a:rPr>
              <a:t>Lebar</a:t>
            </a:r>
            <a:r>
              <a:rPr lang="en-US" altLang="ko-KR" sz="2000" dirty="0">
                <a:solidFill>
                  <a:schemeClr val="tx1"/>
                </a:solidFill>
                <a:latin typeface="Humanst521 XBd BT" pitchFamily="34" charset="0"/>
              </a:rPr>
              <a:t> </a:t>
            </a:r>
            <a:r>
              <a:rPr lang="en-US" altLang="ko-KR" sz="2000" dirty="0" err="1">
                <a:solidFill>
                  <a:schemeClr val="tx1"/>
                </a:solidFill>
                <a:latin typeface="Humanst521 XBd BT" pitchFamily="34" charset="0"/>
              </a:rPr>
              <a:t>Daun</a:t>
            </a:r>
            <a:r>
              <a:rPr lang="en-US" altLang="ko-KR" sz="2000" dirty="0">
                <a:solidFill>
                  <a:schemeClr val="tx1"/>
                </a:solidFill>
                <a:latin typeface="Humanst521 XBd BT" pitchFamily="34" charset="0"/>
              </a:rPr>
              <a:t> (cm)</a:t>
            </a:r>
            <a:endParaRPr lang="ko-KR" altLang="en-US" sz="2000" dirty="0">
              <a:solidFill>
                <a:schemeClr val="tx1"/>
              </a:solidFill>
              <a:latin typeface="Humanst521 XBd BT" pitchFamily="34" charset="0"/>
            </a:endParaRPr>
          </a:p>
        </p:txBody>
      </p:sp>
      <p:sp>
        <p:nvSpPr>
          <p:cNvPr id="20" name="Rounded Rectangle 19">
            <a:extLst>
              <a:ext uri="{FF2B5EF4-FFF2-40B4-BE49-F238E27FC236}">
                <a16:creationId xmlns:a16="http://schemas.microsoft.com/office/drawing/2014/main" id="{28F5C523-4843-4DA4-B08A-3E5990B91F71}"/>
              </a:ext>
            </a:extLst>
          </p:cNvPr>
          <p:cNvSpPr/>
          <p:nvPr/>
        </p:nvSpPr>
        <p:spPr>
          <a:xfrm>
            <a:off x="7931083" y="4966766"/>
            <a:ext cx="4080462" cy="718458"/>
          </a:xfrm>
          <a:prstGeom prst="roundRect">
            <a:avLst>
              <a:gd name="adj" fmla="val 5000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000" dirty="0" err="1">
                <a:solidFill>
                  <a:schemeClr val="tx1"/>
                </a:solidFill>
                <a:latin typeface="Humanst521 XBd BT" pitchFamily="34" charset="0"/>
              </a:rPr>
              <a:t>Jumlah</a:t>
            </a:r>
            <a:r>
              <a:rPr lang="en-US" altLang="ko-KR" sz="2000" dirty="0">
                <a:solidFill>
                  <a:schemeClr val="tx1"/>
                </a:solidFill>
                <a:latin typeface="Humanst521 XBd BT" pitchFamily="34" charset="0"/>
              </a:rPr>
              <a:t> </a:t>
            </a:r>
            <a:r>
              <a:rPr lang="en-US" altLang="ko-KR" sz="2000" dirty="0" err="1">
                <a:solidFill>
                  <a:schemeClr val="tx1"/>
                </a:solidFill>
                <a:latin typeface="Humanst521 XBd BT" pitchFamily="34" charset="0"/>
              </a:rPr>
              <a:t>Akar</a:t>
            </a:r>
            <a:endParaRPr lang="ko-KR" altLang="en-US" sz="2000" dirty="0">
              <a:solidFill>
                <a:schemeClr val="tx1"/>
              </a:solidFill>
              <a:latin typeface="Humanst521 XBd BT" pitchFamily="34" charset="0"/>
            </a:endParaRPr>
          </a:p>
        </p:txBody>
      </p:sp>
      <p:sp>
        <p:nvSpPr>
          <p:cNvPr id="21" name="Rounded Rectangle 20">
            <a:extLst>
              <a:ext uri="{FF2B5EF4-FFF2-40B4-BE49-F238E27FC236}">
                <a16:creationId xmlns:a16="http://schemas.microsoft.com/office/drawing/2014/main" id="{28F5C523-4843-4DA4-B08A-3E5990B91F71}"/>
              </a:ext>
            </a:extLst>
          </p:cNvPr>
          <p:cNvSpPr/>
          <p:nvPr/>
        </p:nvSpPr>
        <p:spPr>
          <a:xfrm>
            <a:off x="5890852" y="5783194"/>
            <a:ext cx="4080462" cy="718458"/>
          </a:xfrm>
          <a:prstGeom prst="roundRect">
            <a:avLst>
              <a:gd name="adj" fmla="val 5000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000" dirty="0" err="1">
                <a:solidFill>
                  <a:schemeClr val="tx1"/>
                </a:solidFill>
                <a:latin typeface="Humanst521 XBd BT" pitchFamily="34" charset="0"/>
              </a:rPr>
              <a:t>Panjang</a:t>
            </a:r>
            <a:r>
              <a:rPr lang="en-US" altLang="ko-KR" sz="2000" dirty="0">
                <a:solidFill>
                  <a:schemeClr val="tx1"/>
                </a:solidFill>
                <a:latin typeface="Humanst521 XBd BT" pitchFamily="34" charset="0"/>
              </a:rPr>
              <a:t> </a:t>
            </a:r>
            <a:r>
              <a:rPr lang="en-US" altLang="ko-KR" sz="2000" dirty="0" err="1">
                <a:solidFill>
                  <a:schemeClr val="tx1"/>
                </a:solidFill>
                <a:latin typeface="Humanst521 XBd BT" pitchFamily="34" charset="0"/>
              </a:rPr>
              <a:t>Akar</a:t>
            </a:r>
            <a:r>
              <a:rPr lang="en-US" altLang="ko-KR" sz="2000" dirty="0">
                <a:solidFill>
                  <a:schemeClr val="tx1"/>
                </a:solidFill>
                <a:latin typeface="Humanst521 XBd BT" pitchFamily="34" charset="0"/>
              </a:rPr>
              <a:t> (cm)</a:t>
            </a:r>
            <a:endParaRPr lang="ko-KR" altLang="en-US" sz="2000" dirty="0">
              <a:solidFill>
                <a:schemeClr val="tx1"/>
              </a:solidFill>
              <a:latin typeface="Humanst521 XBd BT" pitchFamily="34" charset="0"/>
            </a:endParaRPr>
          </a:p>
        </p:txBody>
      </p:sp>
      <p:pic>
        <p:nvPicPr>
          <p:cNvPr id="11" name="Picture 10" descr="IMG-20200705-WA0022.jpg"/>
          <p:cNvPicPr>
            <a:picLocks noChangeAspect="1"/>
          </p:cNvPicPr>
          <p:nvPr/>
        </p:nvPicPr>
        <p:blipFill>
          <a:blip r:embed="rId2"/>
          <a:stretch>
            <a:fillRect/>
          </a:stretch>
        </p:blipFill>
        <p:spPr>
          <a:xfrm>
            <a:off x="1480458" y="1458686"/>
            <a:ext cx="3624943" cy="4833257"/>
          </a:xfrm>
          <a:prstGeom prst="rect">
            <a:avLst/>
          </a:prstGeom>
          <a:ln>
            <a:noFill/>
          </a:ln>
          <a:effectLst>
            <a:softEdge rad="112500"/>
          </a:effectLst>
        </p:spPr>
      </p:pic>
    </p:spTree>
    <p:extLst>
      <p:ext uri="{BB962C8B-B14F-4D97-AF65-F5344CB8AC3E}">
        <p14:creationId xmlns:p14="http://schemas.microsoft.com/office/powerpoint/2010/main" val="361273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1B25B1-EFFE-4AFF-A5C0-34AC0712E927}"/>
              </a:ext>
            </a:extLst>
          </p:cNvPr>
          <p:cNvGrpSpPr/>
          <p:nvPr/>
        </p:nvGrpSpPr>
        <p:grpSpPr>
          <a:xfrm>
            <a:off x="431627" y="869284"/>
            <a:ext cx="4086584" cy="2642466"/>
            <a:chOff x="693328" y="1142976"/>
            <a:chExt cx="4086584" cy="2642466"/>
          </a:xfrm>
        </p:grpSpPr>
        <p:sp>
          <p:nvSpPr>
            <p:cNvPr id="4" name="Freeform: Shape 3">
              <a:extLst>
                <a:ext uri="{FF2B5EF4-FFF2-40B4-BE49-F238E27FC236}">
                  <a16:creationId xmlns:a16="http://schemas.microsoft.com/office/drawing/2014/main" id="{8EE810B0-AD10-4296-BD9B-0D626E19611A}"/>
                </a:ext>
              </a:extLst>
            </p:cNvPr>
            <p:cNvSpPr/>
            <p:nvPr/>
          </p:nvSpPr>
          <p:spPr>
            <a:xfrm>
              <a:off x="693328" y="1142976"/>
              <a:ext cx="639896" cy="503307"/>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Freeform: Shape 4">
              <a:extLst>
                <a:ext uri="{FF2B5EF4-FFF2-40B4-BE49-F238E27FC236}">
                  <a16:creationId xmlns:a16="http://schemas.microsoft.com/office/drawing/2014/main" id="{B49A808C-4BCE-491B-8301-D045AB793268}"/>
                </a:ext>
              </a:extLst>
            </p:cNvPr>
            <p:cNvSpPr/>
            <p:nvPr/>
          </p:nvSpPr>
          <p:spPr>
            <a:xfrm rot="10800000">
              <a:off x="3882186" y="3282135"/>
              <a:ext cx="639896" cy="503307"/>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28471F55-4195-4A36-B0BA-4E000F913F05}"/>
                </a:ext>
              </a:extLst>
            </p:cNvPr>
            <p:cNvSpPr txBox="1"/>
            <p:nvPr/>
          </p:nvSpPr>
          <p:spPr>
            <a:xfrm>
              <a:off x="1144554" y="1723366"/>
              <a:ext cx="3635358" cy="1200329"/>
            </a:xfrm>
            <a:prstGeom prst="rect">
              <a:avLst/>
            </a:prstGeom>
            <a:noFill/>
          </p:spPr>
          <p:txBody>
            <a:bodyPr wrap="square" rtlCol="0">
              <a:spAutoFit/>
            </a:bodyPr>
            <a:lstStyle/>
            <a:p>
              <a:r>
                <a:rPr lang="id-ID" altLang="ko-KR" sz="3600" dirty="0">
                  <a:solidFill>
                    <a:schemeClr val="tx1">
                      <a:lumMod val="85000"/>
                      <a:lumOff val="15000"/>
                    </a:schemeClr>
                  </a:solidFill>
                  <a:latin typeface="Baskerville Old Face" pitchFamily="18" charset="0"/>
                  <a:cs typeface="Arial" pitchFamily="34" charset="0"/>
                </a:rPr>
                <a:t>HASIL DAN PEMBAHASAN </a:t>
              </a:r>
              <a:endParaRPr lang="en-US" altLang="ko-KR" sz="3600" dirty="0">
                <a:solidFill>
                  <a:schemeClr val="tx1">
                    <a:lumMod val="85000"/>
                    <a:lumOff val="15000"/>
                  </a:schemeClr>
                </a:solidFill>
                <a:latin typeface="Baskerville Old Face" pitchFamily="18" charset="0"/>
                <a:cs typeface="Arial" pitchFamily="34" charset="0"/>
              </a:endParaRPr>
            </a:p>
          </p:txBody>
        </p:sp>
      </p:grpSp>
      <p:sp>
        <p:nvSpPr>
          <p:cNvPr id="8" name="Frame 7">
            <a:extLst>
              <a:ext uri="{FF2B5EF4-FFF2-40B4-BE49-F238E27FC236}">
                <a16:creationId xmlns:a16="http://schemas.microsoft.com/office/drawing/2014/main" id="{40760AF6-9119-4CFF-B431-BF502A606509}"/>
              </a:ext>
            </a:extLst>
          </p:cNvPr>
          <p:cNvSpPr/>
          <p:nvPr/>
        </p:nvSpPr>
        <p:spPr>
          <a:xfrm>
            <a:off x="323851" y="248931"/>
            <a:ext cx="11544299" cy="6360138"/>
          </a:xfrm>
          <a:prstGeom prst="frame">
            <a:avLst>
              <a:gd name="adj1" fmla="val 105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25367825_ef3e6fe3-5a16-487a-8e10-0ad96d7f2614_842_437.jpg"/>
          <p:cNvPicPr>
            <a:picLocks noChangeAspect="1"/>
          </p:cNvPicPr>
          <p:nvPr/>
        </p:nvPicPr>
        <p:blipFill>
          <a:blip r:embed="rId2"/>
          <a:stretch>
            <a:fillRect/>
          </a:stretch>
        </p:blipFill>
        <p:spPr>
          <a:xfrm rot="820034">
            <a:off x="6180678" y="3432413"/>
            <a:ext cx="5091659" cy="2673549"/>
          </a:xfrm>
          <a:prstGeom prst="rect">
            <a:avLst/>
          </a:prstGeom>
          <a:ln>
            <a:noFill/>
          </a:ln>
          <a:effectLst>
            <a:softEdge rad="112500"/>
          </a:effectLst>
        </p:spPr>
      </p:pic>
    </p:spTree>
    <p:extLst>
      <p:ext uri="{BB962C8B-B14F-4D97-AF65-F5344CB8AC3E}">
        <p14:creationId xmlns:p14="http://schemas.microsoft.com/office/powerpoint/2010/main" val="249816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261257"/>
            <a:ext cx="11573197" cy="1045028"/>
          </a:xfrm>
        </p:spPr>
        <p:txBody>
          <a:bodyPr/>
          <a:lstStyle/>
          <a:p>
            <a:r>
              <a:rPr lang="en-US" sz="3200" dirty="0" err="1"/>
              <a:t>Rekapitulasi</a:t>
            </a:r>
            <a:r>
              <a:rPr lang="en-US" sz="3200" dirty="0"/>
              <a:t> </a:t>
            </a:r>
            <a:r>
              <a:rPr lang="en-US" sz="3200" dirty="0" err="1"/>
              <a:t>Sidik</a:t>
            </a:r>
            <a:r>
              <a:rPr lang="en-US" sz="3200" dirty="0"/>
              <a:t> </a:t>
            </a:r>
            <a:r>
              <a:rPr lang="en-US" sz="3200" dirty="0" err="1"/>
              <a:t>ragam</a:t>
            </a:r>
            <a:r>
              <a:rPr lang="en-US" sz="3200" dirty="0"/>
              <a:t> parameter </a:t>
            </a:r>
            <a:r>
              <a:rPr lang="en-US" sz="3200" dirty="0" err="1"/>
              <a:t>pengamatan</a:t>
            </a:r>
            <a:r>
              <a:rPr lang="en-US" sz="3200" dirty="0"/>
              <a:t> </a:t>
            </a:r>
            <a:r>
              <a:rPr lang="en-US" sz="3200" dirty="0" err="1"/>
              <a:t>pertumbuhan</a:t>
            </a:r>
            <a:r>
              <a:rPr lang="en-US" sz="3200" dirty="0"/>
              <a:t> </a:t>
            </a:r>
            <a:r>
              <a:rPr lang="en-US" sz="3200" dirty="0" err="1"/>
              <a:t>setek</a:t>
            </a:r>
            <a:r>
              <a:rPr lang="en-US" sz="3200" dirty="0"/>
              <a:t> </a:t>
            </a:r>
            <a:r>
              <a:rPr lang="en-US" sz="3200" dirty="0" err="1"/>
              <a:t>tanaman</a:t>
            </a:r>
            <a:r>
              <a:rPr lang="en-US" sz="3200" dirty="0"/>
              <a:t> </a:t>
            </a:r>
            <a:r>
              <a:rPr lang="en-US" sz="3200" dirty="0" err="1"/>
              <a:t>panili</a:t>
            </a:r>
            <a:r>
              <a:rPr lang="en-US" sz="3200" dirty="0"/>
              <a:t> </a:t>
            </a:r>
            <a:r>
              <a:rPr lang="en-US" sz="3200" dirty="0" err="1"/>
              <a:t>umur</a:t>
            </a:r>
            <a:r>
              <a:rPr lang="en-US" sz="3200" dirty="0"/>
              <a:t> 16 </a:t>
            </a:r>
            <a:r>
              <a:rPr lang="en-US" sz="3200" dirty="0" err="1"/>
              <a:t>minggu</a:t>
            </a:r>
            <a:r>
              <a:rPr lang="en-US" sz="3200" dirty="0"/>
              <a:t> </a:t>
            </a:r>
            <a:r>
              <a:rPr lang="en-US" sz="3200" dirty="0" err="1"/>
              <a:t>setelah</a:t>
            </a:r>
            <a:r>
              <a:rPr lang="en-US" sz="3200" dirty="0"/>
              <a:t> </a:t>
            </a:r>
            <a:r>
              <a:rPr lang="en-US" sz="3200" dirty="0" err="1"/>
              <a:t>tanam</a:t>
            </a:r>
            <a:r>
              <a:rPr lang="en-US" sz="3200" dirty="0"/>
              <a:t> </a:t>
            </a:r>
          </a:p>
          <a:p>
            <a:endParaRPr lang="en-US" sz="40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776886477"/>
              </p:ext>
            </p:extLst>
          </p:nvPr>
        </p:nvGraphicFramePr>
        <p:xfrm>
          <a:off x="1284514" y="1262745"/>
          <a:ext cx="9960858" cy="4288970"/>
        </p:xfrm>
        <a:graphic>
          <a:graphicData uri="http://schemas.openxmlformats.org/presentationml/2006/ole">
            <mc:AlternateContent xmlns:mc="http://schemas.openxmlformats.org/markup-compatibility/2006">
              <mc:Choice xmlns:v="urn:schemas-microsoft-com:vml" Requires="v">
                <p:oleObj name="Document" r:id="rId2" imgW="5751855" imgH="2477078" progId="Word.Document.12">
                  <p:embed/>
                </p:oleObj>
              </mc:Choice>
              <mc:Fallback>
                <p:oleObj name="Document" r:id="rId2" imgW="5751855" imgH="2477078" progId="Word.Document.12">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514" y="1262745"/>
                        <a:ext cx="9960858" cy="4288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1075717"/>
      </p:ext>
    </p:extLst>
  </p:cSld>
  <p:clrMapOvr>
    <a:masterClrMapping/>
  </p:clrMapOvr>
</p:sld>
</file>

<file path=ppt/theme/theme1.xml><?xml version="1.0" encoding="utf-8"?>
<a:theme xmlns:a="http://schemas.openxmlformats.org/drawingml/2006/main" name="Cover and End Slide Master">
  <a:themeElements>
    <a:clrScheme name="ALLPPT-COLOR 2">
      <a:dk1>
        <a:srgbClr val="000000"/>
      </a:dk1>
      <a:lt1>
        <a:sysClr val="window" lastClr="FFFFFF"/>
      </a:lt1>
      <a:dk2>
        <a:srgbClr val="1F497D"/>
      </a:dk2>
      <a:lt2>
        <a:srgbClr val="EEECE1"/>
      </a:lt2>
      <a:accent1>
        <a:srgbClr val="E62601"/>
      </a:accent1>
      <a:accent2>
        <a:srgbClr val="FBA200"/>
      </a:accent2>
      <a:accent3>
        <a:srgbClr val="07A398"/>
      </a:accent3>
      <a:accent4>
        <a:srgbClr val="0680C3"/>
      </a:accent4>
      <a:accent5>
        <a:srgbClr val="2C2F45"/>
      </a:accent5>
      <a:accent6>
        <a:srgbClr val="2C2F45"/>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2">
      <a:dk1>
        <a:srgbClr val="000000"/>
      </a:dk1>
      <a:lt1>
        <a:sysClr val="window" lastClr="FFFFFF"/>
      </a:lt1>
      <a:dk2>
        <a:srgbClr val="1F497D"/>
      </a:dk2>
      <a:lt2>
        <a:srgbClr val="EEECE1"/>
      </a:lt2>
      <a:accent1>
        <a:srgbClr val="E62601"/>
      </a:accent1>
      <a:accent2>
        <a:srgbClr val="FBA200"/>
      </a:accent2>
      <a:accent3>
        <a:srgbClr val="07A398"/>
      </a:accent3>
      <a:accent4>
        <a:srgbClr val="0680C3"/>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2">
      <a:dk1>
        <a:srgbClr val="000000"/>
      </a:dk1>
      <a:lt1>
        <a:sysClr val="window" lastClr="FFFFFF"/>
      </a:lt1>
      <a:dk2>
        <a:srgbClr val="1F497D"/>
      </a:dk2>
      <a:lt2>
        <a:srgbClr val="EEECE1"/>
      </a:lt2>
      <a:accent1>
        <a:srgbClr val="E62601"/>
      </a:accent1>
      <a:accent2>
        <a:srgbClr val="FBA200"/>
      </a:accent2>
      <a:accent3>
        <a:srgbClr val="07A398"/>
      </a:accent3>
      <a:accent4>
        <a:srgbClr val="0680C3"/>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6453</TotalTime>
  <Words>1424</Words>
  <Application>Microsoft Office PowerPoint</Application>
  <PresentationFormat>Widescreen</PresentationFormat>
  <Paragraphs>190</Paragraphs>
  <Slides>20</Slides>
  <Notes>0</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4" baseType="lpstr">
      <vt:lpstr>AdLib WGL4 BT</vt:lpstr>
      <vt:lpstr>Arial</vt:lpstr>
      <vt:lpstr>Arial Rounded MT Bold</vt:lpstr>
      <vt:lpstr>Baskerville Old Face</vt:lpstr>
      <vt:lpstr>Bodoni Bd BT</vt:lpstr>
      <vt:lpstr>Calibri</vt:lpstr>
      <vt:lpstr>Cambria Math</vt:lpstr>
      <vt:lpstr>Chianti XBd BT</vt:lpstr>
      <vt:lpstr>Humanst521 XBd BT</vt:lpstr>
      <vt:lpstr>Times New Roman</vt:lpstr>
      <vt:lpstr>Cover and End Slide Master</vt:lpstr>
      <vt:lpstr>Contents Slide Master</vt:lpstr>
      <vt:lpstr>Section Break Slide Master</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Rosdiana</dc:creator>
  <cp:lastModifiedBy>Eva Rosdiana</cp:lastModifiedBy>
  <cp:revision>67</cp:revision>
  <dcterms:created xsi:type="dcterms:W3CDTF">2020-01-20T05:08:25Z</dcterms:created>
  <dcterms:modified xsi:type="dcterms:W3CDTF">2022-07-08T04:42:28Z</dcterms:modified>
</cp:coreProperties>
</file>