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4"/>
    <p:sldMasterId id="2147483788" r:id="rId5"/>
    <p:sldMasterId id="2147483835" r:id="rId6"/>
  </p:sldMasterIdLst>
  <p:notesMasterIdLst>
    <p:notesMasterId r:id="rId23"/>
  </p:notesMasterIdLst>
  <p:handoutMasterIdLst>
    <p:handoutMasterId r:id="rId24"/>
  </p:handoutMasterIdLst>
  <p:sldIdLst>
    <p:sldId id="2549" r:id="rId7"/>
    <p:sldId id="2559" r:id="rId8"/>
    <p:sldId id="2537" r:id="rId9"/>
    <p:sldId id="2554" r:id="rId10"/>
    <p:sldId id="2555" r:id="rId11"/>
    <p:sldId id="2577" r:id="rId12"/>
    <p:sldId id="2558" r:id="rId13"/>
    <p:sldId id="2548" r:id="rId14"/>
    <p:sldId id="2575" r:id="rId15"/>
    <p:sldId id="2578" r:id="rId16"/>
    <p:sldId id="2579" r:id="rId17"/>
    <p:sldId id="2576" r:id="rId18"/>
    <p:sldId id="2551" r:id="rId19"/>
    <p:sldId id="2552" r:id="rId20"/>
    <p:sldId id="2571" r:id="rId21"/>
    <p:sldId id="25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4" autoAdjust="0"/>
  </p:normalViewPr>
  <p:slideViewPr>
    <p:cSldViewPr snapToGrid="0">
      <p:cViewPr>
        <p:scale>
          <a:sx n="75" d="100"/>
          <a:sy n="75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20 hst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25622878390201226"/>
                  <c:y val="5.526173811606882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20 hst = -2E-07x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- 0,0042x + 20,417</a:t>
                    </a:r>
                    <a:br>
                      <a:rPr lang="en-US" baseline="0"/>
                    </a:br>
                    <a:r>
                      <a:rPr lang="en-US" baseline="0"/>
                      <a:t>R² = 0.6922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 HST'!$I$3:$I$17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xVal>
          <c:yVal>
            <c:numRef>
              <c:f>'20 HST'!$J$3:$J$17</c:f>
              <c:numCache>
                <c:formatCode>General</c:formatCode>
                <c:ptCount val="15"/>
                <c:pt idx="0">
                  <c:v>20</c:v>
                </c:pt>
                <c:pt idx="1">
                  <c:v>18</c:v>
                </c:pt>
                <c:pt idx="2">
                  <c:v>20</c:v>
                </c:pt>
                <c:pt idx="3">
                  <c:v>20</c:v>
                </c:pt>
                <c:pt idx="4">
                  <c:v>22</c:v>
                </c:pt>
                <c:pt idx="5">
                  <c:v>17</c:v>
                </c:pt>
                <c:pt idx="6">
                  <c:v>20</c:v>
                </c:pt>
                <c:pt idx="7">
                  <c:v>18</c:v>
                </c:pt>
                <c:pt idx="8">
                  <c:v>17.5</c:v>
                </c:pt>
                <c:pt idx="9">
                  <c:v>19</c:v>
                </c:pt>
                <c:pt idx="10">
                  <c:v>15</c:v>
                </c:pt>
                <c:pt idx="11">
                  <c:v>16</c:v>
                </c:pt>
                <c:pt idx="12">
                  <c:v>17.5</c:v>
                </c:pt>
                <c:pt idx="13">
                  <c:v>16</c:v>
                </c:pt>
                <c:pt idx="14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F4-489C-900F-CC640A6E6FC6}"/>
            </c:ext>
          </c:extLst>
        </c:ser>
        <c:ser>
          <c:idx val="1"/>
          <c:order val="1"/>
          <c:tx>
            <c:v>40 hst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1"/>
            <c:dispEq val="1"/>
            <c:trendlineLbl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40 hst = -1E-05x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+ 0.0064x + 28.189</a:t>
                    </a:r>
                    <a:br>
                      <a:rPr lang="en-US" baseline="0"/>
                    </a:br>
                    <a:r>
                      <a:rPr lang="en-US" baseline="0"/>
                      <a:t>R² = 0.5836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 HST'!$I$3:$I$17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xVal>
          <c:yVal>
            <c:numRef>
              <c:f>'20 HST'!$K$3:$K$17</c:f>
              <c:numCache>
                <c:formatCode>General</c:formatCode>
                <c:ptCount val="15"/>
                <c:pt idx="0">
                  <c:v>28</c:v>
                </c:pt>
                <c:pt idx="1">
                  <c:v>27.5</c:v>
                </c:pt>
                <c:pt idx="2">
                  <c:v>34</c:v>
                </c:pt>
                <c:pt idx="3">
                  <c:v>27</c:v>
                </c:pt>
                <c:pt idx="4">
                  <c:v>24</c:v>
                </c:pt>
                <c:pt idx="5">
                  <c:v>34.5</c:v>
                </c:pt>
                <c:pt idx="6">
                  <c:v>28</c:v>
                </c:pt>
                <c:pt idx="7">
                  <c:v>24</c:v>
                </c:pt>
                <c:pt idx="8">
                  <c:v>27.5</c:v>
                </c:pt>
                <c:pt idx="9">
                  <c:v>29.5</c:v>
                </c:pt>
                <c:pt idx="10">
                  <c:v>21.5</c:v>
                </c:pt>
                <c:pt idx="11">
                  <c:v>20</c:v>
                </c:pt>
                <c:pt idx="12">
                  <c:v>23</c:v>
                </c:pt>
                <c:pt idx="13">
                  <c:v>22</c:v>
                </c:pt>
                <c:pt idx="14">
                  <c:v>20.5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F4-489C-900F-CC640A6E6FC6}"/>
            </c:ext>
          </c:extLst>
        </c:ser>
        <c:ser>
          <c:idx val="2"/>
          <c:order val="2"/>
          <c:tx>
            <c:v>60 hst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8.6005651799975422E-3"/>
                  <c:y val="-5.06124234470691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60 hst = -1E-05x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- 0.0131x + 62.044</a:t>
                    </a:r>
                    <a:br>
                      <a:rPr lang="en-US" baseline="0"/>
                    </a:br>
                    <a:r>
                      <a:rPr lang="en-US" baseline="0"/>
                      <a:t>R² = 0.798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 HST'!$I$3:$I$17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xVal>
          <c:yVal>
            <c:numRef>
              <c:f>'20 HST'!$L$3:$L$17</c:f>
              <c:numCache>
                <c:formatCode>General</c:formatCode>
                <c:ptCount val="15"/>
                <c:pt idx="0">
                  <c:v>50</c:v>
                </c:pt>
                <c:pt idx="1">
                  <c:v>51</c:v>
                </c:pt>
                <c:pt idx="2">
                  <c:v>50</c:v>
                </c:pt>
                <c:pt idx="3">
                  <c:v>50</c:v>
                </c:pt>
                <c:pt idx="4">
                  <c:v>60</c:v>
                </c:pt>
                <c:pt idx="5">
                  <c:v>68</c:v>
                </c:pt>
                <c:pt idx="6">
                  <c:v>60</c:v>
                </c:pt>
                <c:pt idx="7">
                  <c:v>50</c:v>
                </c:pt>
                <c:pt idx="8">
                  <c:v>57</c:v>
                </c:pt>
                <c:pt idx="9">
                  <c:v>68</c:v>
                </c:pt>
                <c:pt idx="10">
                  <c:v>35</c:v>
                </c:pt>
                <c:pt idx="11">
                  <c:v>30</c:v>
                </c:pt>
                <c:pt idx="12">
                  <c:v>34</c:v>
                </c:pt>
                <c:pt idx="13">
                  <c:v>43</c:v>
                </c:pt>
                <c:pt idx="14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F4-489C-900F-CC640A6E6FC6}"/>
            </c:ext>
          </c:extLst>
        </c:ser>
        <c:ser>
          <c:idx val="3"/>
          <c:order val="3"/>
          <c:tx>
            <c:v>80 hst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1"/>
            <c:dispEq val="1"/>
            <c:trendlineLbl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80 hst = -1E-05x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- 0.0033x + 85.444</a:t>
                    </a:r>
                    <a:br>
                      <a:rPr lang="en-US" baseline="0"/>
                    </a:br>
                    <a:r>
                      <a:rPr lang="en-US" baseline="0"/>
                      <a:t>R² = 0.8025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 HST'!$I$3:$I$17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xVal>
          <c:yVal>
            <c:numRef>
              <c:f>'20 HST'!$M$3:$M$17</c:f>
              <c:numCache>
                <c:formatCode>General</c:formatCode>
                <c:ptCount val="15"/>
                <c:pt idx="0">
                  <c:v>82</c:v>
                </c:pt>
                <c:pt idx="1">
                  <c:v>83</c:v>
                </c:pt>
                <c:pt idx="2">
                  <c:v>80</c:v>
                </c:pt>
                <c:pt idx="3">
                  <c:v>76</c:v>
                </c:pt>
                <c:pt idx="4">
                  <c:v>88</c:v>
                </c:pt>
                <c:pt idx="5">
                  <c:v>80</c:v>
                </c:pt>
                <c:pt idx="6">
                  <c:v>85</c:v>
                </c:pt>
                <c:pt idx="7">
                  <c:v>83</c:v>
                </c:pt>
                <c:pt idx="8">
                  <c:v>89</c:v>
                </c:pt>
                <c:pt idx="9">
                  <c:v>88</c:v>
                </c:pt>
                <c:pt idx="10">
                  <c:v>68</c:v>
                </c:pt>
                <c:pt idx="11">
                  <c:v>70</c:v>
                </c:pt>
                <c:pt idx="12">
                  <c:v>73</c:v>
                </c:pt>
                <c:pt idx="13">
                  <c:v>75</c:v>
                </c:pt>
                <c:pt idx="14">
                  <c:v>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F4-489C-900F-CC640A6E6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866528"/>
        <c:axId val="1173858368"/>
      </c:scatterChart>
      <c:valAx>
        <c:axId val="1173866528"/>
        <c:scaling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Ketinggian</a:t>
                </a:r>
                <a:r>
                  <a:rPr lang="en-US" baseline="0"/>
                  <a:t> Tempat (m dpl)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858368"/>
        <c:crosses val="autoZero"/>
        <c:crossBetween val="midCat"/>
      </c:valAx>
      <c:valAx>
        <c:axId val="11738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baseline="0" dirty="0" smtClean="0"/>
                  <a:t>Rata-rata </a:t>
                </a:r>
                <a:r>
                  <a:rPr lang="en-US" baseline="0" dirty="0" smtClean="0"/>
                  <a:t>Tinggi </a:t>
                </a:r>
                <a:r>
                  <a:rPr lang="en-US" baseline="0" dirty="0" err="1"/>
                  <a:t>Tanaman</a:t>
                </a:r>
                <a:r>
                  <a:rPr lang="en-US" baseline="0" dirty="0"/>
                  <a:t> (cm)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866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id-ID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Cabai rawit</a:t>
          </a:r>
          <a:endParaRPr lang="en-US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1701CF-77C7-46C0-A913-8CC39517BAB8}">
      <dgm:prSet phldrT="[Text]" custT="1"/>
      <dgm:spPr/>
      <dgm:t>
        <a:bodyPr/>
        <a:lstStyle/>
        <a:p>
          <a:r>
            <a:rPr lang="id-ID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omoditas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pertanian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yang</a:t>
          </a:r>
          <a:r>
            <a:rPr lang="id-ID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memiliki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ekonomi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tinggi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6A9AF0-0DAE-4EB3-B448-4501DA034F4A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Faktor lingkungan</a:t>
          </a:r>
          <a:endParaRPr lang="en-US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r>
            <a:rPr lang="id-ID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Gradien ketinggian tempat</a:t>
          </a:r>
          <a:endParaRPr lang="en-US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21081-529B-4D1C-83A4-C416BB4C5224}">
      <dgm:prSet custT="1"/>
      <dgm:spPr/>
      <dgm:t>
        <a:bodyPr/>
        <a:lstStyle/>
        <a:p>
          <a:endParaRPr lang="id-ID" sz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id-ID" sz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id-ID" sz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produktivitas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tanaman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sangat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dipengaruhi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endParaRPr lang="en-US" sz="1200" dirty="0">
            <a:solidFill>
              <a:schemeClr val="bg1"/>
            </a:solidFill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B04A44-4013-4CA7-90FD-29AFC3C15E37}">
      <dgm:prSet custT="1"/>
      <dgm:spPr/>
      <dgm:t>
        <a:bodyPr/>
        <a:lstStyle/>
        <a:p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Perbedaan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iklim</a:t>
          </a:r>
          <a:r>
            <a: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mikro</a:t>
          </a:r>
          <a:endParaRPr lang="en-US"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12ADAAB-D5CB-4BBC-8DAF-7340FD334994}">
      <dgm:prSet custT="1"/>
      <dgm:spPr/>
      <dgm:t>
        <a:bodyPr/>
        <a:lstStyle/>
        <a:p>
          <a:r>
            <a:rPr lang="id-ID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erbedaan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temperatur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kelembaban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d-ID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&amp;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intensitas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cahaya</a:t>
          </a:r>
          <a:endParaRPr lang="en-US" sz="14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defRPr b="1"/>
          </a:pPr>
          <a:endParaRPr lang="en-US" sz="105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AEE5C11-34AE-4EB7-8907-9BED418EA471}">
      <dgm:prSet custT="1"/>
      <dgm:spPr/>
      <dgm:t>
        <a:bodyPr/>
        <a:lstStyle/>
        <a:p>
          <a:r>
            <a:rPr lang="id-ID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Suhu dan intensitas cahaya turun namun kelembaban naik, seiring penambahan gradien ketinggian tempat.</a:t>
          </a: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560FD2-F12F-4A06-A96F-B86674952111}">
      <dgm:prSet custT="1"/>
      <dgm:spPr/>
      <dgm:t>
        <a:bodyPr/>
        <a:lstStyle/>
        <a:p>
          <a:pPr algn="l">
            <a:defRPr b="1"/>
          </a:pPr>
          <a:r>
            <a:rPr lang="id-ID" sz="1400" b="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Kajian pengaruh ketinggian tempat terhadap pertumbuhan dan hasil tanam tanaman cabai rawit</a:t>
          </a:r>
          <a:endParaRPr lang="en-US" sz="1400" b="0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3CC5F6-E9B5-49F2-909E-A68D38896308}">
      <dgm:prSet custT="1"/>
      <dgm:spPr/>
      <dgm:t>
        <a:bodyPr/>
        <a:lstStyle/>
        <a:p>
          <a:r>
            <a:rPr lang="en-US" sz="1400" b="1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Butuh</a:t>
          </a:r>
          <a:r>
            <a:rPr lang="en-US" sz="1400" b="1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400" b="1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optimal </a:t>
          </a:r>
          <a:r>
            <a:rPr lang="en-US" sz="1400" b="1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1400" b="1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tumbuh</a:t>
          </a:r>
          <a:r>
            <a:rPr lang="en-US" sz="1400" b="1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b="1" i="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berbuah</a:t>
          </a:r>
          <a:endParaRPr lang="en-US" sz="1400" b="1" i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A069F3-397F-40D5-94A6-32C3E355C277}">
      <dgm:prSet custT="1"/>
      <dgm:spPr/>
      <dgm:t>
        <a:bodyPr anchor="t"/>
        <a:lstStyle/>
        <a:p>
          <a:r>
            <a:rPr lang="fi-FI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Kisaran suhu : 18ºC - 27ºC</a:t>
          </a:r>
        </a:p>
        <a:p>
          <a:r>
            <a:rPr lang="fi-FI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Kisaran kelembaban udara: 50% - 80% </a:t>
          </a:r>
          <a:endParaRPr lang="en-US" sz="1200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5999BE-E98E-4DCF-8A29-E69F18D7B180}">
      <dgm:prSet custT="1"/>
      <dgm:spPr/>
      <dgm:t>
        <a:bodyPr/>
        <a:lstStyle/>
        <a:p>
          <a:endParaRPr lang="en-US" sz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28E69-2AC1-4406-AA75-323486F77843}" type="parTrans" cxnId="{116D78DB-2AFD-4ABC-BACF-AFB63847D748}">
      <dgm:prSet/>
      <dgm:spPr/>
      <dgm:t>
        <a:bodyPr/>
        <a:lstStyle/>
        <a:p>
          <a:endParaRPr lang="en-US"/>
        </a:p>
      </dgm:t>
    </dgm:pt>
    <dgm:pt modelId="{C86649B2-44C4-44AD-A415-A81D8BAA4322}" type="sibTrans" cxnId="{116D78DB-2AFD-4ABC-BACF-AFB63847D748}">
      <dgm:prSet/>
      <dgm:spPr/>
      <dgm:t>
        <a:bodyPr/>
        <a:lstStyle/>
        <a:p>
          <a:endParaRPr lang="en-US"/>
        </a:p>
      </dgm:t>
    </dgm:pt>
    <dgm:pt modelId="{63BF437B-8A64-46E9-9A4E-FB3EA07012F1}">
      <dgm:prSet custT="1"/>
      <dgm:spPr/>
      <dgm:t>
        <a:bodyPr/>
        <a:lstStyle/>
        <a:p>
          <a:endParaRPr lang="en-US" sz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7B41ED-1337-4713-90B8-B2B691FB08C1}" type="parTrans" cxnId="{87E1549B-46A3-43A5-B2DE-7A3D9AC7CFC8}">
      <dgm:prSet/>
      <dgm:spPr/>
      <dgm:t>
        <a:bodyPr/>
        <a:lstStyle/>
        <a:p>
          <a:endParaRPr lang="en-US"/>
        </a:p>
      </dgm:t>
    </dgm:pt>
    <dgm:pt modelId="{391A6B37-509E-4CB7-B84E-40073CB69E2D}" type="sibTrans" cxnId="{87E1549B-46A3-43A5-B2DE-7A3D9AC7CFC8}">
      <dgm:prSet/>
      <dgm:spPr/>
      <dgm:t>
        <a:bodyPr/>
        <a:lstStyle/>
        <a:p>
          <a:endParaRPr lang="en-US"/>
        </a:p>
      </dgm:t>
    </dgm:pt>
    <dgm:pt modelId="{45B46FF7-509F-4EC8-BD38-1D4CD08B4236}">
      <dgm:prSet custT="1"/>
      <dgm:spPr/>
      <dgm:t>
        <a:bodyPr/>
        <a:lstStyle/>
        <a:p>
          <a:endParaRPr lang="en-US" sz="1200" i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4D45A-BDDD-4166-AB36-57F471311C3A}" type="parTrans" cxnId="{3C00CE03-3C57-4B95-8B6D-EBBC999DFA5B}">
      <dgm:prSet/>
      <dgm:spPr/>
      <dgm:t>
        <a:bodyPr/>
        <a:lstStyle/>
        <a:p>
          <a:endParaRPr lang="en-US"/>
        </a:p>
      </dgm:t>
    </dgm:pt>
    <dgm:pt modelId="{3F7C590C-B43D-4368-890C-E377B7BCCEC0}" type="sibTrans" cxnId="{3C00CE03-3C57-4B95-8B6D-EBBC999DFA5B}">
      <dgm:prSet/>
      <dgm:spPr/>
      <dgm:t>
        <a:bodyPr/>
        <a:lstStyle/>
        <a:p>
          <a:endParaRPr lang="en-US"/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204284-1F7C-4D58-BC79-8C2DEE7E9FAF}" type="pres">
      <dgm:prSet presAssocID="{63085546-7C7C-4B3E-ABEB-2669F1A65FB2}" presName="divider" presStyleLbl="fgAcc1" presStyleIdx="0" presStyleCnt="7" custFlipVert="1" custSzY="105708"/>
      <dgm:spPr>
        <a:prstGeom prst="homePlate">
          <a:avLst/>
        </a:prstGeom>
        <a:solidFill>
          <a:schemeClr val="accent5">
            <a:alpha val="90000"/>
          </a:schemeClr>
        </a:solidFill>
        <a:ln>
          <a:noFill/>
        </a:ln>
      </dgm:spPr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578E6A06-6F61-48BD-9F1A-48E731D6E26D}" type="pres">
      <dgm:prSet presAssocID="{9DCEA5FC-4640-45AF-B712-7A4FD94AEF0D}" presName="composite" presStyleCnt="0"/>
      <dgm:spPr/>
    </dgm:pt>
    <dgm:pt modelId="{9F727168-E825-43C1-AF50-41E115F59C0C}" type="pres">
      <dgm:prSet presAssocID="{9DCEA5FC-4640-45AF-B712-7A4FD94AEF0D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C380CA5-521A-4949-A022-450DA9C217F5}" type="pres">
      <dgm:prSet presAssocID="{9DCEA5FC-4640-45AF-B712-7A4FD94AEF0D}" presName="DropPinPlaceHolder" presStyleCnt="0"/>
      <dgm:spPr/>
    </dgm:pt>
    <dgm:pt modelId="{19EF924A-339B-436A-9151-9C7B0B0377B9}" type="pres">
      <dgm:prSet presAssocID="{9DCEA5FC-4640-45AF-B712-7A4FD94AEF0D}" presName="DropPin" presStyleLbl="alignNode1" presStyleIdx="0" presStyleCnt="6"/>
      <dgm:spPr/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</dgm:spPr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0C56-6DC8-4C47-8DBC-4FD6B1554AA4}" type="pres">
      <dgm:prSet presAssocID="{9DCEA5FC-4640-45AF-B712-7A4FD94AEF0D}" presName="L1TextContainer" presStyleLbl="revTx" presStyleIdx="1" presStyleCnt="12" custScaleX="1048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2B1B-F357-4BCD-BF34-8A0D705A1CE7}" type="pres">
      <dgm:prSet presAssocID="{9DCEA5FC-4640-45AF-B712-7A4FD94AEF0D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F32B1E-94FD-475E-9959-8E0546070C5B}" type="pres">
      <dgm:prSet presAssocID="{9DCEA5FC-4640-45AF-B712-7A4FD94AEF0D}" presName="EmptyPlaceHolder" presStyleCnt="0"/>
      <dgm:spPr/>
    </dgm:pt>
    <dgm:pt modelId="{C9E000F5-B650-46EB-A3B0-FBA6593CE548}" type="pres">
      <dgm:prSet presAssocID="{0A99745B-BB5C-49B3-A782-8DB57641F6C9}" presName="spaceBetweenRectangles" presStyleCnt="0"/>
      <dgm:spPr/>
    </dgm:pt>
    <dgm:pt modelId="{64373A7D-C7A5-4C0C-9781-58743159539A}" type="pres">
      <dgm:prSet presAssocID="{096A9AF0-0DAE-4EB3-B448-4501DA034F4A}" presName="composite" presStyleCnt="0"/>
      <dgm:spPr/>
    </dgm:pt>
    <dgm:pt modelId="{B57996C3-16BE-4CEB-B9E2-6FFC42938F41}" type="pres">
      <dgm:prSet presAssocID="{096A9AF0-0DAE-4EB3-B448-4501DA034F4A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71368F-DA7E-405D-93AC-3A6767BF9FC6}" type="pres">
      <dgm:prSet presAssocID="{096A9AF0-0DAE-4EB3-B448-4501DA034F4A}" presName="DropPinPlaceHolder" presStyleCnt="0"/>
      <dgm:spPr/>
    </dgm:pt>
    <dgm:pt modelId="{5B4632EA-1574-417A-A3FA-D711159FBAD1}" type="pres">
      <dgm:prSet presAssocID="{096A9AF0-0DAE-4EB3-B448-4501DA034F4A}" presName="DropPin" presStyleLbl="alignNode1" presStyleIdx="1" presStyleCnt="6"/>
      <dgm:spPr/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</dgm:spPr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4084-406C-48D5-88FE-7226282DBC49}" type="pres">
      <dgm:prSet presAssocID="{096A9AF0-0DAE-4EB3-B448-4501DA034F4A}" presName="L1TextContainer" presStyleLbl="revTx" presStyleIdx="3" presStyleCnt="12" custLinFactNeighborX="1099" custLinFactNeighborY="23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</dgm:spPr>
    </dgm:pt>
    <dgm:pt modelId="{C791BCDD-76D3-4E0E-98B9-0C4903CF0E94}" type="pres">
      <dgm:prSet presAssocID="{096A9AF0-0DAE-4EB3-B448-4501DA034F4A}" presName="EmptyPlaceHolder" presStyleCnt="0"/>
      <dgm:spPr/>
    </dgm:pt>
    <dgm:pt modelId="{3B1DA912-FDB7-4F73-8823-B30C56F7DE86}" type="pres">
      <dgm:prSet presAssocID="{6B0D7DA9-E6ED-4137-9716-F48BF62327A8}" presName="spaceBetweenRectangles" presStyleCnt="0"/>
      <dgm:spPr/>
    </dgm:pt>
    <dgm:pt modelId="{DCEEC7C0-6CAC-4153-B66A-D920E3B7F504}" type="pres">
      <dgm:prSet presAssocID="{683CC5F6-E9B5-49F2-909E-A68D38896308}" presName="composite" presStyleCnt="0"/>
      <dgm:spPr/>
    </dgm:pt>
    <dgm:pt modelId="{56361E50-9FEC-48AD-A369-C1A8379B35EC}" type="pres">
      <dgm:prSet presAssocID="{683CC5F6-E9B5-49F2-909E-A68D38896308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AC7E27-D774-4261-A80F-683BBD09A81D}" type="pres">
      <dgm:prSet presAssocID="{683CC5F6-E9B5-49F2-909E-A68D38896308}" presName="DropPinPlaceHolder" presStyleCnt="0"/>
      <dgm:spPr/>
    </dgm:pt>
    <dgm:pt modelId="{7BC09B8D-1C75-4604-9F35-AEC078447C45}" type="pres">
      <dgm:prSet presAssocID="{683CC5F6-E9B5-49F2-909E-A68D38896308}" presName="DropPin" presStyleLbl="alignNode1" presStyleIdx="2" presStyleCnt="6"/>
      <dgm:spPr>
        <a:prstGeom prst="ellipse">
          <a:avLst/>
        </a:prstGeom>
      </dgm:spPr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</dgm:spPr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3AA5C-1289-44C6-9F3E-859ABA28E18F}" type="pres">
      <dgm:prSet presAssocID="{683CC5F6-E9B5-49F2-909E-A68D38896308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03C0E-97EC-4D66-9B09-35D689DAB28C}" type="pres">
      <dgm:prSet presAssocID="{683CC5F6-E9B5-49F2-909E-A68D38896308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A7A92CB-81F0-42D4-87BF-4008DEFA9CA8}" type="pres">
      <dgm:prSet presAssocID="{683CC5F6-E9B5-49F2-909E-A68D38896308}" presName="EmptyPlaceHolder" presStyleCnt="0"/>
      <dgm:spPr/>
    </dgm:pt>
    <dgm:pt modelId="{ABE3202B-256B-4398-8B41-CB40EDB06266}" type="pres">
      <dgm:prSet presAssocID="{4C61DDEE-8BBF-4CBF-B066-7E60B6DF0A11}" presName="spaceBetweenRectangles" presStyleCnt="0"/>
      <dgm:spPr/>
    </dgm:pt>
    <dgm:pt modelId="{B744CD57-FD23-4E62-9589-4CAC57B034E9}" type="pres">
      <dgm:prSet presAssocID="{CA6B1BA0-B2FC-48AD-8EDA-F4AAA4AF2782}" presName="composite" presStyleCnt="0"/>
      <dgm:spPr/>
    </dgm:pt>
    <dgm:pt modelId="{D891B168-1DA5-4124-931F-A51FCB8EFC11}" type="pres">
      <dgm:prSet presAssocID="{CA6B1BA0-B2FC-48AD-8EDA-F4AAA4AF278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2206762-CD73-4F82-B16A-D168E2503215}" type="pres">
      <dgm:prSet presAssocID="{CA6B1BA0-B2FC-48AD-8EDA-F4AAA4AF2782}" presName="DropPinPlaceHolder" presStyleCnt="0"/>
      <dgm:spPr/>
    </dgm:pt>
    <dgm:pt modelId="{C0DBECBF-E3AA-450B-95D4-8349AA21B4F8}" type="pres">
      <dgm:prSet presAssocID="{CA6B1BA0-B2FC-48AD-8EDA-F4AAA4AF2782}" presName="DropPin" presStyleLbl="alignNode1" presStyleIdx="3" presStyleCnt="6"/>
      <dgm:spPr/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</dgm:spPr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</dgm:spPr>
    </dgm:pt>
    <dgm:pt modelId="{DEDCEF89-DB8F-4197-B2D2-2D39426E0B96}" type="pres">
      <dgm:prSet presAssocID="{CA6B1BA0-B2FC-48AD-8EDA-F4AAA4AF2782}" presName="EmptyPlaceHolder" presStyleCnt="0"/>
      <dgm:spPr/>
    </dgm:pt>
    <dgm:pt modelId="{4A96FD2F-C127-41DC-AA54-1EEBED6BA483}" type="pres">
      <dgm:prSet presAssocID="{39FB540D-D808-4040-9A37-0AC474C0212F}" presName="spaceBetweenRectangles" presStyleCnt="0"/>
      <dgm:spPr/>
    </dgm:pt>
    <dgm:pt modelId="{A1AE2BC4-A99C-4DD3-A84D-EB3461D18287}" type="pres">
      <dgm:prSet presAssocID="{212ADAAB-D5CB-4BBC-8DAF-7340FD334994}" presName="composite" presStyleCnt="0"/>
      <dgm:spPr/>
    </dgm:pt>
    <dgm:pt modelId="{278CF1E0-B1C4-4B10-A5EC-FD7EF0557E2D}" type="pres">
      <dgm:prSet presAssocID="{212ADAAB-D5CB-4BBC-8DAF-7340FD334994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7B65FB4-BE6A-41E6-BBE9-8DC9F7B73486}" type="pres">
      <dgm:prSet presAssocID="{212ADAAB-D5CB-4BBC-8DAF-7340FD334994}" presName="DropPinPlaceHolder" presStyleCnt="0"/>
      <dgm:spPr/>
    </dgm:pt>
    <dgm:pt modelId="{488CC4C6-DFBC-460C-A9ED-BEDA8CC682D4}" type="pres">
      <dgm:prSet presAssocID="{212ADAAB-D5CB-4BBC-8DAF-7340FD334994}" presName="DropPin" presStyleLbl="alignNode1" presStyleIdx="4" presStyleCnt="6"/>
      <dgm:spPr/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</dgm:spPr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</dgm:spPr>
    </dgm:pt>
    <dgm:pt modelId="{5018695D-CFD4-49F8-8967-BA8A0C0A0DE1}" type="pres">
      <dgm:prSet presAssocID="{212ADAAB-D5CB-4BBC-8DAF-7340FD334994}" presName="EmptyPlaceHolder" presStyleCnt="0"/>
      <dgm:spPr/>
    </dgm:pt>
    <dgm:pt modelId="{61EA613E-57A8-485F-A4A9-29037092E83A}" type="pres">
      <dgm:prSet presAssocID="{AB2787E4-2A8B-428D-A4AE-2B14DCFFC4E7}" presName="spaceBetweenRectangles" presStyleCnt="0"/>
      <dgm:spPr/>
    </dgm:pt>
    <dgm:pt modelId="{0F3B3032-C16A-44EB-AE28-CB7C1D797D2B}" type="pres">
      <dgm:prSet presAssocID="{A2560FD2-F12F-4A06-A96F-B86674952111}" presName="composite" presStyleCnt="0"/>
      <dgm:spPr/>
    </dgm:pt>
    <dgm:pt modelId="{A64C6D16-2F77-439A-848A-F1081C5E5CBE}" type="pres">
      <dgm:prSet presAssocID="{A2560FD2-F12F-4A06-A96F-B86674952111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EFC6EAF-71E5-48C3-9F69-6FB96640B14F}" type="pres">
      <dgm:prSet presAssocID="{A2560FD2-F12F-4A06-A96F-B86674952111}" presName="DropPinPlaceHolder" presStyleCnt="0"/>
      <dgm:spPr/>
    </dgm:pt>
    <dgm:pt modelId="{73F98938-B973-410F-B6E0-43437FA146E6}" type="pres">
      <dgm:prSet presAssocID="{A2560FD2-F12F-4A06-A96F-B86674952111}" presName="DropPin" presStyleLbl="alignNode1" presStyleIdx="5" presStyleCnt="6"/>
      <dgm:spPr>
        <a:prstGeom prst="ellipse">
          <a:avLst/>
        </a:prstGeom>
      </dgm:spPr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</dgm:spPr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</dgm:spPr>
    </dgm:pt>
    <dgm:pt modelId="{75F2030E-997B-4809-B3F1-AEF48EEEDB2B}" type="pres">
      <dgm:prSet presAssocID="{A2560FD2-F12F-4A06-A96F-B86674952111}" presName="EmptyPlaceHolder" presStyleCnt="0"/>
      <dgm:spPr/>
    </dgm:pt>
  </dgm:ptLst>
  <dgm:cxnLst>
    <dgm:cxn modelId="{30821C78-AFB0-420D-8288-048EDC6649CD}" type="presOf" srcId="{212ADAAB-D5CB-4BBC-8DAF-7340FD334994}" destId="{6EC2FC68-E1B8-4274-8090-C2C96A4CD82C}" srcOrd="0" destOrd="0" presId="urn:microsoft.com/office/officeart/2017/3/layout/DropPinTimeline"/>
    <dgm:cxn modelId="{4731C8A4-66FB-42EB-9357-E1DC5B2CFC3F}" type="presOf" srcId="{831701CF-77C7-46C0-A913-8CC39517BAB8}" destId="{A782CF5D-A585-4990-846A-5EDBD19A9BDB}" srcOrd="0" destOrd="0" presId="urn:microsoft.com/office/officeart/2017/3/layout/DropPinTimeline"/>
    <dgm:cxn modelId="{17EA6585-A3CA-49D9-A4E8-4EA5E8670A02}" type="presOf" srcId="{4EA069F3-397F-40D5-94A6-32C3E355C277}" destId="{FC8603F2-85FC-4134-978C-4054E468209C}" srcOrd="0" destOrd="0" presId="urn:microsoft.com/office/officeart/2017/3/layout/DropPinTimeline"/>
    <dgm:cxn modelId="{EDB51597-13EA-431D-AD33-13522D0D2FBB}" type="presOf" srcId="{0C5999BE-E98E-4DCF-8A29-E69F18D7B180}" destId="{B608C5A1-CE9E-4410-9F2F-F714CC6AB069}" srcOrd="0" destOrd="2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ADE65E89-E7D9-4B08-BB59-9E741753AFE2}" type="presOf" srcId="{45B46FF7-509F-4EC8-BD38-1D4CD08B4236}" destId="{FC8603F2-85FC-4134-978C-4054E468209C}" srcOrd="0" destOrd="1" presId="urn:microsoft.com/office/officeart/2017/3/layout/DropPinTimeline"/>
    <dgm:cxn modelId="{116D78DB-2AFD-4ABC-BACF-AFB63847D748}" srcId="{096A9AF0-0DAE-4EB3-B448-4501DA034F4A}" destId="{0C5999BE-E98E-4DCF-8A29-E69F18D7B180}" srcOrd="2" destOrd="0" parTransId="{41F28E69-2AC1-4406-AA75-323486F77843}" sibTransId="{C86649B2-44C4-44AD-A415-A81D8BAA4322}"/>
    <dgm:cxn modelId="{995FAD0D-905C-4246-BEA6-E4CD468035A2}" type="presOf" srcId="{096A9AF0-0DAE-4EB3-B448-4501DA034F4A}" destId="{C1E34084-406C-48D5-88FE-7226282DBC49}" srcOrd="0" destOrd="0" presId="urn:microsoft.com/office/officeart/2017/3/layout/DropPinTimeline"/>
    <dgm:cxn modelId="{D0B1DC87-C933-4D24-BC28-BB96D1BE402A}" type="presOf" srcId="{CA6B1BA0-B2FC-48AD-8EDA-F4AAA4AF2782}" destId="{3DA36ABE-9810-4ED4-9A55-2905E7588D06}" srcOrd="0" destOrd="0" presId="urn:microsoft.com/office/officeart/2017/3/layout/DropPinTimeline"/>
    <dgm:cxn modelId="{2CC2803D-31E2-494C-ADFC-FD81060C6D02}" type="presOf" srcId="{2AEE5C11-34AE-4EB7-8907-9BED418EA471}" destId="{D1646913-A3FA-4470-A3E9-C64B0A13A62A}" srcOrd="0" destOrd="0" presId="urn:microsoft.com/office/officeart/2017/3/layout/DropPinTimeline"/>
    <dgm:cxn modelId="{87E1549B-46A3-43A5-B2DE-7A3D9AC7CFC8}" srcId="{096A9AF0-0DAE-4EB3-B448-4501DA034F4A}" destId="{63BF437B-8A64-46E9-9A4E-FB3EA07012F1}" srcOrd="1" destOrd="0" parTransId="{8D7B41ED-1337-4713-90B8-B2B691FB08C1}" sibTransId="{391A6B37-509E-4CB7-B84E-40073CB69E2D}"/>
    <dgm:cxn modelId="{987E6208-6FBF-4818-8D82-020440E776B4}" type="presOf" srcId="{9DCEA5FC-4640-45AF-B712-7A4FD94AEF0D}" destId="{85C50C56-6DC8-4C47-8DBC-4FD6B1554AA4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87DFA5B7-83B7-4BCA-980A-FF288AD983E5}" type="presOf" srcId="{3CB04A44-4013-4CA7-90FD-29AFC3C15E37}" destId="{FE564261-183D-47F9-8E7E-BCFC5023A815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63AB0265-EE84-426B-AD79-2D63AA53D68A}" type="presOf" srcId="{683CC5F6-E9B5-49F2-909E-A68D38896308}" destId="{4EB3AA5C-1289-44C6-9F3E-859ABA28E18F}" srcOrd="0" destOrd="0" presId="urn:microsoft.com/office/officeart/2017/3/layout/DropPinTimeline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3C00CE03-3C57-4B95-8B6D-EBBC999DFA5B}" srcId="{683CC5F6-E9B5-49F2-909E-A68D38896308}" destId="{45B46FF7-509F-4EC8-BD38-1D4CD08B4236}" srcOrd="1" destOrd="0" parTransId="{25E4D45A-BDDD-4166-AB36-57F471311C3A}" sibTransId="{3F7C590C-B43D-4368-890C-E377B7BCCEC0}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4BCA987C-0990-4C83-9E89-81AA3887ADF6}" type="presOf" srcId="{63BF437B-8A64-46E9-9A4E-FB3EA07012F1}" destId="{B608C5A1-CE9E-4410-9F2F-F714CC6AB069}" srcOrd="0" destOrd="1" presId="urn:microsoft.com/office/officeart/2017/3/layout/DropPinTimeline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CB3F12BF-FFAB-4B6B-8AD9-1C5C1364E3A8}" type="presOf" srcId="{63085546-7C7C-4B3E-ABEB-2669F1A65FB2}" destId="{7A5D3400-AF5B-4297-8592-4C1EDB9D0973}" srcOrd="0" destOrd="0" presId="urn:microsoft.com/office/officeart/2017/3/layout/DropPinTimeline"/>
    <dgm:cxn modelId="{07F9AA91-E82B-4509-B7B2-312257F1270F}" type="presOf" srcId="{92921081-529B-4D1C-83A4-C416BB4C5224}" destId="{B608C5A1-CE9E-4410-9F2F-F714CC6AB069}" srcOrd="0" destOrd="0" presId="urn:microsoft.com/office/officeart/2017/3/layout/DropPinTimeline"/>
    <dgm:cxn modelId="{1C1A9A2A-3385-4187-A01C-97035BFB0369}" type="presOf" srcId="{A2560FD2-F12F-4A06-A96F-B86674952111}" destId="{6FED4196-A0D3-4E5C-83DA-99291A8FFFC3}" srcOrd="0" destOrd="0" presId="urn:microsoft.com/office/officeart/2017/3/layout/DropPinTimeline"/>
    <dgm:cxn modelId="{7855D799-B7F1-42C4-B51A-6BAB4463E7AA}" type="presParOf" srcId="{7A5D3400-AF5B-4297-8592-4C1EDB9D0973}" destId="{BD204284-1F7C-4D58-BC79-8C2DEE7E9FAF}" srcOrd="0" destOrd="0" presId="urn:microsoft.com/office/officeart/2017/3/layout/DropPinTimeline"/>
    <dgm:cxn modelId="{5021CA74-DA6D-41C1-AB77-3DFDC0F87B9D}" type="presParOf" srcId="{7A5D3400-AF5B-4297-8592-4C1EDB9D0973}" destId="{46A6B157-7198-41C4-9D25-C4F8885F1B6F}" srcOrd="1" destOrd="0" presId="urn:microsoft.com/office/officeart/2017/3/layout/DropPinTimeline"/>
    <dgm:cxn modelId="{71EE67DA-1AFB-47E2-AE9F-162E771373B8}" type="presParOf" srcId="{46A6B157-7198-41C4-9D25-C4F8885F1B6F}" destId="{578E6A06-6F61-48BD-9F1A-48E731D6E26D}" srcOrd="0" destOrd="0" presId="urn:microsoft.com/office/officeart/2017/3/layout/DropPinTimeline"/>
    <dgm:cxn modelId="{DC74F29E-5521-4E9A-AE99-15A4777F9679}" type="presParOf" srcId="{578E6A06-6F61-48BD-9F1A-48E731D6E26D}" destId="{9F727168-E825-43C1-AF50-41E115F59C0C}" srcOrd="0" destOrd="0" presId="urn:microsoft.com/office/officeart/2017/3/layout/DropPinTimeline"/>
    <dgm:cxn modelId="{0F3C3050-EEFA-491F-B6D7-F4FC47260C29}" type="presParOf" srcId="{578E6A06-6F61-48BD-9F1A-48E731D6E26D}" destId="{0C380CA5-521A-4949-A022-450DA9C217F5}" srcOrd="1" destOrd="0" presId="urn:microsoft.com/office/officeart/2017/3/layout/DropPinTimeline"/>
    <dgm:cxn modelId="{7A3048AA-FDF2-4867-B85B-AC1915F18957}" type="presParOf" srcId="{0C380CA5-521A-4949-A022-450DA9C217F5}" destId="{19EF924A-339B-436A-9151-9C7B0B0377B9}" srcOrd="0" destOrd="0" presId="urn:microsoft.com/office/officeart/2017/3/layout/DropPinTimeline"/>
    <dgm:cxn modelId="{DA5A680B-108C-436B-9F6F-C2983AA7A769}" type="presParOf" srcId="{0C380CA5-521A-4949-A022-450DA9C217F5}" destId="{846B4BA4-33F0-43CE-A60E-B95E195AD5A9}" srcOrd="1" destOrd="0" presId="urn:microsoft.com/office/officeart/2017/3/layout/DropPinTimeline"/>
    <dgm:cxn modelId="{96B78FE3-9ABB-4A77-BABB-E52EC6124441}" type="presParOf" srcId="{578E6A06-6F61-48BD-9F1A-48E731D6E26D}" destId="{A782CF5D-A585-4990-846A-5EDBD19A9BDB}" srcOrd="2" destOrd="0" presId="urn:microsoft.com/office/officeart/2017/3/layout/DropPinTimeline"/>
    <dgm:cxn modelId="{BB2FC6F5-3544-45AC-930D-A6FC8C1198F5}" type="presParOf" srcId="{578E6A06-6F61-48BD-9F1A-48E731D6E26D}" destId="{85C50C56-6DC8-4C47-8DBC-4FD6B1554AA4}" srcOrd="3" destOrd="0" presId="urn:microsoft.com/office/officeart/2017/3/layout/DropPinTimeline"/>
    <dgm:cxn modelId="{1DF134D0-04A7-4AA1-A8CC-CBFA9135F98D}" type="presParOf" srcId="{578E6A06-6F61-48BD-9F1A-48E731D6E26D}" destId="{4F322B1B-F357-4BCD-BF34-8A0D705A1CE7}" srcOrd="4" destOrd="0" presId="urn:microsoft.com/office/officeart/2017/3/layout/DropPinTimeline"/>
    <dgm:cxn modelId="{538822C3-D342-4107-A9D5-F110AD9A616E}" type="presParOf" srcId="{578E6A06-6F61-48BD-9F1A-48E731D6E26D}" destId="{9FF32B1E-94FD-475E-9959-8E0546070C5B}" srcOrd="5" destOrd="0" presId="urn:microsoft.com/office/officeart/2017/3/layout/DropPinTimeline"/>
    <dgm:cxn modelId="{84BE10DC-749F-4BB3-BB1B-3CED24198736}" type="presParOf" srcId="{46A6B157-7198-41C4-9D25-C4F8885F1B6F}" destId="{C9E000F5-B650-46EB-A3B0-FBA6593CE548}" srcOrd="1" destOrd="0" presId="urn:microsoft.com/office/officeart/2017/3/layout/DropPinTimeline"/>
    <dgm:cxn modelId="{E7FF6C9D-05DB-49D9-BC17-49E3C7F3D181}" type="presParOf" srcId="{46A6B157-7198-41C4-9D25-C4F8885F1B6F}" destId="{64373A7D-C7A5-4C0C-9781-58743159539A}" srcOrd="2" destOrd="0" presId="urn:microsoft.com/office/officeart/2017/3/layout/DropPinTimeline"/>
    <dgm:cxn modelId="{FACF2D92-8500-4179-8F6A-C624B05FAEC1}" type="presParOf" srcId="{64373A7D-C7A5-4C0C-9781-58743159539A}" destId="{B57996C3-16BE-4CEB-B9E2-6FFC42938F41}" srcOrd="0" destOrd="0" presId="urn:microsoft.com/office/officeart/2017/3/layout/DropPinTimeline"/>
    <dgm:cxn modelId="{12FE0388-B819-4ABC-9721-3A9223FCADF4}" type="presParOf" srcId="{64373A7D-C7A5-4C0C-9781-58743159539A}" destId="{BC71368F-DA7E-405D-93AC-3A6767BF9FC6}" srcOrd="1" destOrd="0" presId="urn:microsoft.com/office/officeart/2017/3/layout/DropPinTimeline"/>
    <dgm:cxn modelId="{8D35E9BB-DA99-48E0-A867-949CAEAAA6D6}" type="presParOf" srcId="{BC71368F-DA7E-405D-93AC-3A6767BF9FC6}" destId="{5B4632EA-1574-417A-A3FA-D711159FBAD1}" srcOrd="0" destOrd="0" presId="urn:microsoft.com/office/officeart/2017/3/layout/DropPinTimeline"/>
    <dgm:cxn modelId="{D0388358-6C68-40DD-8CD3-BE893129D935}" type="presParOf" srcId="{BC71368F-DA7E-405D-93AC-3A6767BF9FC6}" destId="{032E0966-F86B-4BBD-BE80-8FAB861AF0E8}" srcOrd="1" destOrd="0" presId="urn:microsoft.com/office/officeart/2017/3/layout/DropPinTimeline"/>
    <dgm:cxn modelId="{E0FCD920-481D-4C5F-A576-55F0C1D5B3B7}" type="presParOf" srcId="{64373A7D-C7A5-4C0C-9781-58743159539A}" destId="{B608C5A1-CE9E-4410-9F2F-F714CC6AB069}" srcOrd="2" destOrd="0" presId="urn:microsoft.com/office/officeart/2017/3/layout/DropPinTimeline"/>
    <dgm:cxn modelId="{49B5B1AE-6FCE-42D4-9414-E335D81C76D0}" type="presParOf" srcId="{64373A7D-C7A5-4C0C-9781-58743159539A}" destId="{C1E34084-406C-48D5-88FE-7226282DBC49}" srcOrd="3" destOrd="0" presId="urn:microsoft.com/office/officeart/2017/3/layout/DropPinTimeline"/>
    <dgm:cxn modelId="{667712A9-633D-4DBA-A692-E37A521937E5}" type="presParOf" srcId="{64373A7D-C7A5-4C0C-9781-58743159539A}" destId="{33168228-1414-4AAF-B7E5-C08A80BBB2F1}" srcOrd="4" destOrd="0" presId="urn:microsoft.com/office/officeart/2017/3/layout/DropPinTimeline"/>
    <dgm:cxn modelId="{360C951A-2AD1-4A99-AAA9-B7B53FC1B0C7}" type="presParOf" srcId="{64373A7D-C7A5-4C0C-9781-58743159539A}" destId="{C791BCDD-76D3-4E0E-98B9-0C4903CF0E94}" srcOrd="5" destOrd="0" presId="urn:microsoft.com/office/officeart/2017/3/layout/DropPinTimeline"/>
    <dgm:cxn modelId="{35346C2A-6E88-41AD-BD47-ECD72929FCE5}" type="presParOf" srcId="{46A6B157-7198-41C4-9D25-C4F8885F1B6F}" destId="{3B1DA912-FDB7-4F73-8823-B30C56F7DE86}" srcOrd="3" destOrd="0" presId="urn:microsoft.com/office/officeart/2017/3/layout/DropPinTimeline"/>
    <dgm:cxn modelId="{E59057FA-847A-4126-8700-B9A4F3696325}" type="presParOf" srcId="{46A6B157-7198-41C4-9D25-C4F8885F1B6F}" destId="{DCEEC7C0-6CAC-4153-B66A-D920E3B7F504}" srcOrd="4" destOrd="0" presId="urn:microsoft.com/office/officeart/2017/3/layout/DropPinTimeline"/>
    <dgm:cxn modelId="{B82CCAF6-442B-46AB-9B68-6E7B4D62FD9B}" type="presParOf" srcId="{DCEEC7C0-6CAC-4153-B66A-D920E3B7F504}" destId="{56361E50-9FEC-48AD-A369-C1A8379B35EC}" srcOrd="0" destOrd="0" presId="urn:microsoft.com/office/officeart/2017/3/layout/DropPinTimeline"/>
    <dgm:cxn modelId="{FB91546B-98B7-42EC-A236-9D4B68AB7E57}" type="presParOf" srcId="{DCEEC7C0-6CAC-4153-B66A-D920E3B7F504}" destId="{70AC7E27-D774-4261-A80F-683BBD09A81D}" srcOrd="1" destOrd="0" presId="urn:microsoft.com/office/officeart/2017/3/layout/DropPinTimeline"/>
    <dgm:cxn modelId="{128291DE-3A47-4667-A1F6-84B5CC1950A2}" type="presParOf" srcId="{70AC7E27-D774-4261-A80F-683BBD09A81D}" destId="{7BC09B8D-1C75-4604-9F35-AEC078447C45}" srcOrd="0" destOrd="0" presId="urn:microsoft.com/office/officeart/2017/3/layout/DropPinTimeline"/>
    <dgm:cxn modelId="{F0A235D5-6DBF-4491-AD12-E87E187B0F86}" type="presParOf" srcId="{70AC7E27-D774-4261-A80F-683BBD09A81D}" destId="{DFE91A1F-E910-48AB-A4C9-128002268483}" srcOrd="1" destOrd="0" presId="urn:microsoft.com/office/officeart/2017/3/layout/DropPinTimeline"/>
    <dgm:cxn modelId="{629159BF-4A21-4870-8C08-E54A5441F29B}" type="presParOf" srcId="{DCEEC7C0-6CAC-4153-B66A-D920E3B7F504}" destId="{FC8603F2-85FC-4134-978C-4054E468209C}" srcOrd="2" destOrd="0" presId="urn:microsoft.com/office/officeart/2017/3/layout/DropPinTimeline"/>
    <dgm:cxn modelId="{3971FE38-66D8-41D3-BE10-92A1B7610DA7}" type="presParOf" srcId="{DCEEC7C0-6CAC-4153-B66A-D920E3B7F504}" destId="{4EB3AA5C-1289-44C6-9F3E-859ABA28E18F}" srcOrd="3" destOrd="0" presId="urn:microsoft.com/office/officeart/2017/3/layout/DropPinTimeline"/>
    <dgm:cxn modelId="{24B473FE-5054-4EAD-B373-555E7D091AD5}" type="presParOf" srcId="{DCEEC7C0-6CAC-4153-B66A-D920E3B7F504}" destId="{0BB03C0E-97EC-4D66-9B09-35D689DAB28C}" srcOrd="4" destOrd="0" presId="urn:microsoft.com/office/officeart/2017/3/layout/DropPinTimeline"/>
    <dgm:cxn modelId="{2B1D1BBE-6BAE-45B9-9995-CBBA5ED2EAC5}" type="presParOf" srcId="{DCEEC7C0-6CAC-4153-B66A-D920E3B7F504}" destId="{1A7A92CB-81F0-42D4-87BF-4008DEFA9CA8}" srcOrd="5" destOrd="0" presId="urn:microsoft.com/office/officeart/2017/3/layout/DropPinTimeline"/>
    <dgm:cxn modelId="{4B2CE620-6FD2-4B47-808E-767E9CD6E11B}" type="presParOf" srcId="{46A6B157-7198-41C4-9D25-C4F8885F1B6F}" destId="{ABE3202B-256B-4398-8B41-CB40EDB06266}" srcOrd="5" destOrd="0" presId="urn:microsoft.com/office/officeart/2017/3/layout/DropPinTimeline"/>
    <dgm:cxn modelId="{0A9A6102-F00A-4BE8-99F2-80FE0510D070}" type="presParOf" srcId="{46A6B157-7198-41C4-9D25-C4F8885F1B6F}" destId="{B744CD57-FD23-4E62-9589-4CAC57B034E9}" srcOrd="6" destOrd="0" presId="urn:microsoft.com/office/officeart/2017/3/layout/DropPinTimeline"/>
    <dgm:cxn modelId="{80501AE2-53E9-4D67-A594-F44DD214D7C2}" type="presParOf" srcId="{B744CD57-FD23-4E62-9589-4CAC57B034E9}" destId="{D891B168-1DA5-4124-931F-A51FCB8EFC11}" srcOrd="0" destOrd="0" presId="urn:microsoft.com/office/officeart/2017/3/layout/DropPinTimeline"/>
    <dgm:cxn modelId="{4D35DB16-6124-4B05-B478-8F4429226C6A}" type="presParOf" srcId="{B744CD57-FD23-4E62-9589-4CAC57B034E9}" destId="{42206762-CD73-4F82-B16A-D168E2503215}" srcOrd="1" destOrd="0" presId="urn:microsoft.com/office/officeart/2017/3/layout/DropPinTimeline"/>
    <dgm:cxn modelId="{AFAA8AC7-581B-4388-BFDB-A430EF0404FD}" type="presParOf" srcId="{42206762-CD73-4F82-B16A-D168E2503215}" destId="{C0DBECBF-E3AA-450B-95D4-8349AA21B4F8}" srcOrd="0" destOrd="0" presId="urn:microsoft.com/office/officeart/2017/3/layout/DropPinTimeline"/>
    <dgm:cxn modelId="{105641F0-544B-453F-B1D8-5713903E4682}" type="presParOf" srcId="{42206762-CD73-4F82-B16A-D168E2503215}" destId="{6EDDD44C-F5E4-49AD-B1D9-346B8B8AEE8F}" srcOrd="1" destOrd="0" presId="urn:microsoft.com/office/officeart/2017/3/layout/DropPinTimeline"/>
    <dgm:cxn modelId="{23AA1CD9-5481-4A25-AA47-1E309DD4E86A}" type="presParOf" srcId="{B744CD57-FD23-4E62-9589-4CAC57B034E9}" destId="{FE564261-183D-47F9-8E7E-BCFC5023A815}" srcOrd="2" destOrd="0" presId="urn:microsoft.com/office/officeart/2017/3/layout/DropPinTimeline"/>
    <dgm:cxn modelId="{6F6D3A0F-FECD-4629-BF0C-38737E381D62}" type="presParOf" srcId="{B744CD57-FD23-4E62-9589-4CAC57B034E9}" destId="{3DA36ABE-9810-4ED4-9A55-2905E7588D06}" srcOrd="3" destOrd="0" presId="urn:microsoft.com/office/officeart/2017/3/layout/DropPinTimeline"/>
    <dgm:cxn modelId="{18ABBD94-4B15-4F9E-B420-EF8067A53E59}" type="presParOf" srcId="{B744CD57-FD23-4E62-9589-4CAC57B034E9}" destId="{4B9F5909-A57C-4893-9C8A-D5960FE9BE37}" srcOrd="4" destOrd="0" presId="urn:microsoft.com/office/officeart/2017/3/layout/DropPinTimeline"/>
    <dgm:cxn modelId="{3A6EE7AF-C1D7-4FFA-BDB4-755BC98362FD}" type="presParOf" srcId="{B744CD57-FD23-4E62-9589-4CAC57B034E9}" destId="{DEDCEF89-DB8F-4197-B2D2-2D39426E0B96}" srcOrd="5" destOrd="0" presId="urn:microsoft.com/office/officeart/2017/3/layout/DropPinTimeline"/>
    <dgm:cxn modelId="{7B15E33A-34F5-40D3-9CD6-849B365E3CBA}" type="presParOf" srcId="{46A6B157-7198-41C4-9D25-C4F8885F1B6F}" destId="{4A96FD2F-C127-41DC-AA54-1EEBED6BA483}" srcOrd="7" destOrd="0" presId="urn:microsoft.com/office/officeart/2017/3/layout/DropPinTimeline"/>
    <dgm:cxn modelId="{8C7BB85F-FA93-45E7-9CE6-E6668DA2157F}" type="presParOf" srcId="{46A6B157-7198-41C4-9D25-C4F8885F1B6F}" destId="{A1AE2BC4-A99C-4DD3-A84D-EB3461D18287}" srcOrd="8" destOrd="0" presId="urn:microsoft.com/office/officeart/2017/3/layout/DropPinTimeline"/>
    <dgm:cxn modelId="{9BDE40F9-332B-43F6-B5F2-904336B3E2E2}" type="presParOf" srcId="{A1AE2BC4-A99C-4DD3-A84D-EB3461D18287}" destId="{278CF1E0-B1C4-4B10-A5EC-FD7EF0557E2D}" srcOrd="0" destOrd="0" presId="urn:microsoft.com/office/officeart/2017/3/layout/DropPinTimeline"/>
    <dgm:cxn modelId="{A45F876D-0399-4209-99E5-BAF9A0A9A0FA}" type="presParOf" srcId="{A1AE2BC4-A99C-4DD3-A84D-EB3461D18287}" destId="{27B65FB4-BE6A-41E6-BBE9-8DC9F7B73486}" srcOrd="1" destOrd="0" presId="urn:microsoft.com/office/officeart/2017/3/layout/DropPinTimeline"/>
    <dgm:cxn modelId="{294D0375-99E3-4A04-94E3-5D7DA36F61E4}" type="presParOf" srcId="{27B65FB4-BE6A-41E6-BBE9-8DC9F7B73486}" destId="{488CC4C6-DFBC-460C-A9ED-BEDA8CC682D4}" srcOrd="0" destOrd="0" presId="urn:microsoft.com/office/officeart/2017/3/layout/DropPinTimeline"/>
    <dgm:cxn modelId="{29335C10-EF6A-47DE-B0D3-9F04E5635A46}" type="presParOf" srcId="{27B65FB4-BE6A-41E6-BBE9-8DC9F7B73486}" destId="{48CA82DA-B677-461B-A08D-337683480059}" srcOrd="1" destOrd="0" presId="urn:microsoft.com/office/officeart/2017/3/layout/DropPinTimeline"/>
    <dgm:cxn modelId="{2F8CDC64-8858-4EB2-9148-A1F1844C0E3C}" type="presParOf" srcId="{A1AE2BC4-A99C-4DD3-A84D-EB3461D18287}" destId="{D1646913-A3FA-4470-A3E9-C64B0A13A62A}" srcOrd="2" destOrd="0" presId="urn:microsoft.com/office/officeart/2017/3/layout/DropPinTimeline"/>
    <dgm:cxn modelId="{D14EE3E2-BA3E-42AC-BEA2-572DF977A427}" type="presParOf" srcId="{A1AE2BC4-A99C-4DD3-A84D-EB3461D18287}" destId="{6EC2FC68-E1B8-4274-8090-C2C96A4CD82C}" srcOrd="3" destOrd="0" presId="urn:microsoft.com/office/officeart/2017/3/layout/DropPinTimeline"/>
    <dgm:cxn modelId="{923BB741-8273-439D-B9E2-1712691E3DE7}" type="presParOf" srcId="{A1AE2BC4-A99C-4DD3-A84D-EB3461D18287}" destId="{4F41BF23-550C-4E7F-977E-3D22E3AF7B51}" srcOrd="4" destOrd="0" presId="urn:microsoft.com/office/officeart/2017/3/layout/DropPinTimeline"/>
    <dgm:cxn modelId="{DD7D202E-CFA7-477E-AD34-2617E864E544}" type="presParOf" srcId="{A1AE2BC4-A99C-4DD3-A84D-EB3461D18287}" destId="{5018695D-CFD4-49F8-8967-BA8A0C0A0DE1}" srcOrd="5" destOrd="0" presId="urn:microsoft.com/office/officeart/2017/3/layout/DropPinTimeline"/>
    <dgm:cxn modelId="{D3E93E96-16D8-4A3E-BC6E-D4D386449E5E}" type="presParOf" srcId="{46A6B157-7198-41C4-9D25-C4F8885F1B6F}" destId="{61EA613E-57A8-485F-A4A9-29037092E83A}" srcOrd="9" destOrd="0" presId="urn:microsoft.com/office/officeart/2017/3/layout/DropPinTimeline"/>
    <dgm:cxn modelId="{CFE01775-C14B-4EDE-9E85-145F934516E5}" type="presParOf" srcId="{46A6B157-7198-41C4-9D25-C4F8885F1B6F}" destId="{0F3B3032-C16A-44EB-AE28-CB7C1D797D2B}" srcOrd="10" destOrd="0" presId="urn:microsoft.com/office/officeart/2017/3/layout/DropPinTimeline"/>
    <dgm:cxn modelId="{1C4D72CA-B300-4FEC-B5A9-D34FA56FE7E7}" type="presParOf" srcId="{0F3B3032-C16A-44EB-AE28-CB7C1D797D2B}" destId="{A64C6D16-2F77-439A-848A-F1081C5E5CBE}" srcOrd="0" destOrd="0" presId="urn:microsoft.com/office/officeart/2017/3/layout/DropPinTimeline"/>
    <dgm:cxn modelId="{7F9D72D2-5D75-4FF9-9F60-DE1AEFC42171}" type="presParOf" srcId="{0F3B3032-C16A-44EB-AE28-CB7C1D797D2B}" destId="{8EFC6EAF-71E5-48C3-9F69-6FB96640B14F}" srcOrd="1" destOrd="0" presId="urn:microsoft.com/office/officeart/2017/3/layout/DropPinTimeline"/>
    <dgm:cxn modelId="{D6418E4F-48ED-4E39-B9D9-FA010EF76866}" type="presParOf" srcId="{8EFC6EAF-71E5-48C3-9F69-6FB96640B14F}" destId="{73F98938-B973-410F-B6E0-43437FA146E6}" srcOrd="0" destOrd="0" presId="urn:microsoft.com/office/officeart/2017/3/layout/DropPinTimeline"/>
    <dgm:cxn modelId="{3E887726-7BD7-4074-8164-C71F4A6DAEE0}" type="presParOf" srcId="{8EFC6EAF-71E5-48C3-9F69-6FB96640B14F}" destId="{26BE64BD-02BC-4C6F-AC50-F9617E59754D}" srcOrd="1" destOrd="0" presId="urn:microsoft.com/office/officeart/2017/3/layout/DropPinTimeline"/>
    <dgm:cxn modelId="{6B3983BD-FDD8-4464-99B0-B737226ED090}" type="presParOf" srcId="{0F3B3032-C16A-44EB-AE28-CB7C1D797D2B}" destId="{5C5070CD-E29E-4F50-9A43-342A2DE968FF}" srcOrd="2" destOrd="0" presId="urn:microsoft.com/office/officeart/2017/3/layout/DropPinTimeline"/>
    <dgm:cxn modelId="{E040483A-E1D0-4CB5-AE78-35D83557FA15}" type="presParOf" srcId="{0F3B3032-C16A-44EB-AE28-CB7C1D797D2B}" destId="{6FED4196-A0D3-4E5C-83DA-99291A8FFFC3}" srcOrd="3" destOrd="0" presId="urn:microsoft.com/office/officeart/2017/3/layout/DropPinTimeline"/>
    <dgm:cxn modelId="{875E4306-BBD7-4464-A7BB-9A46E06C2634}" type="presParOf" srcId="{0F3B3032-C16A-44EB-AE28-CB7C1D797D2B}" destId="{54DE4918-169B-4E9C-B946-44A9D45AEC94}" srcOrd="4" destOrd="0" presId="urn:microsoft.com/office/officeart/2017/3/layout/DropPinTimeline"/>
    <dgm:cxn modelId="{14880338-8CF6-48F7-B22F-D70D12F904EB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4A9FD8-F785-44C2-9FDE-4644D2939FC9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id-ID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Mengetahui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pengaruh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perbedaan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ketinggian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hasil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tanam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rawit</a:t>
          </a:r>
          <a:r>
            <a:rPr lang="id-ID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l">
            <a:lnSpc>
              <a:spcPct val="150000"/>
            </a:lnSpc>
            <a:spcAft>
              <a:spcPts val="0"/>
            </a:spcAft>
          </a:pPr>
          <a:r>
            <a:rPr lang="id-ID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engetahui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ketinggian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paling optimal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hasil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tanam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rawit</a:t>
          </a:r>
          <a:r>
            <a:rPr lang="id-ID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11FAB2-DEC4-40CD-B436-1EA2FF424EC6}" type="parTrans" cxnId="{0BFF8536-7CDC-402B-BB87-1C975AE3F3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BF54AD-35F6-4AEC-B3E6-42CEA4068404}" type="sibTrans" cxnId="{0BFF8536-7CDC-402B-BB87-1C975AE3F3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F0E0E-FE7F-47BA-904E-1B6FD1466123}" type="pres">
      <dgm:prSet presAssocID="{FB4A9FD8-F785-44C2-9FDE-4644D2939FC9}" presName="compNode" presStyleCnt="0"/>
      <dgm:spPr/>
    </dgm:pt>
    <dgm:pt modelId="{55211292-5724-4CF3-9B68-C9C37D007AE6}" type="pres">
      <dgm:prSet presAssocID="{FB4A9FD8-F785-44C2-9FDE-4644D2939FC9}" presName="bgRect" presStyleLbl="bgShp" presStyleIdx="0" presStyleCnt="1"/>
      <dgm:spPr>
        <a:xfrm>
          <a:off x="0" y="849991"/>
          <a:ext cx="5906181" cy="1569215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gm:spPr>
    </dgm:pt>
    <dgm:pt modelId="{863410B7-CA0F-43F4-960E-9DA7059AF511}" type="pres">
      <dgm:prSet presAssocID="{FB4A9FD8-F785-44C2-9FDE-4644D2939FC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9898D1A-E064-4261-B88A-4EB8AC0EA74E}" type="pres">
      <dgm:prSet presAssocID="{FB4A9FD8-F785-44C2-9FDE-4644D2939FC9}" presName="spaceRect" presStyleCnt="0"/>
      <dgm:spPr/>
    </dgm:pt>
    <dgm:pt modelId="{9B72B821-D3EB-46EE-BCA0-DA5A1D91AF84}" type="pres">
      <dgm:prSet presAssocID="{FB4A9FD8-F785-44C2-9FDE-4644D2939FC9}" presName="parTx" presStyleLbl="revTx" presStyleIdx="0" presStyleCnt="1" custScaleX="129294" custScaleY="107465" custLinFactNeighborX="-5155" custLinFactNeighborY="62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F8536-7CDC-402B-BB87-1C975AE3F3C5}" srcId="{FEBC1820-0E7C-4CC8-AF32-90D056649DDF}" destId="{FB4A9FD8-F785-44C2-9FDE-4644D2939FC9}" srcOrd="0" destOrd="0" parTransId="{3811FAB2-DEC4-40CD-B436-1EA2FF424EC6}" sibTransId="{FEBF54AD-35F6-4AEC-B3E6-42CEA4068404}"/>
    <dgm:cxn modelId="{61977E78-748F-4B5D-8121-664EFC829AE6}" type="presOf" srcId="{FB4A9FD8-F785-44C2-9FDE-4644D2939FC9}" destId="{9B72B821-D3EB-46EE-BCA0-DA5A1D91AF84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0AB8BE59-62C3-4D52-852D-3357A42DC1CB}" type="presParOf" srcId="{62B988CA-B890-45A0-A09D-F938A17DC46E}" destId="{D13F0E0E-FE7F-47BA-904E-1B6FD1466123}" srcOrd="0" destOrd="0" presId="urn:microsoft.com/office/officeart/2018/2/layout/IconVerticalSolidList"/>
    <dgm:cxn modelId="{40248949-64A5-44F1-9329-14F317069236}" type="presParOf" srcId="{D13F0E0E-FE7F-47BA-904E-1B6FD1466123}" destId="{55211292-5724-4CF3-9B68-C9C37D007AE6}" srcOrd="0" destOrd="0" presId="urn:microsoft.com/office/officeart/2018/2/layout/IconVerticalSolidList"/>
    <dgm:cxn modelId="{C7EA334F-CBDA-4D2C-9DA9-FD467FB1B932}" type="presParOf" srcId="{D13F0E0E-FE7F-47BA-904E-1B6FD1466123}" destId="{863410B7-CA0F-43F4-960E-9DA7059AF511}" srcOrd="1" destOrd="0" presId="urn:microsoft.com/office/officeart/2018/2/layout/IconVerticalSolidList"/>
    <dgm:cxn modelId="{926CA147-421B-4FCE-94A0-03F7BC3DCFE1}" type="presParOf" srcId="{D13F0E0E-FE7F-47BA-904E-1B6FD1466123}" destId="{D9898D1A-E064-4261-B88A-4EB8AC0EA74E}" srcOrd="2" destOrd="0" presId="urn:microsoft.com/office/officeart/2018/2/layout/IconVerticalSolidList"/>
    <dgm:cxn modelId="{00D14914-C13B-4223-9651-F5BE3FB276F6}" type="presParOf" srcId="{D13F0E0E-FE7F-47BA-904E-1B6FD1466123}" destId="{9B72B821-D3EB-46EE-BCA0-DA5A1D91AF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 flipV="1">
          <a:off x="0" y="1914058"/>
          <a:ext cx="10453687" cy="105708"/>
        </a:xfrm>
        <a:prstGeom prst="homePlate">
          <a:avLst/>
        </a:prstGeom>
        <a:solidFill>
          <a:schemeClr val="accent5"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65995" y="453296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98133" y="485434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355026" y="802500"/>
          <a:ext cx="2602723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omoditas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pertanian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yang</a:t>
          </a:r>
          <a:r>
            <a:rPr lang="id-ID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memiliki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ekonomi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tinggi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026" y="802500"/>
        <a:ext cx="2602723" cy="1164412"/>
      </dsp:txXfrm>
    </dsp:sp>
    <dsp:sp modelId="{85C50C56-6DC8-4C47-8DBC-4FD6B1554AA4}">
      <dsp:nvSpPr>
        <dsp:cNvPr id="0" name=""/>
        <dsp:cNvSpPr/>
      </dsp:nvSpPr>
      <dsp:spPr>
        <a:xfrm>
          <a:off x="355026" y="393382"/>
          <a:ext cx="2602723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id-ID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Cabai rawit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026" y="393382"/>
        <a:ext cx="2602723" cy="409117"/>
      </dsp:txXfrm>
    </dsp:sp>
    <dsp:sp modelId="{4F322B1B-F357-4BCD-BF34-8A0D705A1CE7}">
      <dsp:nvSpPr>
        <dsp:cNvPr id="0" name=""/>
        <dsp:cNvSpPr/>
      </dsp:nvSpPr>
      <dsp:spPr>
        <a:xfrm>
          <a:off x="210640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173819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556136" y="3191238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588274" y="3223376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1932622" y="2062449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produktivitas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tanaman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sangat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dipengaruhi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endParaRPr lang="en-US" sz="1200" kern="1200" dirty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622" y="2062449"/>
        <a:ext cx="2482378" cy="1164412"/>
      </dsp:txXfrm>
    </dsp:sp>
    <dsp:sp modelId="{C1E34084-406C-48D5-88FE-7226282DBC49}">
      <dsp:nvSpPr>
        <dsp:cNvPr id="0" name=""/>
        <dsp:cNvSpPr/>
      </dsp:nvSpPr>
      <dsp:spPr>
        <a:xfrm>
          <a:off x="1932622" y="3226861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Faktor lingkungan</a:t>
          </a:r>
          <a:endParaRPr lang="en-US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2622" y="3226861"/>
        <a:ext cx="2482378" cy="409117"/>
      </dsp:txXfrm>
    </dsp:sp>
    <dsp:sp modelId="{33168228-1414-4AAF-B7E5-C08A80BBB2F1}">
      <dsp:nvSpPr>
        <dsp:cNvPr id="0" name=""/>
        <dsp:cNvSpPr/>
      </dsp:nvSpPr>
      <dsp:spPr>
        <a:xfrm>
          <a:off x="1700781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663961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046278" y="453296"/>
          <a:ext cx="289289" cy="28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078415" y="485434"/>
          <a:ext cx="225014" cy="225014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395482" y="802500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Kisaran suhu : 18ºC - 27ºC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Kisaran kelembaban udara: 50% - 80% </a:t>
          </a:r>
          <a:endParaRPr lang="en-US" sz="1200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5482" y="802500"/>
        <a:ext cx="2482378" cy="1164412"/>
      </dsp:txXfrm>
    </dsp:sp>
    <dsp:sp modelId="{4EB3AA5C-1289-44C6-9F3E-859ABA28E18F}">
      <dsp:nvSpPr>
        <dsp:cNvPr id="0" name=""/>
        <dsp:cNvSpPr/>
      </dsp:nvSpPr>
      <dsp:spPr>
        <a:xfrm>
          <a:off x="3395482" y="393382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Butuh</a:t>
          </a:r>
          <a:r>
            <a:rPr lang="en-US" sz="1400" b="1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400" b="1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optimal </a:t>
          </a:r>
          <a:r>
            <a:rPr lang="en-US" sz="1400" b="1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1400" b="1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tumbuh</a:t>
          </a:r>
          <a:r>
            <a:rPr lang="en-US" sz="1400" b="1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b="1" i="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berbuah</a:t>
          </a:r>
          <a:endParaRPr lang="en-US" sz="1400" b="1" i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5482" y="393382"/>
        <a:ext cx="2482378" cy="409117"/>
      </dsp:txXfrm>
    </dsp:sp>
    <dsp:sp modelId="{0BB03C0E-97EC-4D66-9B09-35D689DAB28C}">
      <dsp:nvSpPr>
        <dsp:cNvPr id="0" name=""/>
        <dsp:cNvSpPr/>
      </dsp:nvSpPr>
      <dsp:spPr>
        <a:xfrm>
          <a:off x="3190923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154102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536419" y="3191238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568557" y="3223376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4885623" y="1966912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Perbedaan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kondisi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iklim</a:t>
          </a:r>
          <a:r>
            <a:rPr lang="en-US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mikro</a:t>
          </a:r>
          <a:endParaRPr lang="en-US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5623" y="1966912"/>
        <a:ext cx="2482378" cy="1164412"/>
      </dsp:txXfrm>
    </dsp:sp>
    <dsp:sp modelId="{3DA36ABE-9810-4ED4-9A55-2905E7588D06}">
      <dsp:nvSpPr>
        <dsp:cNvPr id="0" name=""/>
        <dsp:cNvSpPr/>
      </dsp:nvSpPr>
      <dsp:spPr>
        <a:xfrm>
          <a:off x="4885623" y="3131324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id-ID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Gradien ketinggian tempat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5623" y="3131324"/>
        <a:ext cx="2482378" cy="409117"/>
      </dsp:txXfrm>
    </dsp:sp>
    <dsp:sp modelId="{4B9F5909-A57C-4893-9C8A-D5960FE9BE37}">
      <dsp:nvSpPr>
        <dsp:cNvPr id="0" name=""/>
        <dsp:cNvSpPr/>
      </dsp:nvSpPr>
      <dsp:spPr>
        <a:xfrm>
          <a:off x="4681064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644243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026560" y="453296"/>
          <a:ext cx="289289" cy="289289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058698" y="485434"/>
          <a:ext cx="225014" cy="225014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375764" y="802500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Suhu dan intensitas cahaya turun namun kelembaban naik, seiring penambahan gradien ketinggian tempat.</a:t>
          </a:r>
        </a:p>
      </dsp:txBody>
      <dsp:txXfrm>
        <a:off x="6375764" y="802500"/>
        <a:ext cx="2482378" cy="1164412"/>
      </dsp:txXfrm>
    </dsp:sp>
    <dsp:sp modelId="{6EC2FC68-E1B8-4274-8090-C2C96A4CD82C}">
      <dsp:nvSpPr>
        <dsp:cNvPr id="0" name=""/>
        <dsp:cNvSpPr/>
      </dsp:nvSpPr>
      <dsp:spPr>
        <a:xfrm>
          <a:off x="6375764" y="393382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erbedaan</a:t>
          </a:r>
          <a:r>
            <a:rPr lang="en-US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temperatur</a:t>
          </a:r>
          <a:r>
            <a:rPr lang="en-US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kelembaban</a:t>
          </a:r>
          <a:r>
            <a:rPr lang="en-US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id-ID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&amp;</a:t>
          </a:r>
          <a:r>
            <a:rPr lang="en-US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intensitas</a:t>
          </a:r>
          <a:r>
            <a:rPr lang="en-US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cahaya</a:t>
          </a:r>
          <a:endParaRPr lang="en-US" sz="14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105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5764" y="393382"/>
        <a:ext cx="2482378" cy="409117"/>
      </dsp:txXfrm>
    </dsp:sp>
    <dsp:sp modelId="{4F41BF23-550C-4E7F-977E-3D22E3AF7B51}">
      <dsp:nvSpPr>
        <dsp:cNvPr id="0" name=""/>
        <dsp:cNvSpPr/>
      </dsp:nvSpPr>
      <dsp:spPr>
        <a:xfrm>
          <a:off x="6171205" y="802500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134385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516702" y="3191238"/>
          <a:ext cx="289289" cy="289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548839" y="3223376"/>
          <a:ext cx="225014" cy="225014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7865906" y="1966912"/>
          <a:ext cx="2482378" cy="116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D4196-A0D3-4E5C-83DA-99291A8FFFC3}">
      <dsp:nvSpPr>
        <dsp:cNvPr id="0" name=""/>
        <dsp:cNvSpPr/>
      </dsp:nvSpPr>
      <dsp:spPr>
        <a:xfrm>
          <a:off x="7865906" y="3131324"/>
          <a:ext cx="2482378" cy="40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id-ID" sz="1400" b="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Kajian pengaruh ketinggian tempat terhadap pertumbuhan dan hasil tanam tanaman cabai rawit</a:t>
          </a:r>
          <a:endParaRPr lang="en-US" sz="1400" b="0" i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5906" y="3131324"/>
        <a:ext cx="2482378" cy="409117"/>
      </dsp:txXfrm>
    </dsp:sp>
    <dsp:sp modelId="{54DE4918-169B-4E9C-B946-44A9D45AEC94}">
      <dsp:nvSpPr>
        <dsp:cNvPr id="0" name=""/>
        <dsp:cNvSpPr/>
      </dsp:nvSpPr>
      <dsp:spPr>
        <a:xfrm>
          <a:off x="7661347" y="1966912"/>
          <a:ext cx="0" cy="116441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7624526" y="1930091"/>
          <a:ext cx="73641" cy="73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1292-5724-4CF3-9B68-C9C37D007AE6}">
      <dsp:nvSpPr>
        <dsp:cNvPr id="0" name=""/>
        <dsp:cNvSpPr/>
      </dsp:nvSpPr>
      <dsp:spPr>
        <a:xfrm>
          <a:off x="0" y="635247"/>
          <a:ext cx="6864824" cy="2551051"/>
        </a:xfrm>
        <a:prstGeom prst="rect">
          <a:avLst/>
        </a:prstGeom>
        <a:noFill/>
        <a:ln w="38100" cap="sq" cmpd="dbl">
          <a:noFill/>
          <a:prstDash val="solid"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410B7-CA0F-43F4-960E-9DA7059AF511}">
      <dsp:nvSpPr>
        <dsp:cNvPr id="0" name=""/>
        <dsp:cNvSpPr/>
      </dsp:nvSpPr>
      <dsp:spPr>
        <a:xfrm>
          <a:off x="772447" y="1209234"/>
          <a:ext cx="1404449" cy="1403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B821-D3EB-46EE-BCA0-DA5A1D91AF84}">
      <dsp:nvSpPr>
        <dsp:cNvPr id="0" name=""/>
        <dsp:cNvSpPr/>
      </dsp:nvSpPr>
      <dsp:spPr>
        <a:xfrm>
          <a:off x="2315264" y="734090"/>
          <a:ext cx="4140124" cy="422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857" tIns="415857" rIns="415857" bIns="415857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Mengetahui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pengaruh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perbedaan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ketinggian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terhadap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hasil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tanam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rawit</a:t>
          </a:r>
          <a:r>
            <a:rPr lang="id-ID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l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engetahui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ketinggian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paling optimal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pertumbuhan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hasil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tanam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cabai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rawit</a:t>
          </a:r>
          <a:r>
            <a:rPr lang="id-ID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5264" y="734090"/>
        <a:ext cx="4140124" cy="422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terhambat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seiring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ertumbuhan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optimal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ditanam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m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uhu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m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kisaran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Suhu udara optimal yang diperlukan untuk pertumbuhan cabai rawit yaitu berkisar 24-27ºC dengan kelembaban udara sebesar 60-80%.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9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Biomassa tanaman akan berangsur naik dan selanjutnya turun seiring dengan bertambahnya gradien ketinggian tempat tanam.</a:t>
            </a:r>
          </a:p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Biomassa tanaman cabai rawit paling optimal diperoleh pada tanaman cabai rawit yang ditanam di lokasi ketinggian tempat 500 m dpl. Biomassa tanaman yang paling tidak optimal ditunjukkan oleh tanaman cabai rawit yang ditanam di ketinggian 1.000 m dpl.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L</a:t>
            </a:r>
            <a:r>
              <a:rPr lang="en-US" dirty="0" err="1" smtClean="0"/>
              <a:t>aju</a:t>
            </a:r>
            <a:r>
              <a:rPr lang="en-US" dirty="0" smtClean="0"/>
              <a:t> </a:t>
            </a:r>
            <a:r>
              <a:rPr lang="en-US" dirty="0" err="1" smtClean="0"/>
              <a:t>asimilasi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cabai</a:t>
            </a:r>
            <a:r>
              <a:rPr lang="en-US" dirty="0" smtClean="0"/>
              <a:t> </a:t>
            </a:r>
            <a:r>
              <a:rPr lang="en-US" dirty="0" err="1" smtClean="0"/>
              <a:t>rawit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bertambahnya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asimilasi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cabai</a:t>
            </a:r>
            <a:r>
              <a:rPr lang="en-US" dirty="0" smtClean="0"/>
              <a:t> </a:t>
            </a:r>
            <a:r>
              <a:rPr lang="en-US" dirty="0" err="1" smtClean="0"/>
              <a:t>rawit</a:t>
            </a:r>
            <a:r>
              <a:rPr lang="en-US" dirty="0" smtClean="0"/>
              <a:t> 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500 m </a:t>
            </a:r>
            <a:r>
              <a:rPr lang="en-US" dirty="0" err="1" smtClean="0"/>
              <a:t>dpl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0,0208 – 0,0285 g/dm2/20 </a:t>
            </a:r>
            <a:r>
              <a:rPr lang="en-US" dirty="0" err="1" smtClean="0"/>
              <a:t>hst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8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cabai</a:t>
            </a:r>
            <a:r>
              <a:rPr lang="en-US" dirty="0" smtClean="0"/>
              <a:t> </a:t>
            </a:r>
            <a:r>
              <a:rPr lang="en-US" dirty="0" err="1" smtClean="0"/>
              <a:t>rawit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500 m </a:t>
            </a:r>
            <a:r>
              <a:rPr lang="en-US" dirty="0" err="1" smtClean="0"/>
              <a:t>dpl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36 </a:t>
            </a:r>
            <a:r>
              <a:rPr lang="en-US" dirty="0" err="1" smtClean="0"/>
              <a:t>buah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per </a:t>
            </a:r>
            <a:r>
              <a:rPr lang="en-US" dirty="0" err="1" smtClean="0"/>
              <a:t>tanamannya</a:t>
            </a:r>
            <a:r>
              <a:rPr lang="en-US" dirty="0" smtClean="0"/>
              <a:t> 88 g, rata-rata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2,448 g,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4 cm </a:t>
            </a:r>
            <a:r>
              <a:rPr lang="en-US" dirty="0" err="1" smtClean="0"/>
              <a:t>dan</a:t>
            </a:r>
            <a:r>
              <a:rPr lang="en-US" dirty="0" smtClean="0"/>
              <a:t> diameter </a:t>
            </a:r>
            <a:r>
              <a:rPr lang="en-US" dirty="0" err="1" smtClean="0"/>
              <a:t>buahnya</a:t>
            </a:r>
            <a:r>
              <a:rPr lang="en-US" dirty="0" smtClean="0"/>
              <a:t> 0,998 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8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45088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9892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09978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383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7911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1715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330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889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27450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874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352045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31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13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65413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451454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6590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886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977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086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861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6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138387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4332241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1716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6502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4407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751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65248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1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037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0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7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3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74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6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798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79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07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063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196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5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5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8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34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1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41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61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9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153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20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67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253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44434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69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79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37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96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1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358539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23808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74021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1447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7/11/2022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274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149507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780353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19638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37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06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64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27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0574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708864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070407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393701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445204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39091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05991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3463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6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28562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8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1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5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068164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18539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10231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5652952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2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70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6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2075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87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081279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8218382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2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80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4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9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426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theme" Target="../theme/theme3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7/11/2022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4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  <p:sldLayoutId id="2147483827" r:id="rId39"/>
    <p:sldLayoutId id="2147483828" r:id="rId40"/>
    <p:sldLayoutId id="2147483829" r:id="rId41"/>
    <p:sldLayoutId id="2147483830" r:id="rId42"/>
    <p:sldLayoutId id="2147483831" r:id="rId43"/>
    <p:sldLayoutId id="2147483832" r:id="rId44"/>
    <p:sldLayoutId id="2147483833" r:id="rId45"/>
    <p:sldLayoutId id="2147483834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  <p:sldLayoutId id="2147483870" r:id="rId35"/>
    <p:sldLayoutId id="2147483871" r:id="rId36"/>
    <p:sldLayoutId id="2147483872" r:id="rId37"/>
    <p:sldLayoutId id="2147483873" r:id="rId38"/>
    <p:sldLayoutId id="2147483874" r:id="rId39"/>
    <p:sldLayoutId id="2147483875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1" r:id="rId46"/>
    <p:sldLayoutId id="2147483882" r:id="rId47"/>
    <p:sldLayoutId id="2147483883" r:id="rId48"/>
    <p:sldLayoutId id="2147483884" r:id="rId49"/>
    <p:sldLayoutId id="2147483885" r:id="rId50"/>
    <p:sldLayoutId id="2147483886" r:id="rId51"/>
    <p:sldLayoutId id="2147483887" r:id="rId52"/>
    <p:sldLayoutId id="2147483888" r:id="rId53"/>
    <p:sldLayoutId id="2147483889" r:id="rId54"/>
    <p:sldLayoutId id="2147483890" r:id="rId55"/>
    <p:sldLayoutId id="2147483891" r:id="rId56"/>
    <p:sldLayoutId id="2147483892" r:id="rId57"/>
    <p:sldLayoutId id="2147483893" r:id="rId58"/>
    <p:sldLayoutId id="2147483894" r:id="rId59"/>
    <p:sldLayoutId id="2147483895" r:id="rId60"/>
    <p:sldLayoutId id="2147483896" r:id="rId61"/>
    <p:sldLayoutId id="2147483897" r:id="rId62"/>
    <p:sldLayoutId id="2147483898" r:id="rId63"/>
    <p:sldLayoutId id="2147483899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39" y="832384"/>
            <a:ext cx="5049670" cy="2381195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Capsicum </a:t>
            </a:r>
            <a:r>
              <a:rPr lang="en-US" sz="3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frutescens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L.)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4"/>
          <a:stretch/>
        </p:blipFill>
        <p:spPr>
          <a:xfrm>
            <a:off x="4783595" y="617011"/>
            <a:ext cx="7226433" cy="5887995"/>
          </a:xfrm>
        </p:spPr>
      </p:pic>
      <p:sp>
        <p:nvSpPr>
          <p:cNvPr id="3" name="TextBox 2"/>
          <p:cNvSpPr txBox="1"/>
          <p:nvPr/>
        </p:nvSpPr>
        <p:spPr>
          <a:xfrm>
            <a:off x="552791" y="3601953"/>
            <a:ext cx="4647118" cy="1477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Oleh :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Riska Desi Aryani, S.Si, M.Sc.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Indah Fitriana Basuki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Drs. Iman Budisantoso, M.P.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Dra. Ani Widyastuti, M.Sc.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6635" y="6011921"/>
            <a:ext cx="358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anose="020B0A04020102020204" pitchFamily="34" charset="0"/>
              </a:rPr>
              <a:t>SEMANIS POLIJE 2022</a:t>
            </a:r>
          </a:p>
          <a:p>
            <a:r>
              <a:rPr lang="id-ID" dirty="0" smtClean="0">
                <a:latin typeface="Arial Black" panose="020B0A04020102020204" pitchFamily="34" charset="0"/>
              </a:rPr>
              <a:t>Kamis, 21 Juli 2022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1" y="321736"/>
            <a:ext cx="1603558" cy="16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8" y="245660"/>
            <a:ext cx="7198327" cy="6428095"/>
          </a:xfrm>
        </p:spPr>
      </p:pic>
      <p:sp>
        <p:nvSpPr>
          <p:cNvPr id="2" name="TextBox 1"/>
          <p:cNvSpPr txBox="1"/>
          <p:nvPr/>
        </p:nvSpPr>
        <p:spPr>
          <a:xfrm>
            <a:off x="557038" y="435410"/>
            <a:ext cx="54160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d-ID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mempercepat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khususnya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id-ID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522" y="4682727"/>
            <a:ext cx="500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d-ID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40-60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generatif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fotosintesis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1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923" y="614148"/>
            <a:ext cx="8297841" cy="879625"/>
          </a:xfrm>
        </p:spPr>
        <p:txBody>
          <a:bodyPr>
            <a:noAutofit/>
          </a:bodyPr>
          <a:lstStyle/>
          <a:p>
            <a:pPr marL="682625" indent="-682625"/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Tabel 5. Pengaruh ketinggian tempat terhadap hasil tanam tanaman cabai rawit pada ketiga lokasi ketinggian tempat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2" y="2901035"/>
            <a:ext cx="7997591" cy="342285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29267"/>
              </p:ext>
            </p:extLst>
          </p:nvPr>
        </p:nvGraphicFramePr>
        <p:xfrm>
          <a:off x="1978923" y="1072233"/>
          <a:ext cx="7997591" cy="18288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4891">
                  <a:extLst>
                    <a:ext uri="{9D8B030D-6E8A-4147-A177-3AD203B41FA5}">
                      <a16:colId xmlns:a16="http://schemas.microsoft.com/office/drawing/2014/main" val="549971791"/>
                    </a:ext>
                  </a:extLst>
                </a:gridCol>
                <a:gridCol w="1292540">
                  <a:extLst>
                    <a:ext uri="{9D8B030D-6E8A-4147-A177-3AD203B41FA5}">
                      <a16:colId xmlns:a16="http://schemas.microsoft.com/office/drawing/2014/main" val="2577300100"/>
                    </a:ext>
                  </a:extLst>
                </a:gridCol>
                <a:gridCol w="1373323">
                  <a:extLst>
                    <a:ext uri="{9D8B030D-6E8A-4147-A177-3AD203B41FA5}">
                      <a16:colId xmlns:a16="http://schemas.microsoft.com/office/drawing/2014/main" val="3163312170"/>
                    </a:ext>
                  </a:extLst>
                </a:gridCol>
                <a:gridCol w="1292540">
                  <a:extLst>
                    <a:ext uri="{9D8B030D-6E8A-4147-A177-3AD203B41FA5}">
                      <a16:colId xmlns:a16="http://schemas.microsoft.com/office/drawing/2014/main" val="1683782229"/>
                    </a:ext>
                  </a:extLst>
                </a:gridCol>
                <a:gridCol w="1211757">
                  <a:extLst>
                    <a:ext uri="{9D8B030D-6E8A-4147-A177-3AD203B41FA5}">
                      <a16:colId xmlns:a16="http://schemas.microsoft.com/office/drawing/2014/main" val="2145732999"/>
                    </a:ext>
                  </a:extLst>
                </a:gridCol>
                <a:gridCol w="1292540">
                  <a:extLst>
                    <a:ext uri="{9D8B030D-6E8A-4147-A177-3AD203B41FA5}">
                      <a16:colId xmlns:a16="http://schemas.microsoft.com/office/drawing/2014/main" val="3385374795"/>
                    </a:ext>
                  </a:extLst>
                </a:gridCol>
              </a:tblGrid>
              <a:tr h="73793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tempat (m dpl)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buah</a:t>
                      </a:r>
                      <a:r>
                        <a:rPr lang="id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(buah)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 buah per tanaman (g)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Rata-rata berat buah (g)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Panjang buah (cm)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 buah (cm)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1820107"/>
                  </a:ext>
                </a:extLst>
              </a:tr>
              <a:tr h="36517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1,977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3,700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0,830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607819"/>
                  </a:ext>
                </a:extLst>
              </a:tr>
              <a:tr h="36168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2,448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0,998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2775062"/>
                  </a:ext>
                </a:extLst>
              </a:tr>
              <a:tr h="3640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2,105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3,818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0,902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171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6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3"/>
          <a:stretch/>
        </p:blipFill>
        <p:spPr>
          <a:xfrm>
            <a:off x="4722125" y="191068"/>
            <a:ext cx="7260609" cy="6469039"/>
          </a:xfrm>
        </p:spPr>
      </p:pic>
      <p:sp>
        <p:nvSpPr>
          <p:cNvPr id="2" name="TextBox 1"/>
          <p:cNvSpPr txBox="1"/>
          <p:nvPr/>
        </p:nvSpPr>
        <p:spPr>
          <a:xfrm>
            <a:off x="641444" y="750627"/>
            <a:ext cx="597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intensitas cahaya dan suhu udara yang tinggi pada lokasi penanaman 500 m dpl menyebabkan produktivitas tanaman paling optimal dibandingkan lokasi lainnya.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4" y="1950956"/>
            <a:ext cx="5390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diameter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Peningkatan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 fotosintetik yang terjadi pada fase generatif tanaman dapat memicu peningkatan pembentukan dan perkembangan buah sehingga buah yang dihasilkan jumlahnya lebih banyak dan ukurannya lebih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4" y="4536279"/>
            <a:ext cx="4402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 yang berkurang mengakibatkan laju fotosintesis dan pembentukan fotosintat berkurang sehingga bunga yang pertama kali muncul tidak berkembang menjadi buah.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7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FEB38D-85AD-EB41-9EC1-E966F44A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72" y="1645404"/>
            <a:ext cx="5227376" cy="7277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Simpulan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D4B10F-ADAA-B74F-8461-59D7CAF3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954" y="2269616"/>
            <a:ext cx="7743112" cy="164238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berpengaruh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parameter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rata-rata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diameter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100 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500 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terbaik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500 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96E64F75-DC38-A047-84B3-5B96136A96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67133" y="2937683"/>
            <a:ext cx="3896435" cy="3944203"/>
          </a:xfrm>
        </p:spPr>
      </p:pic>
      <p:pic>
        <p:nvPicPr>
          <p:cNvPr id="6" name="Picture Placeholder 31">
            <a:extLst>
              <a:ext uri="{FF2B5EF4-FFF2-40B4-BE49-F238E27FC236}">
                <a16:creationId xmlns:a16="http://schemas.microsoft.com/office/drawing/2014/main" id="{96E64F75-DC38-A047-84B3-5B96136A9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59351" y="-16100"/>
            <a:ext cx="3912000" cy="3944203"/>
          </a:xfrm>
          <a:prstGeom prst="triangle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84754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7F6A80-08DF-8645-A4CD-7D0B49A3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Ucapan Terima Kasih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13A2D6-52A2-8C4D-985E-CB4BEE6B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4" y="3611584"/>
            <a:ext cx="4845066" cy="2107095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Pendanaan BLU UNSOED Tahun 2020 melalui skema Riset Dosen Pemula (RDP).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E319FF9-B321-9D4B-AA89-6EFE57293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271" y="1201003"/>
            <a:ext cx="5527343" cy="4258101"/>
          </a:xfrm>
        </p:spPr>
      </p:pic>
    </p:spTree>
    <p:extLst>
      <p:ext uri="{BB962C8B-B14F-4D97-AF65-F5344CB8AC3E}">
        <p14:creationId xmlns:p14="http://schemas.microsoft.com/office/powerpoint/2010/main" val="3072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id-ID" dirty="0" smtClean="0"/>
              <a:t>Daftar Referensi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4655" y="253999"/>
            <a:ext cx="8602545" cy="5955921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d-ID" sz="1200" dirty="0">
                <a:latin typeface="Arial" panose="020B0604020202020204" pitchFamily="34" charset="0"/>
              </a:rPr>
              <a:t>Alghaniya, G. S., Khairani, L., &amp; Susilawati, L. (2021). Pengaruh Lama Penyinaran menggunakan Lampu LED terhadap Produktivitas Fooder Hanjeli (Coix lacryma-jobi L.) Hidroponik. Ziraa’ah, 46(1), 38-43. Retrieved from http://dx.doi.org/10.31602/zmip.v46i1.3562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Astutik</a:t>
            </a:r>
            <a:r>
              <a:rPr lang="id-ID" sz="1200" dirty="0">
                <a:latin typeface="Arial" panose="020B0604020202020204" pitchFamily="34" charset="0"/>
              </a:rPr>
              <a:t>, W., Rahmawati, D., &amp; Sjamsijah, N. (2017). Uji Daya Hasil Galur MG1012 dengan Tiga Varietas Pembanding Tanaman Cabai Keriting (Capsicum annum L.). Agriprima, Journal of Applied Agricultural Sciences, 2(1), 163-173. Retrieved from https://doi.org/10.25047/agriprima.v1i2.30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Fitrianah</a:t>
            </a:r>
            <a:r>
              <a:rPr lang="id-ID" sz="1200" dirty="0">
                <a:latin typeface="Arial" panose="020B0604020202020204" pitchFamily="34" charset="0"/>
              </a:rPr>
              <a:t>, L., Fatimah, S., &amp; Hidayati, Y. (2012). Pengaruh Komposisi Media Tanam terhadap Pertumbuhan dan Kandungan Saponin pada Dua Varietas Tanaman Gendola (Basella sp.). Agrovigor, 5(1), 34-47. Retrieved from https://doi.org/10.21107/agrovigor.v5i1.306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Lathifah, A., &amp; Jazilah, S. (2018). Pengaruh Intensitas cahaya dan Macam Pupuk Kandang terhadap Pertumbuhan dan Produksi Tanaman Sawi Putih (Brassica pekinensia L.). Jurnal Ilmiah Pertanian, 14(1), 1-8. Retrieved from http://dx.doi.org/10.31941/biofarm.v14i1.785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Leku</a:t>
            </a:r>
            <a:r>
              <a:rPr lang="id-ID" sz="1200" dirty="0">
                <a:latin typeface="Arial" panose="020B0604020202020204" pitchFamily="34" charset="0"/>
              </a:rPr>
              <a:t>, P. M. N., Duaja, W., &amp; Bako, P. O. (2019). Pengaruh Dosis Kombinasi Pupuk Kandang Kotoran Ayam dan Pupuk Majemuk NPK Phonska terhadap Beberapa Sifat Kimia Tanah dan Hasil Cabai Rawit (Capsicum frutescens L.) pada Alfisol. Agrisa, 8(1), 404-417.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Rukmana</a:t>
            </a:r>
            <a:r>
              <a:rPr lang="id-ID" sz="1200" dirty="0">
                <a:latin typeface="Arial" panose="020B0604020202020204" pitchFamily="34" charset="0"/>
              </a:rPr>
              <a:t>, R. (2006). Usaha Tani Cabai Rawit. Kanisius Yogyakarta.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Safrizal, Nazimah, &amp; Resi, S. (2018). Penggunaan Media Alternative (Diapers) terhadap Pertumbuhan dan Produksi Tanaman Cabai. Jurnal Agrium, 15(1), 34-44. Retrieved from https://doi.org/10.29103/agrium.v15i1.687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Santana, F. P., Ghulamahdi, M, &amp; Lubis, I. (2021). Respons Pertumbuhan, Fisiologi, dan Produksi Kedelai terhadap Pemberian Pupuk Nitrogen dengan Dosis dan Waktu yang berbeda. Jurnal Ilmu Pertanian Indonesia, 26(1), 24-31. Retrieved from https://doi.org/10.18343/jipi.26.1.24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 smtClean="0">
                <a:latin typeface="Arial" panose="020B0604020202020204" pitchFamily="34" charset="0"/>
              </a:rPr>
              <a:t>Suyanti</a:t>
            </a:r>
            <a:r>
              <a:rPr lang="id-ID" sz="1200" dirty="0">
                <a:latin typeface="Arial" panose="020B0604020202020204" pitchFamily="34" charset="0"/>
              </a:rPr>
              <a:t>, Mukarin., &amp; Rizalinda. (2013). Respon Pertumbuhan Stek Pucuk Keji Beling (Stobilanthes crispus BI) dengan Pemberian IBA (Indole Butyric Acid). Protobiont, 2(2), 26-31. Retrieved from http://dx.doi.org/10.26418/protobiont.v2i2.2733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1200" dirty="0">
                <a:latin typeface="Arial" panose="020B0604020202020204" pitchFamily="34" charset="0"/>
              </a:rPr>
              <a:t>Topan, N., Yetti, H., &amp; Ali, M. (2017). Pengaruh Dosis Limbah Cair Biogas Ternak terhadap Pertumbuhan dan Hasil Tanaman Cabai (Capsicum annum L.) di Tanah Podzolik Merah Kuning. Jurnal Faperta, 4(1), 2-14.</a:t>
            </a:r>
          </a:p>
        </p:txBody>
      </p:sp>
    </p:spTree>
    <p:extLst>
      <p:ext uri="{BB962C8B-B14F-4D97-AF65-F5344CB8AC3E}">
        <p14:creationId xmlns:p14="http://schemas.microsoft.com/office/powerpoint/2010/main" val="99879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5BD8C-215E-470E-9A15-CEABC3C16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5637" y="160732"/>
            <a:ext cx="2073742" cy="601840"/>
          </a:xfrm>
        </p:spPr>
        <p:txBody>
          <a:bodyPr>
            <a:noAutofit/>
          </a:bodyPr>
          <a:lstStyle/>
          <a:p>
            <a:r>
              <a:rPr lang="id-ID" sz="1600" dirty="0" smtClean="0"/>
              <a:t>SEMNAS LPPM UNSOED</a:t>
            </a:r>
          </a:p>
          <a:p>
            <a:r>
              <a:rPr lang="en-US" sz="1600" dirty="0" smtClean="0"/>
              <a:t>20</a:t>
            </a:r>
            <a:r>
              <a:rPr lang="id-ID" sz="1600" dirty="0" smtClean="0"/>
              <a:t>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140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Placeholder Timeline&#10;">
            <a:extLst>
              <a:ext uri="{FF2B5EF4-FFF2-40B4-BE49-F238E27FC236}">
                <a16:creationId xmlns:a16="http://schemas.microsoft.com/office/drawing/2014/main" id="{F71B10C4-D0A8-414E-9F4A-2CAD9414B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19803"/>
              </p:ext>
            </p:extLst>
          </p:nvPr>
        </p:nvGraphicFramePr>
        <p:xfrm>
          <a:off x="931863" y="2030413"/>
          <a:ext cx="10453687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78B98D-A943-4557-A450-06FD1E29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Latar Belakang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Placeholder - 2 X Icons Vertical">
            <a:extLst>
              <a:ext uri="{FF2B5EF4-FFF2-40B4-BE49-F238E27FC236}">
                <a16:creationId xmlns:a16="http://schemas.microsoft.com/office/drawing/2014/main" id="{05161A65-4E7E-B44A-B0C7-71A1F0FD58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37158"/>
              </p:ext>
            </p:extLst>
          </p:nvPr>
        </p:nvGraphicFramePr>
        <p:xfrm>
          <a:off x="150126" y="0"/>
          <a:ext cx="6864824" cy="519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itle 27">
            <a:extLst>
              <a:ext uri="{FF2B5EF4-FFF2-40B4-BE49-F238E27FC236}">
                <a16:creationId xmlns:a16="http://schemas.microsoft.com/office/drawing/2014/main" id="{4988F789-C14D-C841-BDEB-8ACF7737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885" y="3083194"/>
            <a:ext cx="2988860" cy="1395208"/>
          </a:xfrm>
        </p:spPr>
        <p:txBody>
          <a:bodyPr/>
          <a:lstStyle/>
          <a:p>
            <a:r>
              <a:rPr lang="id-ID" dirty="0" smtClean="0"/>
              <a:t>Metodologi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6710" y="793580"/>
            <a:ext cx="4575995" cy="5270839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Metode Rancangan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Acak Lengkap (RAL).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Penanaman cabai rawit var. Cakra hijau yang ditanam pada tiga lokasi dengan ketinggian tempat yang berbeda (±100 m dpl, ±500 m dpl, &amp; ±1.000 m dpl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Penanaman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dikelompokkan 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berdasarkan umur pengambilan sampel tanaman (20 hst, 40 hst, 60 hst, dan 80 hst) dengan masing-masing ulangan sebanyak 5 kali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Teknik penanaman benih pada seluruh lokasi dibuat seragam mulai dari pengolahan, pemberian pupuk, penyiraman maupun perawatan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Pengamatan parameter pertumbuhan dan hasil tanam cabai rawat pada ketiga lokasi.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/>
          <a:stretch/>
        </p:blipFill>
        <p:spPr>
          <a:xfrm>
            <a:off x="189910" y="3384645"/>
            <a:ext cx="4258009" cy="347082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80" t="2871" r="13588" b="3185"/>
          <a:stretch/>
        </p:blipFill>
        <p:spPr>
          <a:xfrm>
            <a:off x="-39320" y="0"/>
            <a:ext cx="5129935" cy="34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5516" y="2702257"/>
            <a:ext cx="6833615" cy="3807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EBD9F-B88A-DC40-9E37-35CE23CC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43"/>
            <a:ext cx="4393415" cy="3002359"/>
          </a:xfrm>
        </p:spPr>
        <p:txBody>
          <a:bodyPr/>
          <a:lstStyle/>
          <a:p>
            <a:r>
              <a:rPr lang="id-ID" b="1" dirty="0" smtClean="0"/>
              <a:t>Hasil dan Pembahasan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572001" y="423080"/>
            <a:ext cx="7305466" cy="532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60425" indent="-86042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 Tinggi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11651"/>
              </p:ext>
            </p:extLst>
          </p:nvPr>
        </p:nvGraphicFramePr>
        <p:xfrm>
          <a:off x="4572001" y="955342"/>
          <a:ext cx="7305464" cy="16076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1503">
                  <a:extLst>
                    <a:ext uri="{9D8B030D-6E8A-4147-A177-3AD203B41FA5}">
                      <a16:colId xmlns:a16="http://schemas.microsoft.com/office/drawing/2014/main" val="2807589395"/>
                    </a:ext>
                  </a:extLst>
                </a:gridCol>
                <a:gridCol w="1671785">
                  <a:extLst>
                    <a:ext uri="{9D8B030D-6E8A-4147-A177-3AD203B41FA5}">
                      <a16:colId xmlns:a16="http://schemas.microsoft.com/office/drawing/2014/main" val="872215138"/>
                    </a:ext>
                  </a:extLst>
                </a:gridCol>
                <a:gridCol w="1277392">
                  <a:extLst>
                    <a:ext uri="{9D8B030D-6E8A-4147-A177-3AD203B41FA5}">
                      <a16:colId xmlns:a16="http://schemas.microsoft.com/office/drawing/2014/main" val="2646620156"/>
                    </a:ext>
                  </a:extLst>
                </a:gridCol>
                <a:gridCol w="1277392">
                  <a:extLst>
                    <a:ext uri="{9D8B030D-6E8A-4147-A177-3AD203B41FA5}">
                      <a16:colId xmlns:a16="http://schemas.microsoft.com/office/drawing/2014/main" val="3898760958"/>
                    </a:ext>
                  </a:extLst>
                </a:gridCol>
                <a:gridCol w="1277392">
                  <a:extLst>
                    <a:ext uri="{9D8B030D-6E8A-4147-A177-3AD203B41FA5}">
                      <a16:colId xmlns:a16="http://schemas.microsoft.com/office/drawing/2014/main" val="44111472"/>
                    </a:ext>
                  </a:extLst>
                </a:gridCol>
              </a:tblGrid>
              <a:tr h="462629"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Ketinggian</a:t>
                      </a:r>
                      <a:r>
                        <a:rPr lang="id-ID" sz="1600" dirty="0">
                          <a:effectLst/>
                        </a:rPr>
                        <a:t> tempat (m dpl)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Rata-rata tinggi tanaman cabai rawit (cm)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64274"/>
                  </a:ext>
                </a:extLst>
              </a:tr>
              <a:tr h="278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hst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 hst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 hst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 hst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5904318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16,1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21,4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35,8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603162"/>
                  </a:ext>
                </a:extLst>
              </a:tr>
              <a:tr h="2789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18,3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28,7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60,6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85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720790"/>
                  </a:ext>
                </a:extLst>
              </a:tr>
              <a:tr h="29357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20,0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28,1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52,2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81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76039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95543510"/>
              </p:ext>
            </p:extLst>
          </p:nvPr>
        </p:nvGraphicFramePr>
        <p:xfrm>
          <a:off x="5165516" y="2702257"/>
          <a:ext cx="6833615" cy="380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30944" y="2563009"/>
            <a:ext cx="5107273" cy="781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23938" indent="-1023938" algn="just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Tabel 2. Parameter lingkungan pada ketiga lokasi ketinggian tempat tanam cabai rawit.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27112"/>
              </p:ext>
            </p:extLst>
          </p:nvPr>
        </p:nvGraphicFramePr>
        <p:xfrm>
          <a:off x="30941" y="3344939"/>
          <a:ext cx="5107274" cy="2316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483">
                  <a:extLst>
                    <a:ext uri="{9D8B030D-6E8A-4147-A177-3AD203B41FA5}">
                      <a16:colId xmlns:a16="http://schemas.microsoft.com/office/drawing/2014/main" val="3978642011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853380500"/>
                    </a:ext>
                  </a:extLst>
                </a:gridCol>
                <a:gridCol w="1501253">
                  <a:extLst>
                    <a:ext uri="{9D8B030D-6E8A-4147-A177-3AD203B41FA5}">
                      <a16:colId xmlns:a16="http://schemas.microsoft.com/office/drawing/2014/main" val="3226249330"/>
                    </a:ext>
                  </a:extLst>
                </a:gridCol>
                <a:gridCol w="1221308">
                  <a:extLst>
                    <a:ext uri="{9D8B030D-6E8A-4147-A177-3AD203B41FA5}">
                      <a16:colId xmlns:a16="http://schemas.microsoft.com/office/drawing/2014/main" val="3572410665"/>
                    </a:ext>
                  </a:extLst>
                </a:gridCol>
              </a:tblGrid>
              <a:tr h="1036609"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</a:t>
                      </a:r>
                      <a:endParaRPr lang="id-ID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dpl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udara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Kelembaban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udara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cahaya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(lux)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861348"/>
                  </a:ext>
                </a:extLst>
              </a:tr>
              <a:tr h="345538"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93-96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19.000-20.000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03837"/>
                  </a:ext>
                </a:extLst>
              </a:tr>
              <a:tr h="345538"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81-88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34.000-36.000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560388"/>
                  </a:ext>
                </a:extLst>
              </a:tr>
              <a:tr h="345538"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73-83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286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.000-39.000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66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9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85" y="300251"/>
            <a:ext cx="7071815" cy="6190143"/>
          </a:xfrm>
        </p:spPr>
      </p:pic>
      <p:sp>
        <p:nvSpPr>
          <p:cNvPr id="2" name="TextBox 1"/>
          <p:cNvSpPr txBox="1"/>
          <p:nvPr/>
        </p:nvSpPr>
        <p:spPr>
          <a:xfrm>
            <a:off x="641444" y="750627"/>
            <a:ext cx="655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Suhu udara optimal yang diperlukan untuk pertumbuhan cabai rawit yaitu berkisar 24-27ºC dengan kelembaban udara sebesar 60-80%.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39" y="1866183"/>
            <a:ext cx="5868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Suhu 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 dan intensitas cahaya yang diterima oleh tanaman akan berkurang seiring dengan bertambahnya gradien ketinggian tempat tanam sehingga l</a:t>
            </a: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 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fotosintesis </a:t>
            </a: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dan mengakibatkan 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 tanaman tidak optimal.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39" y="3690572"/>
            <a:ext cx="51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 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fotosintesis, tumbuhan dapat memperoleh energi untuk proses fisiologis tanaman dan pertumbuhan tanaman secara </a:t>
            </a:r>
            <a:r>
              <a:rPr lang="id-ID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keseluruhan sehingga tanaman akan bertambah 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 karena adanya peristiwa pembelahan dan pemanjangan sel.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8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8" y="511193"/>
            <a:ext cx="10452849" cy="594276"/>
          </a:xfrm>
        </p:spPr>
        <p:txBody>
          <a:bodyPr anchor="ctr">
            <a:noAutofit/>
          </a:bodyPr>
          <a:lstStyle/>
          <a:p>
            <a:pPr marL="682625" indent="-682625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rawit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ketinggian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062211"/>
              </p:ext>
            </p:extLst>
          </p:nvPr>
        </p:nvGraphicFramePr>
        <p:xfrm>
          <a:off x="1160059" y="1105468"/>
          <a:ext cx="9689911" cy="2142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559">
                  <a:extLst>
                    <a:ext uri="{9D8B030D-6E8A-4147-A177-3AD203B41FA5}">
                      <a16:colId xmlns:a16="http://schemas.microsoft.com/office/drawing/2014/main" val="3043083331"/>
                    </a:ext>
                  </a:extLst>
                </a:gridCol>
                <a:gridCol w="1064471">
                  <a:extLst>
                    <a:ext uri="{9D8B030D-6E8A-4147-A177-3AD203B41FA5}">
                      <a16:colId xmlns:a16="http://schemas.microsoft.com/office/drawing/2014/main" val="1561344376"/>
                    </a:ext>
                  </a:extLst>
                </a:gridCol>
                <a:gridCol w="1064471">
                  <a:extLst>
                    <a:ext uri="{9D8B030D-6E8A-4147-A177-3AD203B41FA5}">
                      <a16:colId xmlns:a16="http://schemas.microsoft.com/office/drawing/2014/main" val="446726740"/>
                    </a:ext>
                  </a:extLst>
                </a:gridCol>
                <a:gridCol w="967702">
                  <a:extLst>
                    <a:ext uri="{9D8B030D-6E8A-4147-A177-3AD203B41FA5}">
                      <a16:colId xmlns:a16="http://schemas.microsoft.com/office/drawing/2014/main" val="435396973"/>
                    </a:ext>
                  </a:extLst>
                </a:gridCol>
                <a:gridCol w="976301">
                  <a:extLst>
                    <a:ext uri="{9D8B030D-6E8A-4147-A177-3AD203B41FA5}">
                      <a16:colId xmlns:a16="http://schemas.microsoft.com/office/drawing/2014/main" val="3744311712"/>
                    </a:ext>
                  </a:extLst>
                </a:gridCol>
                <a:gridCol w="976301">
                  <a:extLst>
                    <a:ext uri="{9D8B030D-6E8A-4147-A177-3AD203B41FA5}">
                      <a16:colId xmlns:a16="http://schemas.microsoft.com/office/drawing/2014/main" val="2658889454"/>
                    </a:ext>
                  </a:extLst>
                </a:gridCol>
                <a:gridCol w="967702">
                  <a:extLst>
                    <a:ext uri="{9D8B030D-6E8A-4147-A177-3AD203B41FA5}">
                      <a16:colId xmlns:a16="http://schemas.microsoft.com/office/drawing/2014/main" val="3329372813"/>
                    </a:ext>
                  </a:extLst>
                </a:gridCol>
                <a:gridCol w="967702">
                  <a:extLst>
                    <a:ext uri="{9D8B030D-6E8A-4147-A177-3AD203B41FA5}">
                      <a16:colId xmlns:a16="http://schemas.microsoft.com/office/drawing/2014/main" val="441569165"/>
                    </a:ext>
                  </a:extLst>
                </a:gridCol>
                <a:gridCol w="967702">
                  <a:extLst>
                    <a:ext uri="{9D8B030D-6E8A-4147-A177-3AD203B41FA5}">
                      <a16:colId xmlns:a16="http://schemas.microsoft.com/office/drawing/2014/main" val="3894837601"/>
                    </a:ext>
                  </a:extLst>
                </a:gridCol>
              </a:tblGrid>
              <a:tr h="379911"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id-ID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tempat (m dpl)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 basah tanaman (g)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 kering tanaman (g)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26460"/>
                  </a:ext>
                </a:extLst>
              </a:tr>
              <a:tr h="623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hst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1479644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8,622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19,108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28,870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0,394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0,672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737864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11,448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66,122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0,416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1,555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5,538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10,380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399622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3,772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11,246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26,132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55,840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1,476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4,848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9,964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002178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6" y="3449630"/>
            <a:ext cx="5840832" cy="330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58" y="3449630"/>
            <a:ext cx="5950424" cy="33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28" y="245660"/>
            <a:ext cx="6989929" cy="6428095"/>
          </a:xfrm>
        </p:spPr>
      </p:pic>
      <p:sp>
        <p:nvSpPr>
          <p:cNvPr id="2" name="TextBox 1"/>
          <p:cNvSpPr txBox="1"/>
          <p:nvPr/>
        </p:nvSpPr>
        <p:spPr>
          <a:xfrm>
            <a:off x="531388" y="938196"/>
            <a:ext cx="630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 oleh: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fotosintesis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388" y="2270814"/>
            <a:ext cx="549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enimbunan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fotosintesis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berjalan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berpengaruh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88" y="4157429"/>
            <a:ext cx="478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tahapan pertumbuhan dan perkembangan tanaman, jika proses fotosintesis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berjalan tidak </a:t>
            </a:r>
            <a:r>
              <a:rPr lang="id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maka dapat menyebabkan disfungsi fisiologis pada </a:t>
            </a: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8923" y="941695"/>
            <a:ext cx="8106773" cy="879625"/>
          </a:xfrm>
        </p:spPr>
        <p:txBody>
          <a:bodyPr>
            <a:noAutofit/>
          </a:bodyPr>
          <a:lstStyle/>
          <a:p>
            <a:pPr marL="682625" indent="-682625"/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Tabel 4. Laju asimilasi bersih tanaman cabai rawit pada berbagai umur pengambilan sampel di tiga lokasi ketinggian tempat.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75994"/>
              </p:ext>
            </p:extLst>
          </p:nvPr>
        </p:nvGraphicFramePr>
        <p:xfrm>
          <a:off x="2101754" y="1381508"/>
          <a:ext cx="7983940" cy="197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560282005"/>
                    </a:ext>
                  </a:extLst>
                </a:gridCol>
                <a:gridCol w="2163169">
                  <a:extLst>
                    <a:ext uri="{9D8B030D-6E8A-4147-A177-3AD203B41FA5}">
                      <a16:colId xmlns:a16="http://schemas.microsoft.com/office/drawing/2014/main" val="483351825"/>
                    </a:ext>
                  </a:extLst>
                </a:gridCol>
                <a:gridCol w="1995985">
                  <a:extLst>
                    <a:ext uri="{9D8B030D-6E8A-4147-A177-3AD203B41FA5}">
                      <a16:colId xmlns:a16="http://schemas.microsoft.com/office/drawing/2014/main" val="8808963"/>
                    </a:ext>
                  </a:extLst>
                </a:gridCol>
                <a:gridCol w="1995985">
                  <a:extLst>
                    <a:ext uri="{9D8B030D-6E8A-4147-A177-3AD203B41FA5}">
                      <a16:colId xmlns:a16="http://schemas.microsoft.com/office/drawing/2014/main" val="1371192368"/>
                    </a:ext>
                  </a:extLst>
                </a:gridCol>
              </a:tblGrid>
              <a:tr h="39516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tempat (m dpl)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Laju asimilasi bersih (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g/dm</a:t>
                      </a:r>
                      <a:r>
                        <a:rPr lang="en-US" sz="16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924483"/>
                  </a:ext>
                </a:extLst>
              </a:tr>
              <a:tr h="395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20-40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 hst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60-80 </a:t>
                      </a: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3963300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id-ID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0,0195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0,0193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0,0173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0850871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0,0208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0,0285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0,0215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3697698"/>
                  </a:ext>
                </a:extLst>
              </a:tr>
              <a:tr h="3951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0,0255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0,0197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0,185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3674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52" y="3357348"/>
            <a:ext cx="7983942" cy="33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01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nference Presentation_Win32_AS v2" id="{3227B632-3DF0-418B-99D5-B2B493F81A96}" vid="{6C31D406-0136-47A8-82B0-2E53703E219D}"/>
    </a:ext>
  </a:extLst>
</a:theme>
</file>

<file path=ppt/theme/theme2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3.xml><?xml version="1.0" encoding="utf-8"?>
<a:theme xmlns:a="http://schemas.openxmlformats.org/drawingml/2006/main" name="1_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 _Bold_Sophisticated_02_MS - v5" id="{0D41E119-70BC-460A-871B-170510AB4D35}" vid="{64C62F1B-F437-4409-9C0D-EDEE8FFAF9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6A1C8-8283-4EE8-96CE-BB44EE9D7AD3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59AF2B-2F0F-4340-8358-B3F991FAB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EC6E52-ACE5-4D4A-8910-845222469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0</TotalTime>
  <Words>1707</Words>
  <Application>Microsoft Office PowerPoint</Application>
  <PresentationFormat>Widescreen</PresentationFormat>
  <Paragraphs>205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Arial Black</vt:lpstr>
      <vt:lpstr>Avenir Next LT Pro</vt:lpstr>
      <vt:lpstr>Calibri</vt:lpstr>
      <vt:lpstr>Calibri Light</vt:lpstr>
      <vt:lpstr>Constantia</vt:lpstr>
      <vt:lpstr>Corbel</vt:lpstr>
      <vt:lpstr>Garamond</vt:lpstr>
      <vt:lpstr>Gill Sans</vt:lpstr>
      <vt:lpstr>Helvetica Light</vt:lpstr>
      <vt:lpstr>Helvetica Neue Medium</vt:lpstr>
      <vt:lpstr>Raleway</vt:lpstr>
      <vt:lpstr>Speak Pro</vt:lpstr>
      <vt:lpstr>Times New Roman</vt:lpstr>
      <vt:lpstr>RetrospectVTI</vt:lpstr>
      <vt:lpstr>Office Theme</vt:lpstr>
      <vt:lpstr>1_Office Theme</vt:lpstr>
      <vt:lpstr>Pengaruh Ketinggian Tempat terhadap Pertumbuhan dan Hasil Tanam Cabai Rawit (Capsicum frutescens L.)</vt:lpstr>
      <vt:lpstr>Latar Belakang</vt:lpstr>
      <vt:lpstr>Tujuan Penelitian</vt:lpstr>
      <vt:lpstr>Metodologi</vt:lpstr>
      <vt:lpstr>Hasil dan Pembahasan</vt:lpstr>
      <vt:lpstr>PowerPoint Presentation</vt:lpstr>
      <vt:lpstr>Tabel 3. Biomassa tanaman cabai rawit pada berbagai umur pengambilan sampel di tiga lokasi ketinggian tempat. </vt:lpstr>
      <vt:lpstr>PowerPoint Presentation</vt:lpstr>
      <vt:lpstr>Tabel 4. Laju asimilasi bersih tanaman cabai rawit pada berbagai umur pengambilan sampel di tiga lokasi ketinggian tempat. </vt:lpstr>
      <vt:lpstr>PowerPoint Presentation</vt:lpstr>
      <vt:lpstr>Tabel 5. Pengaruh ketinggian tempat terhadap hasil tanam tanaman cabai rawit pada ketiga lokasi ketinggian tempat. </vt:lpstr>
      <vt:lpstr>PowerPoint Presentation</vt:lpstr>
      <vt:lpstr>Simpulan</vt:lpstr>
      <vt:lpstr>Ucapan Terima Kasih</vt:lpstr>
      <vt:lpstr>Daftar Referensi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2021-10-11T06:01:23Z</dcterms:created>
  <dcterms:modified xsi:type="dcterms:W3CDTF">2022-07-10T22:28:28Z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