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3" r:id="rId5"/>
    <p:sldId id="259" r:id="rId6"/>
    <p:sldId id="260" r:id="rId7"/>
    <p:sldId id="261" r:id="rId8"/>
    <p:sldId id="262" r:id="rId9"/>
    <p:sldId id="266" r:id="rId10"/>
    <p:sldId id="267" r:id="rId11"/>
    <p:sldId id="268" r:id="rId12"/>
    <p:sldId id="264" r:id="rId13"/>
    <p:sldId id="265"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5F1E0-67B2-4BD2-B9FC-A0E36A042D95}" type="datetimeFigureOut">
              <a:rPr lang="id-ID" smtClean="0"/>
              <a:pPr/>
              <a:t>13/07/2022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CF691D-244C-44A6-999C-E534B6EFC443}"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FCF691D-244C-44A6-999C-E534B6EFC443}"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8DAC3-2108-4250-A6C2-37FD76A61CBC}" type="datetimeFigureOut">
              <a:rPr lang="id-ID" smtClean="0"/>
              <a:pPr/>
              <a:t>13/07/2022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BC7856-7A74-4EDA-B491-0590C7D5608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8DAC3-2108-4250-A6C2-37FD76A61CBC}" type="datetimeFigureOut">
              <a:rPr lang="id-ID" smtClean="0"/>
              <a:pPr/>
              <a:t>13/07/2022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C7856-7A74-4EDA-B491-0590C7D5608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7165"/>
            <a:ext cx="9144000" cy="2857521"/>
          </a:xfrm>
        </p:spPr>
        <p:txBody>
          <a:bodyPr>
            <a:normAutofit/>
          </a:bodyPr>
          <a:lstStyle/>
          <a:p>
            <a:r>
              <a:rPr lang="id-ID" sz="2800" b="1" dirty="0">
                <a:latin typeface="Arial" pitchFamily="34" charset="0"/>
                <a:cs typeface="Arial" pitchFamily="34" charset="0"/>
              </a:rPr>
              <a:t>PEMBERIAN BERBAGAI MACAM PUPUK KANDANG DAN DOSIS BIOURINE SAPI TERHADAP PERTUMBUHAN DAN HASIL TANAMAN JAGUNG MANIS (</a:t>
            </a:r>
            <a:r>
              <a:rPr lang="id-ID" sz="2800" b="1" i="1" dirty="0">
                <a:latin typeface="Arial" pitchFamily="34" charset="0"/>
                <a:cs typeface="Arial" pitchFamily="34" charset="0"/>
              </a:rPr>
              <a:t>Zea mays saccharata</a:t>
            </a:r>
            <a:r>
              <a:rPr lang="id-ID" sz="2800" b="1" dirty="0">
                <a:latin typeface="Arial" pitchFamily="34" charset="0"/>
                <a:cs typeface="Arial" pitchFamily="34" charset="0"/>
              </a:rPr>
              <a:t> L.).</a:t>
            </a:r>
            <a:r>
              <a:rPr lang="id-ID" sz="2800" dirty="0">
                <a:latin typeface="Arial" pitchFamily="34" charset="0"/>
                <a:cs typeface="Arial" pitchFamily="34" charset="0"/>
              </a:rPr>
              <a:t/>
            </a:r>
            <a:br>
              <a:rPr lang="id-ID" sz="2800" dirty="0">
                <a:latin typeface="Arial" pitchFamily="34" charset="0"/>
                <a:cs typeface="Arial" pitchFamily="34" charset="0"/>
              </a:rPr>
            </a:br>
            <a:endParaRPr lang="id-ID" sz="2800" dirty="0">
              <a:latin typeface="Arial" pitchFamily="34" charset="0"/>
              <a:cs typeface="Arial" pitchFamily="34" charset="0"/>
            </a:endParaRPr>
          </a:p>
        </p:txBody>
      </p:sp>
      <p:sp>
        <p:nvSpPr>
          <p:cNvPr id="4" name="Title 1"/>
          <p:cNvSpPr txBox="1">
            <a:spLocks/>
          </p:cNvSpPr>
          <p:nvPr/>
        </p:nvSpPr>
        <p:spPr>
          <a:xfrm>
            <a:off x="509558" y="5072074"/>
            <a:ext cx="8286808" cy="1500198"/>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3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Disampaikan Pada</a:t>
            </a:r>
            <a:r>
              <a:rPr kumimoji="0" lang="id-ID" sz="3300" b="1" i="0" u="none" strike="noStrike" kern="1200" cap="none" spc="0" normalizeH="0" noProof="0" dirty="0" smtClean="0">
                <a:ln>
                  <a:noFill/>
                </a:ln>
                <a:solidFill>
                  <a:schemeClr val="tx1"/>
                </a:solidFill>
                <a:effectLst/>
                <a:uLnTx/>
                <a:uFillTx/>
                <a:latin typeface="Arial" pitchFamily="34" charset="0"/>
                <a:ea typeface="+mj-ea"/>
                <a:cs typeface="Arial" pitchFamily="34" charset="0"/>
              </a:rPr>
              <a:t> Seminar Nasional Politeknik Negeri Jember Pada 22 Juli 2022</a:t>
            </a:r>
            <a:r>
              <a:rPr kumimoji="0" lang="id-ID" sz="4400" b="0" i="0" u="none" strike="noStrike" kern="1200" cap="none" spc="0" normalizeH="0" baseline="0" noProof="0" dirty="0" smtClean="0">
                <a:ln>
                  <a:noFill/>
                </a:ln>
                <a:solidFill>
                  <a:schemeClr val="tx1"/>
                </a:solidFill>
                <a:effectLst/>
                <a:uLnTx/>
                <a:uFillTx/>
                <a:latin typeface="+mj-lt"/>
                <a:ea typeface="+mj-ea"/>
                <a:cs typeface="+mj-cs"/>
              </a:rPr>
              <a:t/>
            </a:r>
            <a:br>
              <a:rPr kumimoji="0" lang="id-ID" sz="4400" b="0" i="0" u="none" strike="noStrike" kern="1200" cap="none" spc="0" normalizeH="0" baseline="0" noProof="0" dirty="0" smtClean="0">
                <a:ln>
                  <a:noFill/>
                </a:ln>
                <a:solidFill>
                  <a:schemeClr val="tx1"/>
                </a:solidFill>
                <a:effectLst/>
                <a:uLnTx/>
                <a:uFillTx/>
                <a:latin typeface="+mj-lt"/>
                <a:ea typeface="+mj-ea"/>
                <a:cs typeface="+mj-cs"/>
              </a:rPr>
            </a:br>
            <a:endParaRPr kumimoji="0" lang="id-ID"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le 1"/>
          <p:cNvSpPr txBox="1">
            <a:spLocks/>
          </p:cNvSpPr>
          <p:nvPr/>
        </p:nvSpPr>
        <p:spPr>
          <a:xfrm>
            <a:off x="661958" y="3214686"/>
            <a:ext cx="8286808" cy="142876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Oleh</a:t>
            </a:r>
            <a:r>
              <a:rPr kumimoji="0" lang="id-ID" sz="24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Pianto Ramadhan Prastio dan Asih Farmia</a:t>
            </a:r>
            <a:endParaRPr kumimoji="0" lang="id-ID"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normAutofit/>
          </a:bodyPr>
          <a:lstStyle/>
          <a:p>
            <a:r>
              <a:rPr lang="id-ID" sz="2000" dirty="0" smtClean="0">
                <a:latin typeface="Arial" pitchFamily="34" charset="0"/>
                <a:cs typeface="Arial" pitchFamily="34" charset="0"/>
              </a:rPr>
              <a:t>Tabel 3. Interkasi Perlakuan Berbagai Macam Pupuk Kandang dan Dosis Biourine Sapi terhadap pertumbuhan dan Hasil Tanaman Jagung Manis </a:t>
            </a:r>
            <a:endParaRPr lang="id-ID" sz="2000"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214284" y="928673"/>
          <a:ext cx="8643996" cy="5448300"/>
        </p:xfrm>
        <a:graphic>
          <a:graphicData uri="http://schemas.openxmlformats.org/drawingml/2006/table">
            <a:tbl>
              <a:tblPr firstRow="1" bandRow="1">
                <a:tableStyleId>{5C22544A-7EE6-4342-B048-85BDC9FD1C3A}</a:tableStyleId>
              </a:tblPr>
              <a:tblGrid>
                <a:gridCol w="1440666"/>
                <a:gridCol w="1440666"/>
                <a:gridCol w="1440666"/>
                <a:gridCol w="1290058"/>
                <a:gridCol w="1591274"/>
                <a:gridCol w="1440666"/>
              </a:tblGrid>
              <a:tr h="1455651">
                <a:tc>
                  <a:txBody>
                    <a:bodyPr/>
                    <a:lstStyle/>
                    <a:p>
                      <a:r>
                        <a:rPr lang="id-ID" sz="1900" dirty="0" smtClean="0">
                          <a:latin typeface="Arial" pitchFamily="34" charset="0"/>
                          <a:cs typeface="Arial" pitchFamily="34" charset="0"/>
                        </a:rPr>
                        <a:t>Perlakuan</a:t>
                      </a:r>
                      <a:endParaRPr lang="id-ID" sz="1900" dirty="0">
                        <a:latin typeface="Arial" pitchFamily="34" charset="0"/>
                        <a:cs typeface="Arial" pitchFamily="34" charset="0"/>
                      </a:endParaRPr>
                    </a:p>
                  </a:txBody>
                  <a:tcPr/>
                </a:tc>
                <a:tc>
                  <a:txBody>
                    <a:bodyPr/>
                    <a:lstStyle/>
                    <a:p>
                      <a:r>
                        <a:rPr lang="id-ID" sz="1900" dirty="0" smtClean="0">
                          <a:latin typeface="Arial" pitchFamily="34" charset="0"/>
                          <a:cs typeface="Arial" pitchFamily="34" charset="0"/>
                        </a:rPr>
                        <a:t>Tinggi Tanaman (cm)</a:t>
                      </a:r>
                      <a:endParaRPr lang="id-ID" sz="1900" dirty="0">
                        <a:latin typeface="Arial" pitchFamily="34" charset="0"/>
                        <a:cs typeface="Arial" pitchFamily="34" charset="0"/>
                      </a:endParaRPr>
                    </a:p>
                  </a:txBody>
                  <a:tcPr/>
                </a:tc>
                <a:tc>
                  <a:txBody>
                    <a:bodyPr/>
                    <a:lstStyle/>
                    <a:p>
                      <a:r>
                        <a:rPr lang="id-ID" sz="1900" dirty="0" smtClean="0">
                          <a:latin typeface="Arial" pitchFamily="34" charset="0"/>
                          <a:cs typeface="Arial" pitchFamily="34" charset="0"/>
                        </a:rPr>
                        <a:t>Jumlah Daun (helai)</a:t>
                      </a:r>
                      <a:endParaRPr lang="id-ID" sz="1900" dirty="0">
                        <a:latin typeface="Arial" pitchFamily="34" charset="0"/>
                        <a:cs typeface="Arial" pitchFamily="34" charset="0"/>
                      </a:endParaRPr>
                    </a:p>
                  </a:txBody>
                  <a:tcPr/>
                </a:tc>
                <a:tc>
                  <a:txBody>
                    <a:bodyPr/>
                    <a:lstStyle/>
                    <a:p>
                      <a:r>
                        <a:rPr lang="id-ID" sz="1900" dirty="0" smtClean="0">
                          <a:latin typeface="Arial" pitchFamily="34" charset="0"/>
                          <a:cs typeface="Arial" pitchFamily="34" charset="0"/>
                        </a:rPr>
                        <a:t>Panjang Tongkol (cm)</a:t>
                      </a:r>
                      <a:endParaRPr lang="id-ID" sz="1900" dirty="0">
                        <a:latin typeface="Arial" pitchFamily="34" charset="0"/>
                        <a:cs typeface="Arial" pitchFamily="34" charset="0"/>
                      </a:endParaRPr>
                    </a:p>
                  </a:txBody>
                  <a:tcPr/>
                </a:tc>
                <a:tc>
                  <a:txBody>
                    <a:bodyPr/>
                    <a:lstStyle/>
                    <a:p>
                      <a:r>
                        <a:rPr lang="id-ID" sz="1900" dirty="0" smtClean="0">
                          <a:latin typeface="Arial" pitchFamily="34" charset="0"/>
                          <a:cs typeface="Arial" pitchFamily="34" charset="0"/>
                        </a:rPr>
                        <a:t>Berat Tongkol Berkelobot (gram)</a:t>
                      </a:r>
                      <a:endParaRPr lang="id-ID" sz="1900" dirty="0">
                        <a:latin typeface="Arial" pitchFamily="34" charset="0"/>
                        <a:cs typeface="Arial" pitchFamily="34" charset="0"/>
                      </a:endParaRPr>
                    </a:p>
                  </a:txBody>
                  <a:tcPr/>
                </a:tc>
                <a:tc>
                  <a:txBody>
                    <a:bodyPr/>
                    <a:lstStyle/>
                    <a:p>
                      <a:r>
                        <a:rPr lang="id-ID" sz="1900" dirty="0" smtClean="0">
                          <a:latin typeface="Arial" pitchFamily="34" charset="0"/>
                          <a:cs typeface="Arial" pitchFamily="34" charset="0"/>
                        </a:rPr>
                        <a:t>Berat Tongkol</a:t>
                      </a:r>
                      <a:r>
                        <a:rPr lang="id-ID" sz="1900" baseline="0" dirty="0" smtClean="0">
                          <a:latin typeface="Arial" pitchFamily="34" charset="0"/>
                          <a:cs typeface="Arial" pitchFamily="34" charset="0"/>
                        </a:rPr>
                        <a:t> Tanpa Kelobot (gram)</a:t>
                      </a:r>
                      <a:endParaRPr lang="id-ID" sz="1900" dirty="0">
                        <a:latin typeface="Arial" pitchFamily="34" charset="0"/>
                        <a:cs typeface="Arial" pitchFamily="34" charset="0"/>
                      </a:endParaRPr>
                    </a:p>
                  </a:txBody>
                  <a:tcPr/>
                </a:tc>
              </a:tr>
              <a:tr h="385952">
                <a:tc>
                  <a:txBody>
                    <a:bodyPr/>
                    <a:lstStyle/>
                    <a:p>
                      <a:pPr algn="ctr">
                        <a:lnSpc>
                          <a:spcPct val="150000"/>
                        </a:lnSpc>
                        <a:spcAft>
                          <a:spcPts val="0"/>
                        </a:spcAft>
                      </a:pPr>
                      <a:r>
                        <a:rPr lang="id-ID" sz="1900" dirty="0">
                          <a:solidFill>
                            <a:srgbClr val="000000"/>
                          </a:solidFill>
                          <a:latin typeface="Arial" pitchFamily="34" charset="0"/>
                          <a:ea typeface="Times New Roman"/>
                          <a:cs typeface="Arial" pitchFamily="34" charset="0"/>
                        </a:rPr>
                        <a:t>P1B1</a:t>
                      </a:r>
                      <a:endParaRPr lang="id-ID" sz="1900" dirty="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dirty="0">
                          <a:latin typeface="Arial" pitchFamily="34" charset="0"/>
                          <a:ea typeface="Calibri"/>
                          <a:cs typeface="Arial" pitchFamily="34" charset="0"/>
                        </a:rPr>
                        <a:t>104,126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9,266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24,50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620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538,46 a</a:t>
                      </a:r>
                    </a:p>
                  </a:txBody>
                  <a:tcPr marL="68580" marR="68580" marT="0" marB="0"/>
                </a:tc>
              </a:tr>
              <a:tr h="385952">
                <a:tc>
                  <a:txBody>
                    <a:bodyPr/>
                    <a:lstStyle/>
                    <a:p>
                      <a:pPr algn="ctr">
                        <a:lnSpc>
                          <a:spcPct val="150000"/>
                        </a:lnSpc>
                        <a:spcAft>
                          <a:spcPts val="0"/>
                        </a:spcAft>
                      </a:pPr>
                      <a:r>
                        <a:rPr lang="id-ID" sz="1900" dirty="0">
                          <a:solidFill>
                            <a:srgbClr val="000000"/>
                          </a:solidFill>
                          <a:latin typeface="Arial" pitchFamily="34" charset="0"/>
                          <a:ea typeface="Times New Roman"/>
                          <a:cs typeface="Arial" pitchFamily="34" charset="0"/>
                        </a:rPr>
                        <a:t>P2B1</a:t>
                      </a:r>
                      <a:endParaRPr lang="id-ID" sz="1900" dirty="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dirty="0">
                          <a:latin typeface="Arial" pitchFamily="34" charset="0"/>
                          <a:ea typeface="Calibri"/>
                          <a:cs typeface="Arial" pitchFamily="34" charset="0"/>
                        </a:rPr>
                        <a:t>121,416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9,634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27,42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1000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543,34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P3B1</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dirty="0">
                          <a:latin typeface="Arial" pitchFamily="34" charset="0"/>
                          <a:ea typeface="Calibri"/>
                          <a:cs typeface="Arial" pitchFamily="34" charset="0"/>
                        </a:rPr>
                        <a:t>123,01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9,898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26,06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1200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207,64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P1B2</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a:latin typeface="Arial" pitchFamily="34" charset="0"/>
                          <a:ea typeface="Calibri"/>
                          <a:cs typeface="Arial" pitchFamily="34" charset="0"/>
                        </a:rPr>
                        <a:t>101,99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8,858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23,62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550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128,26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P2B2</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dirty="0">
                          <a:latin typeface="Arial" pitchFamily="34" charset="0"/>
                          <a:ea typeface="Calibri"/>
                          <a:cs typeface="Arial" pitchFamily="34" charset="0"/>
                        </a:rPr>
                        <a:t>116,224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9,332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26,18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900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182,90 a</a:t>
                      </a:r>
                    </a:p>
                  </a:txBody>
                  <a:tcPr marL="68580" marR="68580" marT="0" marB="0"/>
                </a:tc>
              </a:tr>
              <a:tr h="385952">
                <a:tc>
                  <a:txBody>
                    <a:bodyPr/>
                    <a:lstStyle/>
                    <a:p>
                      <a:pPr algn="ctr">
                        <a:lnSpc>
                          <a:spcPct val="150000"/>
                        </a:lnSpc>
                        <a:spcAft>
                          <a:spcPts val="0"/>
                        </a:spcAft>
                      </a:pPr>
                      <a:r>
                        <a:rPr lang="id-ID" sz="1900" dirty="0">
                          <a:solidFill>
                            <a:srgbClr val="000000"/>
                          </a:solidFill>
                          <a:latin typeface="Arial" pitchFamily="34" charset="0"/>
                          <a:ea typeface="Times New Roman"/>
                          <a:cs typeface="Arial" pitchFamily="34" charset="0"/>
                        </a:rPr>
                        <a:t>P3B2</a:t>
                      </a:r>
                      <a:endParaRPr lang="id-ID" sz="1900" dirty="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a:latin typeface="Arial" pitchFamily="34" charset="0"/>
                          <a:ea typeface="Calibri"/>
                          <a:cs typeface="Arial" pitchFamily="34" charset="0"/>
                        </a:rPr>
                        <a:t>120,344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9,582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28,04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1080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208,50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P1B3</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a:latin typeface="Arial" pitchFamily="34" charset="0"/>
                          <a:ea typeface="Calibri"/>
                          <a:cs typeface="Arial" pitchFamily="34" charset="0"/>
                        </a:rPr>
                        <a:t>105,622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8,900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24,26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1150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127,84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P2B3</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a:latin typeface="Arial" pitchFamily="34" charset="0"/>
                          <a:ea typeface="Calibri"/>
                          <a:cs typeface="Arial" pitchFamily="34" charset="0"/>
                        </a:rPr>
                        <a:t>118,736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9,382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27,38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1060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208,08 a</a:t>
                      </a:r>
                    </a:p>
                  </a:txBody>
                  <a:tcPr marL="68580" marR="68580" marT="0" marB="0"/>
                </a:tc>
              </a:tr>
              <a:tr h="385952">
                <a:tc>
                  <a:txBody>
                    <a:bodyPr/>
                    <a:lstStyle/>
                    <a:p>
                      <a:pPr algn="ctr">
                        <a:lnSpc>
                          <a:spcPct val="150000"/>
                        </a:lnSpc>
                        <a:spcAft>
                          <a:spcPts val="0"/>
                        </a:spcAft>
                      </a:pPr>
                      <a:r>
                        <a:rPr lang="id-ID" sz="1900">
                          <a:solidFill>
                            <a:srgbClr val="000000"/>
                          </a:solidFill>
                          <a:latin typeface="Arial" pitchFamily="34" charset="0"/>
                          <a:ea typeface="Times New Roman"/>
                          <a:cs typeface="Arial" pitchFamily="34" charset="0"/>
                        </a:rPr>
                        <a:t>P3B3</a:t>
                      </a:r>
                      <a:endParaRPr lang="id-ID" sz="1900">
                        <a:latin typeface="Arial" pitchFamily="34" charset="0"/>
                        <a:ea typeface="Calibri"/>
                        <a:cs typeface="Arial" pitchFamily="34" charset="0"/>
                      </a:endParaRPr>
                    </a:p>
                  </a:txBody>
                  <a:tcPr marL="68580" marR="68580" marT="0" marB="0" anchor="b"/>
                </a:tc>
                <a:tc>
                  <a:txBody>
                    <a:bodyPr/>
                    <a:lstStyle/>
                    <a:p>
                      <a:pPr algn="ctr">
                        <a:lnSpc>
                          <a:spcPct val="150000"/>
                        </a:lnSpc>
                        <a:spcAft>
                          <a:spcPts val="0"/>
                        </a:spcAft>
                      </a:pPr>
                      <a:r>
                        <a:rPr lang="id-ID" sz="1900">
                          <a:latin typeface="Arial" pitchFamily="34" charset="0"/>
                          <a:ea typeface="Calibri"/>
                          <a:cs typeface="Arial" pitchFamily="34" charset="0"/>
                        </a:rPr>
                        <a:t>120,622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9,696 a</a:t>
                      </a:r>
                    </a:p>
                  </a:txBody>
                  <a:tcPr marL="68580" marR="68580" marT="0" marB="0"/>
                </a:tc>
                <a:tc>
                  <a:txBody>
                    <a:bodyPr/>
                    <a:lstStyle/>
                    <a:p>
                      <a:pPr algn="ctr">
                        <a:lnSpc>
                          <a:spcPct val="150000"/>
                        </a:lnSpc>
                        <a:spcAft>
                          <a:spcPts val="0"/>
                        </a:spcAft>
                      </a:pPr>
                      <a:r>
                        <a:rPr lang="id-ID" sz="1900">
                          <a:latin typeface="Arial" pitchFamily="34" charset="0"/>
                          <a:ea typeface="Calibri"/>
                          <a:cs typeface="Arial" pitchFamily="34" charset="0"/>
                        </a:rPr>
                        <a:t>26,94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1114 a</a:t>
                      </a:r>
                    </a:p>
                  </a:txBody>
                  <a:tcPr marL="68580" marR="68580" marT="0" marB="0"/>
                </a:tc>
                <a:tc>
                  <a:txBody>
                    <a:bodyPr/>
                    <a:lstStyle/>
                    <a:p>
                      <a:pPr algn="ctr">
                        <a:lnSpc>
                          <a:spcPct val="150000"/>
                        </a:lnSpc>
                        <a:spcAft>
                          <a:spcPts val="0"/>
                        </a:spcAft>
                      </a:pPr>
                      <a:r>
                        <a:rPr lang="id-ID" sz="1900" dirty="0">
                          <a:latin typeface="Arial" pitchFamily="34" charset="0"/>
                          <a:ea typeface="Calibri"/>
                          <a:cs typeface="Arial" pitchFamily="34" charset="0"/>
                        </a:rPr>
                        <a:t>191,76 a</a:t>
                      </a:r>
                    </a:p>
                  </a:txBody>
                  <a:tcPr marL="68580" marR="68580" marT="0" marB="0"/>
                </a:tc>
              </a:tr>
            </a:tbl>
          </a:graphicData>
        </a:graphic>
      </p:graphicFrame>
      <p:sp>
        <p:nvSpPr>
          <p:cNvPr id="6" name="Rectangle 5"/>
          <p:cNvSpPr/>
          <p:nvPr/>
        </p:nvSpPr>
        <p:spPr>
          <a:xfrm>
            <a:off x="214282" y="6286521"/>
            <a:ext cx="8715436" cy="646331"/>
          </a:xfrm>
          <a:prstGeom prst="rect">
            <a:avLst/>
          </a:prstGeom>
        </p:spPr>
        <p:txBody>
          <a:bodyPr wrap="square">
            <a:spAutoFit/>
          </a:bodyPr>
          <a:lstStyle/>
          <a:p>
            <a:pPr algn="just">
              <a:buNone/>
            </a:pPr>
            <a:r>
              <a:rPr lang="id-ID" dirty="0" smtClean="0">
                <a:latin typeface="Arial" pitchFamily="34" charset="0"/>
                <a:cs typeface="Arial" pitchFamily="34" charset="0"/>
              </a:rPr>
              <a:t>Keterangan: Angka yang diikuti huruf yang sama pada kolom yang sama menunjukan tidak ada beda nyata pada uji Duncan 5%</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928670"/>
          </a:xfrm>
        </p:spPr>
        <p:txBody>
          <a:bodyPr>
            <a:normAutofit/>
          </a:bodyPr>
          <a:lstStyle/>
          <a:p>
            <a:r>
              <a:rPr lang="id-ID" sz="2200" dirty="0" smtClean="0">
                <a:latin typeface="Arial" pitchFamily="34" charset="0"/>
                <a:cs typeface="Arial" pitchFamily="34" charset="0"/>
              </a:rPr>
              <a:t>Tabel 4. Hasil Analisis Tanah Podsolik Merah Kuning pada kedalaman 0-20 cm.</a:t>
            </a:r>
            <a:endParaRPr lang="id-ID" sz="2200"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285720" y="928673"/>
          <a:ext cx="8401079" cy="4970339"/>
        </p:xfrm>
        <a:graphic>
          <a:graphicData uri="http://schemas.openxmlformats.org/drawingml/2006/table">
            <a:tbl>
              <a:tblPr firstRow="1" bandRow="1">
                <a:tableStyleId>{5C22544A-7EE6-4342-B048-85BDC9FD1C3A}</a:tableStyleId>
              </a:tblPr>
              <a:tblGrid>
                <a:gridCol w="4065053"/>
                <a:gridCol w="4336026"/>
              </a:tblGrid>
              <a:tr h="444059">
                <a:tc>
                  <a:txBody>
                    <a:bodyPr/>
                    <a:lstStyle/>
                    <a:p>
                      <a:pPr algn="ctr"/>
                      <a:r>
                        <a:rPr lang="id-ID" sz="2200" dirty="0" smtClean="0">
                          <a:latin typeface="Arial" pitchFamily="34" charset="0"/>
                          <a:cs typeface="Arial" pitchFamily="34" charset="0"/>
                        </a:rPr>
                        <a:t>Sifat Kimia Tanah</a:t>
                      </a:r>
                      <a:endParaRPr lang="id-ID" sz="2200" dirty="0">
                        <a:latin typeface="Arial" pitchFamily="34" charset="0"/>
                        <a:cs typeface="Arial" pitchFamily="34" charset="0"/>
                      </a:endParaRPr>
                    </a:p>
                  </a:txBody>
                  <a:tcPr/>
                </a:tc>
                <a:tc>
                  <a:txBody>
                    <a:bodyPr/>
                    <a:lstStyle/>
                    <a:p>
                      <a:pPr algn="ctr"/>
                      <a:r>
                        <a:rPr lang="id-ID" sz="2200" b="1" kern="1200" dirty="0" smtClean="0">
                          <a:solidFill>
                            <a:schemeClr val="lt1"/>
                          </a:solidFill>
                          <a:latin typeface="Arial" pitchFamily="34" charset="0"/>
                          <a:ea typeface="+mn-ea"/>
                          <a:cs typeface="Arial" pitchFamily="34" charset="0"/>
                        </a:rPr>
                        <a:t>Sumatera Selatan (Sembawa)</a:t>
                      </a:r>
                      <a:endParaRPr lang="id-ID" sz="2200" dirty="0">
                        <a:latin typeface="Arial" pitchFamily="34" charset="0"/>
                        <a:cs typeface="Arial" pitchFamily="34" charset="0"/>
                      </a:endParaRPr>
                    </a:p>
                  </a:txBody>
                  <a:tcPr/>
                </a:tc>
              </a:tr>
              <a:tr h="458663">
                <a:tc>
                  <a:txBody>
                    <a:bodyPr/>
                    <a:lstStyle/>
                    <a:p>
                      <a:pPr algn="ctr">
                        <a:lnSpc>
                          <a:spcPct val="150000"/>
                        </a:lnSpc>
                        <a:spcAft>
                          <a:spcPts val="0"/>
                        </a:spcAft>
                      </a:pPr>
                      <a:r>
                        <a:rPr lang="id-ID" sz="2200" dirty="0">
                          <a:latin typeface="Arial" pitchFamily="34" charset="0"/>
                          <a:ea typeface="Calibri"/>
                          <a:cs typeface="Arial" pitchFamily="34" charset="0"/>
                        </a:rPr>
                        <a:t>pH</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4,27 (sm)</a:t>
                      </a:r>
                    </a:p>
                  </a:txBody>
                  <a:tcPr marL="68580" marR="68580" marT="0" marB="0"/>
                </a:tc>
              </a:tr>
              <a:tr h="458663">
                <a:tc>
                  <a:txBody>
                    <a:bodyPr/>
                    <a:lstStyle/>
                    <a:p>
                      <a:pPr algn="ctr">
                        <a:lnSpc>
                          <a:spcPct val="150000"/>
                        </a:lnSpc>
                        <a:spcAft>
                          <a:spcPts val="0"/>
                        </a:spcAft>
                      </a:pPr>
                      <a:r>
                        <a:rPr lang="id-ID" sz="2200" dirty="0">
                          <a:latin typeface="Arial" pitchFamily="34" charset="0"/>
                          <a:ea typeface="Calibri"/>
                          <a:cs typeface="Arial" pitchFamily="34" charset="0"/>
                        </a:rPr>
                        <a:t>C - orgnaik (%)</a:t>
                      </a:r>
                    </a:p>
                  </a:txBody>
                  <a:tcPr marL="68580" marR="68580" marT="0" marB="0"/>
                </a:tc>
                <a:tc>
                  <a:txBody>
                    <a:bodyPr/>
                    <a:lstStyle/>
                    <a:p>
                      <a:pPr algn="ctr">
                        <a:lnSpc>
                          <a:spcPct val="150000"/>
                        </a:lnSpc>
                        <a:spcAft>
                          <a:spcPts val="0"/>
                        </a:spcAft>
                      </a:pPr>
                      <a:r>
                        <a:rPr lang="id-ID" sz="2200">
                          <a:latin typeface="Arial" pitchFamily="34" charset="0"/>
                          <a:ea typeface="Calibri"/>
                          <a:cs typeface="Arial" pitchFamily="34" charset="0"/>
                        </a:rPr>
                        <a:t>1,38 (r)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N (%)</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0,11 (r)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P</a:t>
                      </a:r>
                      <a:r>
                        <a:rPr lang="id-ID" sz="2200" baseline="-25000">
                          <a:latin typeface="Arial" pitchFamily="34" charset="0"/>
                          <a:ea typeface="Calibri"/>
                          <a:cs typeface="Arial" pitchFamily="34" charset="0"/>
                        </a:rPr>
                        <a:t>2</a:t>
                      </a:r>
                      <a:r>
                        <a:rPr lang="id-ID" sz="2200">
                          <a:latin typeface="Arial" pitchFamily="34" charset="0"/>
                          <a:ea typeface="Calibri"/>
                          <a:cs typeface="Arial" pitchFamily="34" charset="0"/>
                        </a:rPr>
                        <a:t>O</a:t>
                      </a:r>
                      <a:r>
                        <a:rPr lang="id-ID" sz="2200" baseline="-25000">
                          <a:latin typeface="Arial" pitchFamily="34" charset="0"/>
                          <a:ea typeface="Calibri"/>
                          <a:cs typeface="Arial" pitchFamily="34" charset="0"/>
                        </a:rPr>
                        <a:t>5</a:t>
                      </a:r>
                      <a:r>
                        <a:rPr lang="id-ID" sz="2200">
                          <a:latin typeface="Arial" pitchFamily="34" charset="0"/>
                          <a:ea typeface="Calibri"/>
                          <a:cs typeface="Arial" pitchFamily="34" charset="0"/>
                        </a:rPr>
                        <a:t> (ppm)</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4,10 (sr)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K</a:t>
                      </a:r>
                      <a:r>
                        <a:rPr lang="id-ID" sz="2200" baseline="-25000">
                          <a:latin typeface="Arial" pitchFamily="34" charset="0"/>
                          <a:ea typeface="Calibri"/>
                          <a:cs typeface="Arial" pitchFamily="34" charset="0"/>
                        </a:rPr>
                        <a:t>2</a:t>
                      </a:r>
                      <a:r>
                        <a:rPr lang="id-ID" sz="2200">
                          <a:latin typeface="Arial" pitchFamily="34" charset="0"/>
                          <a:ea typeface="Calibri"/>
                          <a:cs typeface="Arial" pitchFamily="34" charset="0"/>
                        </a:rPr>
                        <a:t>O (me/100 g)</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0,02 (sr)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Ca (me/100 g)</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0,11 (sr)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Mg (me/100 g)</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0,02 (sr)</a:t>
                      </a:r>
                    </a:p>
                  </a:txBody>
                  <a:tcPr marL="68580" marR="68580" marT="0" marB="0"/>
                </a:tc>
              </a:tr>
              <a:tr h="458663">
                <a:tc>
                  <a:txBody>
                    <a:bodyPr/>
                    <a:lstStyle/>
                    <a:p>
                      <a:pPr algn="ctr">
                        <a:lnSpc>
                          <a:spcPct val="150000"/>
                        </a:lnSpc>
                        <a:spcAft>
                          <a:spcPts val="0"/>
                        </a:spcAft>
                      </a:pPr>
                      <a:r>
                        <a:rPr lang="id-ID" sz="2200">
                          <a:latin typeface="Arial" pitchFamily="34" charset="0"/>
                          <a:ea typeface="Calibri"/>
                          <a:cs typeface="Arial" pitchFamily="34" charset="0"/>
                        </a:rPr>
                        <a:t>KTK (me/100 g)</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6, 07 (r)</a:t>
                      </a:r>
                    </a:p>
                  </a:txBody>
                  <a:tcPr marL="68580" marR="68580" marT="0" marB="0"/>
                </a:tc>
              </a:tr>
              <a:tr h="458663">
                <a:tc>
                  <a:txBody>
                    <a:bodyPr/>
                    <a:lstStyle/>
                    <a:p>
                      <a:pPr algn="ctr">
                        <a:lnSpc>
                          <a:spcPct val="150000"/>
                        </a:lnSpc>
                        <a:spcAft>
                          <a:spcPts val="0"/>
                        </a:spcAft>
                      </a:pPr>
                      <a:r>
                        <a:rPr lang="id-ID" sz="2200" dirty="0">
                          <a:latin typeface="Arial" pitchFamily="34" charset="0"/>
                          <a:ea typeface="Calibri"/>
                          <a:cs typeface="Arial" pitchFamily="34" charset="0"/>
                        </a:rPr>
                        <a:t>Kejenuhan Al (%)</a:t>
                      </a:r>
                    </a:p>
                  </a:txBody>
                  <a:tcPr marL="68580" marR="68580" marT="0" marB="0"/>
                </a:tc>
                <a:tc>
                  <a:txBody>
                    <a:bodyPr/>
                    <a:lstStyle/>
                    <a:p>
                      <a:pPr algn="ctr">
                        <a:lnSpc>
                          <a:spcPct val="150000"/>
                        </a:lnSpc>
                        <a:spcAft>
                          <a:spcPts val="0"/>
                        </a:spcAft>
                      </a:pPr>
                      <a:r>
                        <a:rPr lang="id-ID" sz="2200" dirty="0">
                          <a:latin typeface="Arial" pitchFamily="34" charset="0"/>
                          <a:ea typeface="Calibri"/>
                          <a:cs typeface="Arial" pitchFamily="34" charset="0"/>
                        </a:rPr>
                        <a:t>50,60 (st)</a:t>
                      </a:r>
                    </a:p>
                  </a:txBody>
                  <a:tcPr marL="68580" marR="68580" marT="0" marB="0"/>
                </a:tc>
              </a:tr>
            </a:tbl>
          </a:graphicData>
        </a:graphic>
      </p:graphicFrame>
      <p:sp>
        <p:nvSpPr>
          <p:cNvPr id="7" name="Title 1"/>
          <p:cNvSpPr txBox="1">
            <a:spLocks/>
          </p:cNvSpPr>
          <p:nvPr/>
        </p:nvSpPr>
        <p:spPr>
          <a:xfrm>
            <a:off x="0" y="6000768"/>
            <a:ext cx="9144000" cy="571480"/>
          </a:xfrm>
          <a:prstGeom prst="rect">
            <a:avLst/>
          </a:prstGeom>
        </p:spPr>
        <p:txBody>
          <a:bodyPr vert="horz" lIns="91440" tIns="45720" rIns="91440" bIns="45720" rtlCol="0" anchor="ctr">
            <a:normAutofit fontScale="77500" lnSpcReduction="20000"/>
          </a:bodyPr>
          <a:lstStyle/>
          <a:p>
            <a:r>
              <a:rPr lang="id-ID" sz="2400" dirty="0" smtClean="0"/>
              <a:t>Keterangan: r = rendah: sr = sangat rendah: t = tinggi: st = sangat tinggi: sm = sangat masam Sumber Data : (Sahuri, 2017); (Tistama, at. al., 2016).</a:t>
            </a:r>
            <a:endParaRPr lang="id-ID"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
          </a:xfrm>
        </p:spPr>
        <p:txBody>
          <a:bodyPr>
            <a:normAutofit fontScale="90000"/>
          </a:bodyPr>
          <a:lstStyle/>
          <a:p>
            <a:r>
              <a:rPr lang="id-ID" sz="4500" dirty="0" smtClean="0">
                <a:latin typeface="Arial" pitchFamily="34" charset="0"/>
                <a:cs typeface="Arial" pitchFamily="34" charset="0"/>
              </a:rPr>
              <a:t>Penutup</a:t>
            </a:r>
            <a:endParaRPr lang="id-ID" sz="4500" dirty="0">
              <a:latin typeface="Arial" pitchFamily="34" charset="0"/>
              <a:cs typeface="Arial" pitchFamily="34" charset="0"/>
            </a:endParaRPr>
          </a:p>
        </p:txBody>
      </p:sp>
      <p:sp>
        <p:nvSpPr>
          <p:cNvPr id="3" name="Content Placeholder 2"/>
          <p:cNvSpPr>
            <a:spLocks noGrp="1"/>
          </p:cNvSpPr>
          <p:nvPr>
            <p:ph idx="1"/>
          </p:nvPr>
        </p:nvSpPr>
        <p:spPr>
          <a:xfrm>
            <a:off x="214282" y="928670"/>
            <a:ext cx="8715436" cy="5929330"/>
          </a:xfrm>
        </p:spPr>
        <p:txBody>
          <a:bodyPr>
            <a:normAutofit fontScale="92500" lnSpcReduction="10000"/>
          </a:bodyPr>
          <a:lstStyle/>
          <a:p>
            <a:pPr>
              <a:buNone/>
            </a:pPr>
            <a:r>
              <a:rPr lang="id-ID" b="1" dirty="0" smtClean="0">
                <a:latin typeface="Arial" pitchFamily="34" charset="0"/>
                <a:cs typeface="Arial" pitchFamily="34" charset="0"/>
              </a:rPr>
              <a:t>Kesimpulan</a:t>
            </a:r>
          </a:p>
          <a:p>
            <a:pPr marL="0" indent="539750" algn="just">
              <a:buNone/>
            </a:pPr>
            <a:r>
              <a:rPr lang="id-ID" sz="2700" dirty="0" smtClean="0">
                <a:latin typeface="Arial" pitchFamily="34" charset="0"/>
                <a:cs typeface="Arial" pitchFamily="34" charset="0"/>
              </a:rPr>
              <a:t>Perlakuan </a:t>
            </a:r>
            <a:r>
              <a:rPr lang="id-ID" sz="2700" dirty="0" smtClean="0">
                <a:latin typeface="Arial" pitchFamily="34" charset="0"/>
                <a:cs typeface="Arial" pitchFamily="34" charset="0"/>
              </a:rPr>
              <a:t>pupuk kandang sapi berbeda nyata dengan perlakuan pupuk kandang kambing dan ayam pada parameter tinggi tanaman, jumlah daun, dan panjang tongkol. Untuk perlakuan dosis biourine sapi tidak memberikan pengaruh nyata pada semua parameter sedangkan pada kombinasi perlakuan antara berbagai macam pupuk kandang dan dosis biourine sapi tidak memberikan pengaruh nyata pada semua parameter yang diamati</a:t>
            </a:r>
            <a:r>
              <a:rPr lang="id-ID" dirty="0" smtClean="0">
                <a:latin typeface="Arial" pitchFamily="34" charset="0"/>
                <a:cs typeface="Arial" pitchFamily="34" charset="0"/>
              </a:rPr>
              <a:t>.</a:t>
            </a:r>
            <a:endParaRPr lang="id-ID" b="1" dirty="0" smtClean="0"/>
          </a:p>
          <a:p>
            <a:pPr>
              <a:buNone/>
            </a:pPr>
            <a:r>
              <a:rPr lang="id-ID" b="1" dirty="0" smtClean="0"/>
              <a:t>Saran </a:t>
            </a:r>
          </a:p>
          <a:p>
            <a:pPr marL="0" indent="719138" algn="just">
              <a:buNone/>
            </a:pPr>
            <a:r>
              <a:rPr lang="id-ID" sz="2700" dirty="0" smtClean="0">
                <a:latin typeface="Arial" pitchFamily="34" charset="0"/>
                <a:cs typeface="Arial" pitchFamily="34" charset="0"/>
              </a:rPr>
              <a:t>Perlunya dilakukan penelitian lanjut di berbagai lokasi jenis tanah dengan aplikasi berbagai pupuk kandang dan dosis biourine sapi dengan taraf dosis yang lebih tinggi. </a:t>
            </a:r>
          </a:p>
          <a:p>
            <a:pPr>
              <a:buNone/>
            </a:pPr>
            <a:r>
              <a:rPr lang="id-ID" sz="2400" dirty="0" smtClean="0"/>
              <a:t> </a:t>
            </a:r>
          </a:p>
          <a:p>
            <a:pPr>
              <a:buNone/>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14621"/>
            <a:ext cx="8229600" cy="1285883"/>
          </a:xfrm>
        </p:spPr>
        <p:txBody>
          <a:bodyPr>
            <a:normAutofit/>
          </a:bodyPr>
          <a:lstStyle/>
          <a:p>
            <a:pPr algn="ctr">
              <a:buNone/>
            </a:pPr>
            <a:r>
              <a:rPr lang="id-ID" sz="6500" dirty="0" smtClean="0">
                <a:latin typeface="Arial" pitchFamily="34" charset="0"/>
                <a:cs typeface="Arial" pitchFamily="34" charset="0"/>
              </a:rPr>
              <a:t>TERIMAKASIH </a:t>
            </a:r>
            <a:endParaRPr lang="id-ID" sz="6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500" dirty="0" smtClean="0">
                <a:latin typeface="Arial" pitchFamily="34" charset="0"/>
                <a:cs typeface="Arial" pitchFamily="34" charset="0"/>
              </a:rPr>
              <a:t>Pendahuluan </a:t>
            </a:r>
            <a:endParaRPr lang="id-ID" sz="35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5072098"/>
          </a:xfrm>
        </p:spPr>
        <p:txBody>
          <a:bodyPr>
            <a:normAutofit/>
          </a:bodyPr>
          <a:lstStyle/>
          <a:p>
            <a:pPr marL="0" indent="719138" algn="just">
              <a:buNone/>
            </a:pPr>
            <a:r>
              <a:rPr lang="id-ID" sz="2400" dirty="0">
                <a:latin typeface="Arial" pitchFamily="34" charset="0"/>
                <a:cs typeface="Arial" pitchFamily="34" charset="0"/>
              </a:rPr>
              <a:t>Produktivitas jaguang manis pada tahun 2014 sebesar 19,03 juta ton pipilan kering atau terjadi peningkatan sebesar 0,52 juta ton (2,81%) dibandingkan tahun 2013. Peningkatan hasil jagung manis terjadi di pulau jawa dan luar pulau jawa masing-masing sebesar 0,06 juta ton dan 0,46 juta ton. Peningkatan hasil jagung mengalami kenaikan luasan panen seluas 16,51 ribu hektar (0,43%) dan meningkatkan produktivitas sebesar 1,15 kuintal/ hektar (2,37%) (Badan Pusat Statistik, 2014</a:t>
            </a:r>
            <a:r>
              <a:rPr lang="id-ID" sz="2400" dirty="0" smtClean="0">
                <a:latin typeface="Arial" pitchFamily="34" charset="0"/>
                <a:cs typeface="Arial" pitchFamily="34" charset="0"/>
              </a:rPr>
              <a:t>).</a:t>
            </a:r>
          </a:p>
          <a:p>
            <a:pPr marL="0" indent="719138" algn="just">
              <a:buNone/>
            </a:pPr>
            <a:r>
              <a:rPr lang="id-ID" sz="2400" dirty="0" smtClean="0">
                <a:latin typeface="Arial" pitchFamily="34" charset="0"/>
                <a:cs typeface="Arial" pitchFamily="34" charset="0"/>
              </a:rPr>
              <a:t>Pertanian organik merupakan pemupukan tanaman tanpa menggunakan bahan – bahan kimia, tetapi menggunakan bahan – bahan organik sebagai perlakuan ke tanaman untuk menyuburkan tanah.</a:t>
            </a:r>
            <a:endParaRPr lang="id-ID"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6000792"/>
          </a:xfrm>
        </p:spPr>
        <p:txBody>
          <a:bodyPr>
            <a:noAutofit/>
          </a:bodyPr>
          <a:lstStyle/>
          <a:p>
            <a:pPr indent="719138" algn="just"/>
            <a:r>
              <a:rPr lang="id-ID" sz="2400" dirty="0" smtClean="0">
                <a:latin typeface="Arial" pitchFamily="34" charset="0"/>
                <a:cs typeface="Arial" pitchFamily="34" charset="0"/>
              </a:rPr>
              <a:t>Pupuk </a:t>
            </a:r>
            <a:r>
              <a:rPr lang="id-ID" sz="2400" dirty="0">
                <a:latin typeface="Arial" pitchFamily="34" charset="0"/>
                <a:cs typeface="Arial" pitchFamily="34" charset="0"/>
              </a:rPr>
              <a:t>organik mempunyai peranan penting dalam mempertahankan kesuburan fisik, kimia, dan biologi tanah. Bahan organik dalam tanah bermanfaat mempercepat aktivitas mikroorganisme, sehingga meningkatkan kecepatan dekomposisi bahan organik dan mempercepat penyerapan hara pada </a:t>
            </a:r>
            <a:r>
              <a:rPr lang="id-ID" sz="2400" dirty="0" smtClean="0">
                <a:latin typeface="Arial" pitchFamily="34" charset="0"/>
                <a:cs typeface="Arial" pitchFamily="34" charset="0"/>
              </a:rPr>
              <a:t>tanaman. </a:t>
            </a:r>
            <a:r>
              <a:rPr lang="id-ID" sz="2400" dirty="0">
                <a:latin typeface="Arial" pitchFamily="34" charset="0"/>
                <a:cs typeface="Arial" pitchFamily="34" charset="0"/>
              </a:rPr>
              <a:t>Urie sapi dapat mencegah datangnya berbagai hama tanaman sehingga urine sapi dapat berfungsi sebagai pengendalian dari serangan hama </a:t>
            </a:r>
            <a:r>
              <a:rPr lang="id-ID" sz="2400" dirty="0" smtClean="0">
                <a:latin typeface="Arial" pitchFamily="34" charset="0"/>
                <a:cs typeface="Arial" pitchFamily="34" charset="0"/>
              </a:rPr>
              <a:t>tanaman.</a:t>
            </a:r>
            <a:r>
              <a:rPr lang="id-ID" sz="2400" dirty="0">
                <a:latin typeface="Arial" pitchFamily="34" charset="0"/>
                <a:cs typeface="Arial" pitchFamily="34" charset="0"/>
              </a:rPr>
              <a:t/>
            </a:r>
            <a:br>
              <a:rPr lang="id-ID" sz="2400" dirty="0">
                <a:latin typeface="Arial" pitchFamily="34" charset="0"/>
                <a:cs typeface="Arial" pitchFamily="34" charset="0"/>
              </a:rPr>
            </a:br>
            <a:r>
              <a:rPr lang="id-ID" sz="2400" dirty="0" smtClean="0">
                <a:latin typeface="Arial" pitchFamily="34" charset="0"/>
                <a:cs typeface="Arial" pitchFamily="34" charset="0"/>
              </a:rPr>
              <a:t>Sampai saat ini belum banyak kajian yang mengkombinasikan biourine sapi dengan berbagai macam pupuk kandang. Melihat penjelasan diatas maka peneliti melakukan kajian lebih lanjut dengan judul “Pemberian Berbagai Macam Pupuk Kandang Dan Dosis Biourine Sapi Terhadap Pertumbuhan Dan Hasil Tanaman Jagung Manis (</a:t>
            </a:r>
            <a:r>
              <a:rPr lang="id-ID" sz="2400" i="1" dirty="0" smtClean="0">
                <a:latin typeface="Arial" pitchFamily="34" charset="0"/>
                <a:cs typeface="Arial" pitchFamily="34" charset="0"/>
              </a:rPr>
              <a:t>Zea mays saccharata</a:t>
            </a:r>
            <a:r>
              <a:rPr lang="id-ID" sz="2400" dirty="0" smtClean="0">
                <a:latin typeface="Arial" pitchFamily="34" charset="0"/>
                <a:cs typeface="Arial" pitchFamily="34" charset="0"/>
              </a:rPr>
              <a:t> L.).</a:t>
            </a:r>
            <a:endParaRPr lang="id-ID"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500" dirty="0" smtClean="0">
                <a:latin typeface="Arial" pitchFamily="34" charset="0"/>
                <a:cs typeface="Arial" pitchFamily="34" charset="0"/>
              </a:rPr>
              <a:t>Rumusan Masalah</a:t>
            </a:r>
            <a:endParaRPr lang="id-ID" sz="3500" dirty="0">
              <a:latin typeface="Arial" pitchFamily="34" charset="0"/>
              <a:cs typeface="Arial" pitchFamily="34" charset="0"/>
            </a:endParaRPr>
          </a:p>
        </p:txBody>
      </p:sp>
      <p:sp>
        <p:nvSpPr>
          <p:cNvPr id="3" name="Content Placeholder 2"/>
          <p:cNvSpPr>
            <a:spLocks noGrp="1"/>
          </p:cNvSpPr>
          <p:nvPr>
            <p:ph idx="1"/>
          </p:nvPr>
        </p:nvSpPr>
        <p:spPr/>
        <p:txBody>
          <a:bodyPr/>
          <a:lstStyle/>
          <a:p>
            <a:pPr marL="514350" indent="-514350">
              <a:buAutoNum type="arabicPeriod"/>
            </a:pPr>
            <a:r>
              <a:rPr lang="id-ID" dirty="0" smtClean="0"/>
              <a:t>Apakah Berbagai Macam pupuk kandang dan berbagai dosis biourine sapi terhadap pertumbuhan dan produktivitas jagung manis?</a:t>
            </a:r>
          </a:p>
          <a:p>
            <a:pPr marL="514350" indent="-514350">
              <a:buAutoNum type="arabicPeriod"/>
            </a:pPr>
            <a:r>
              <a:rPr lang="id-ID" dirty="0" smtClean="0"/>
              <a:t>Apakah ada </a:t>
            </a:r>
            <a:r>
              <a:rPr lang="id-ID" dirty="0" smtClean="0"/>
              <a:t>interaksi </a:t>
            </a:r>
            <a:r>
              <a:rPr lang="id-ID" dirty="0" smtClean="0"/>
              <a:t>perlakuan berbagai macam pupuk  kandang dan berbagai dosis biourine sapi terhadap pertumbuhan dan produktivitas jagung manis?</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85729"/>
            <a:ext cx="7643866" cy="928693"/>
          </a:xfrm>
        </p:spPr>
        <p:txBody>
          <a:bodyPr>
            <a:normAutofit/>
          </a:bodyPr>
          <a:lstStyle/>
          <a:p>
            <a:pPr marL="0" indent="0" algn="ctr">
              <a:buNone/>
            </a:pPr>
            <a:r>
              <a:rPr lang="id-ID" sz="3500" dirty="0" smtClean="0">
                <a:latin typeface="Arial" pitchFamily="34" charset="0"/>
                <a:cs typeface="Arial" pitchFamily="34" charset="0"/>
              </a:rPr>
              <a:t>Tujuan</a:t>
            </a:r>
            <a:endParaRPr lang="id-ID" sz="3500" dirty="0">
              <a:latin typeface="Arial" pitchFamily="34" charset="0"/>
              <a:cs typeface="Arial" pitchFamily="34" charset="0"/>
            </a:endParaRPr>
          </a:p>
        </p:txBody>
      </p:sp>
      <p:sp>
        <p:nvSpPr>
          <p:cNvPr id="4" name="Content Placeholder 2"/>
          <p:cNvSpPr txBox="1">
            <a:spLocks/>
          </p:cNvSpPr>
          <p:nvPr/>
        </p:nvSpPr>
        <p:spPr>
          <a:xfrm>
            <a:off x="609600" y="3000372"/>
            <a:ext cx="8229600" cy="3429024"/>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6" name="Content Placeholder 2"/>
          <p:cNvSpPr txBox="1">
            <a:spLocks/>
          </p:cNvSpPr>
          <p:nvPr/>
        </p:nvSpPr>
        <p:spPr>
          <a:xfrm>
            <a:off x="285720" y="1643050"/>
            <a:ext cx="8510646" cy="4929222"/>
          </a:xfrm>
          <a:prstGeom prst="rect">
            <a:avLst/>
          </a:prstGeom>
        </p:spPr>
        <p:txBody>
          <a:bodyPr vert="horz" lIns="91440" tIns="45720" rIns="91440" bIns="45720" rtlCol="0">
            <a:normAutofit/>
          </a:bodyPr>
          <a:lstStyle/>
          <a:p>
            <a:pPr marL="539750" indent="-539750" algn="just"/>
            <a:r>
              <a:rPr lang="id-ID" sz="2500" dirty="0" smtClean="0">
                <a:latin typeface="Arial" pitchFamily="34" charset="0"/>
                <a:cs typeface="Arial" pitchFamily="34" charset="0"/>
              </a:rPr>
              <a:t>(1) Mengetahui </a:t>
            </a:r>
            <a:r>
              <a:rPr lang="id-ID" sz="2500" dirty="0">
                <a:latin typeface="Arial" pitchFamily="34" charset="0"/>
                <a:cs typeface="Arial" pitchFamily="34" charset="0"/>
              </a:rPr>
              <a:t>pengaruh berbagai macam jenis pupuk kandang terhadap pertumbuhan dan hasil tanaman jagung (</a:t>
            </a:r>
            <a:r>
              <a:rPr lang="id-ID" sz="2500" i="1" dirty="0">
                <a:latin typeface="Arial" pitchFamily="34" charset="0"/>
                <a:cs typeface="Arial" pitchFamily="34" charset="0"/>
              </a:rPr>
              <a:t>Zea mayssaccharata</a:t>
            </a:r>
            <a:r>
              <a:rPr lang="id-ID" sz="2500" dirty="0">
                <a:latin typeface="Arial" pitchFamily="34" charset="0"/>
                <a:cs typeface="Arial" pitchFamily="34" charset="0"/>
              </a:rPr>
              <a:t> L.) yang paling baik. </a:t>
            </a:r>
            <a:endParaRPr lang="id-ID" sz="2500" dirty="0" smtClean="0">
              <a:latin typeface="Arial" pitchFamily="34" charset="0"/>
              <a:cs typeface="Arial" pitchFamily="34" charset="0"/>
            </a:endParaRPr>
          </a:p>
          <a:p>
            <a:pPr marL="457200" indent="-457200" algn="just">
              <a:buAutoNum type="arabicParenBoth" startAt="2"/>
            </a:pPr>
            <a:r>
              <a:rPr lang="id-ID" sz="2500" dirty="0">
                <a:latin typeface="Arial" pitchFamily="34" charset="0"/>
                <a:cs typeface="Arial" pitchFamily="34" charset="0"/>
              </a:rPr>
              <a:t>M</a:t>
            </a:r>
            <a:r>
              <a:rPr lang="id-ID" sz="2500" dirty="0" smtClean="0">
                <a:latin typeface="Arial" pitchFamily="34" charset="0"/>
                <a:cs typeface="Arial" pitchFamily="34" charset="0"/>
              </a:rPr>
              <a:t>engetahui </a:t>
            </a:r>
            <a:r>
              <a:rPr lang="id-ID" sz="2500" dirty="0">
                <a:latin typeface="Arial" pitchFamily="34" charset="0"/>
                <a:cs typeface="Arial" pitchFamily="34" charset="0"/>
              </a:rPr>
              <a:t>pengaruh dosis biourine sapi yang terbaik dalam pertumbuhan dan hasil tanaman jagung manis (Zea mays saccharata L.) </a:t>
            </a:r>
            <a:r>
              <a:rPr lang="en-US" sz="2500" dirty="0" err="1" smtClean="0">
                <a:latin typeface="Arial" pitchFamily="34" charset="0"/>
                <a:cs typeface="Arial" pitchFamily="34" charset="0"/>
              </a:rPr>
              <a:t>dan</a:t>
            </a:r>
            <a:endParaRPr lang="id-ID" sz="2500" dirty="0" smtClean="0">
              <a:latin typeface="Arial" pitchFamily="34" charset="0"/>
              <a:cs typeface="Arial" pitchFamily="34" charset="0"/>
            </a:endParaRPr>
          </a:p>
          <a:p>
            <a:pPr marL="457200" indent="-457200" algn="just">
              <a:buAutoNum type="arabicParenBoth" startAt="2"/>
            </a:pPr>
            <a:r>
              <a:rPr lang="id-ID" sz="2500" dirty="0">
                <a:latin typeface="Arial" pitchFamily="34" charset="0"/>
                <a:cs typeface="Arial" pitchFamily="34" charset="0"/>
              </a:rPr>
              <a:t>M</a:t>
            </a:r>
            <a:r>
              <a:rPr lang="id-ID" sz="2500" dirty="0" smtClean="0">
                <a:latin typeface="Arial" pitchFamily="34" charset="0"/>
                <a:cs typeface="Arial" pitchFamily="34" charset="0"/>
              </a:rPr>
              <a:t>engetahui </a:t>
            </a:r>
            <a:r>
              <a:rPr lang="id-ID" sz="2500" dirty="0">
                <a:latin typeface="Arial" pitchFamily="34" charset="0"/>
                <a:cs typeface="Arial" pitchFamily="34" charset="0"/>
              </a:rPr>
              <a:t>kombinasi perlakuan manakah yang memberikan hasil yang terbaik dalam meningkatkan pertumbuhan dan hasil tanaman jagung manis (Zea mays saccharata L</a:t>
            </a:r>
            <a:r>
              <a:rPr lang="en-US" sz="2500" dirty="0">
                <a:latin typeface="Arial" pitchFamily="34" charset="0"/>
                <a:cs typeface="Arial" pitchFamily="34" charset="0"/>
              </a:rPr>
              <a:t>)</a:t>
            </a:r>
            <a:r>
              <a:rPr lang="id-ID" sz="2500"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id-ID" sz="3500" dirty="0" smtClean="0">
                <a:latin typeface="Arial" pitchFamily="34" charset="0"/>
                <a:cs typeface="Arial" pitchFamily="34" charset="0"/>
              </a:rPr>
              <a:t>Metode</a:t>
            </a:r>
            <a:endParaRPr lang="id-ID" sz="35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5357850"/>
          </a:xfrm>
        </p:spPr>
        <p:txBody>
          <a:bodyPr>
            <a:normAutofit fontScale="32500" lnSpcReduction="20000"/>
          </a:bodyPr>
          <a:lstStyle/>
          <a:p>
            <a:pPr algn="ctr">
              <a:buNone/>
            </a:pPr>
            <a:r>
              <a:rPr lang="id-ID" sz="7400" b="1" dirty="0" smtClean="0">
                <a:latin typeface="Arial" pitchFamily="34" charset="0"/>
                <a:cs typeface="Arial" pitchFamily="34" charset="0"/>
              </a:rPr>
              <a:t>Waktu dan Tempat </a:t>
            </a:r>
          </a:p>
          <a:p>
            <a:pPr algn="ctr">
              <a:buNone/>
            </a:pPr>
            <a:endParaRPr lang="id-ID" sz="7400" b="1" dirty="0" smtClean="0">
              <a:latin typeface="Arial" pitchFamily="34" charset="0"/>
              <a:cs typeface="Arial" pitchFamily="34" charset="0"/>
            </a:endParaRPr>
          </a:p>
          <a:p>
            <a:pPr algn="just"/>
            <a:r>
              <a:rPr lang="id-ID" sz="7400" dirty="0" smtClean="0">
                <a:latin typeface="Arial" pitchFamily="34" charset="0"/>
                <a:cs typeface="Arial" pitchFamily="34" charset="0"/>
              </a:rPr>
              <a:t>Tempat </a:t>
            </a:r>
            <a:r>
              <a:rPr lang="id-ID" sz="7400" dirty="0">
                <a:latin typeface="Arial" pitchFamily="34" charset="0"/>
                <a:cs typeface="Arial" pitchFamily="34" charset="0"/>
              </a:rPr>
              <a:t>dan Waktu</a:t>
            </a:r>
            <a:r>
              <a:rPr lang="en-US" sz="7400" dirty="0">
                <a:latin typeface="Arial" pitchFamily="34" charset="0"/>
                <a:cs typeface="Arial" pitchFamily="34" charset="0"/>
              </a:rPr>
              <a:t> p</a:t>
            </a:r>
            <a:r>
              <a:rPr lang="id-ID" sz="7400" dirty="0">
                <a:latin typeface="Arial" pitchFamily="34" charset="0"/>
                <a:cs typeface="Arial" pitchFamily="34" charset="0"/>
              </a:rPr>
              <a:t>enelitian ini dilakukan di Sembawa Kabupaten Banyuasin Provinsi Sumatera Selatan. Kegiatan penelitian ini dilakukan dari September – Desember 2021.Alat dan Bahan  yang digunakan dalam penelitian ini yaitu, 1) Cangkul, 2) Ajir kayu, 3) timbangan digital, 4) meteran, 5) pena, 6) plastik, 7) botol plastik 8) gelas ukur dan 9) kamera </a:t>
            </a:r>
            <a:r>
              <a:rPr lang="en-US" sz="7400" dirty="0" err="1">
                <a:latin typeface="Arial" pitchFamily="34" charset="0"/>
                <a:cs typeface="Arial" pitchFamily="34" charset="0"/>
              </a:rPr>
              <a:t>sedangkan</a:t>
            </a:r>
            <a:r>
              <a:rPr lang="en-US" sz="7400" dirty="0">
                <a:latin typeface="Arial" pitchFamily="34" charset="0"/>
                <a:cs typeface="Arial" pitchFamily="34" charset="0"/>
              </a:rPr>
              <a:t> b</a:t>
            </a:r>
            <a:r>
              <a:rPr lang="id-ID" sz="7400" dirty="0">
                <a:latin typeface="Arial" pitchFamily="34" charset="0"/>
                <a:cs typeface="Arial" pitchFamily="34" charset="0"/>
              </a:rPr>
              <a:t>ahan yang digunakan dalam penelitian ini yaitu, 1) Benih jagung manis, 2) pupuk kandang sapi, kambing, dan ayam, 3) biourine sapi, dan 4) air.</a:t>
            </a:r>
          </a:p>
          <a:p>
            <a:pPr algn="just"/>
            <a:r>
              <a:rPr lang="id-ID" sz="7400" dirty="0">
                <a:latin typeface="Arial" pitchFamily="34" charset="0"/>
                <a:cs typeface="Arial" pitchFamily="34" charset="0"/>
              </a:rPr>
              <a:t>Penelitian ini mengunakan Rancangan Acak Kelompok Lengkap (RAK) dua faktor, faktor pertama yaitu pupuk kandang dan faktor kedua yaitu dosis biourine sapi dengan menggunakan 3 jenis perlakuan </a:t>
            </a:r>
            <a:r>
              <a:rPr lang="id-ID" sz="7400" dirty="0" smtClean="0">
                <a:latin typeface="Arial" pitchFamily="34" charset="0"/>
                <a:cs typeface="Arial" pitchFamily="34" charset="0"/>
              </a:rPr>
              <a:t>sebagai </a:t>
            </a:r>
            <a:r>
              <a:rPr lang="id-ID" sz="7400" dirty="0">
                <a:latin typeface="Arial" pitchFamily="34" charset="0"/>
                <a:cs typeface="Arial" pitchFamily="34" charset="0"/>
              </a:rPr>
              <a:t>berikut :</a:t>
            </a:r>
          </a:p>
          <a:p>
            <a:pPr>
              <a:buNone/>
            </a:pP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472518" cy="5429288"/>
          </a:xfrm>
        </p:spPr>
        <p:txBody>
          <a:bodyPr>
            <a:normAutofit/>
          </a:bodyPr>
          <a:lstStyle/>
          <a:p>
            <a:pPr algn="just">
              <a:buNone/>
            </a:pPr>
            <a:r>
              <a:rPr lang="id-ID" sz="2400" dirty="0">
                <a:latin typeface="Arial" pitchFamily="34" charset="0"/>
                <a:cs typeface="Arial" pitchFamily="34" charset="0"/>
              </a:rPr>
              <a:t>Faktor pertama adalah berbagai macam pupuk kandang (P)</a:t>
            </a:r>
          </a:p>
          <a:p>
            <a:pPr algn="just">
              <a:buNone/>
            </a:pPr>
            <a:r>
              <a:rPr lang="id-ID" sz="2400" dirty="0">
                <a:latin typeface="Arial" pitchFamily="34" charset="0"/>
                <a:cs typeface="Arial" pitchFamily="34" charset="0"/>
              </a:rPr>
              <a:t>Faktor kedua adalah dosis biourine sapi (B)</a:t>
            </a:r>
          </a:p>
          <a:p>
            <a:pPr algn="just">
              <a:buNone/>
            </a:pPr>
            <a:endParaRPr lang="id-ID" sz="2400" dirty="0">
              <a:latin typeface="Arial" pitchFamily="34" charset="0"/>
              <a:cs typeface="Arial" pitchFamily="34" charset="0"/>
            </a:endParaRPr>
          </a:p>
          <a:p>
            <a:pPr algn="just">
              <a:buFont typeface="Wingdings" pitchFamily="2" charset="2"/>
              <a:buChar char="Ø"/>
            </a:pPr>
            <a:r>
              <a:rPr lang="id-ID" sz="2400" dirty="0" smtClean="0">
                <a:latin typeface="Arial" pitchFamily="34" charset="0"/>
                <a:cs typeface="Arial" pitchFamily="34" charset="0"/>
              </a:rPr>
              <a:t>P1 </a:t>
            </a:r>
            <a:r>
              <a:rPr lang="id-ID" sz="2400" dirty="0">
                <a:latin typeface="Arial" pitchFamily="34" charset="0"/>
                <a:cs typeface="Arial" pitchFamily="34" charset="0"/>
              </a:rPr>
              <a:t>= pupuk kandang sapi</a:t>
            </a:r>
            <a:r>
              <a:rPr lang="en-US" sz="2400" dirty="0">
                <a:latin typeface="Arial" pitchFamily="34" charset="0"/>
                <a:cs typeface="Arial" pitchFamily="34" charset="0"/>
              </a:rPr>
              <a:t>  500 gram/ </a:t>
            </a:r>
            <a:r>
              <a:rPr lang="en-US" sz="2400" dirty="0" err="1" smtClean="0">
                <a:latin typeface="Arial" pitchFamily="34" charset="0"/>
                <a:cs typeface="Arial" pitchFamily="34" charset="0"/>
              </a:rPr>
              <a:t>lubang</a:t>
            </a:r>
            <a:endParaRPr lang="id-ID" sz="2400" dirty="0" smtClean="0">
              <a:latin typeface="Arial" pitchFamily="34" charset="0"/>
              <a:cs typeface="Arial" pitchFamily="34" charset="0"/>
            </a:endParaRPr>
          </a:p>
          <a:p>
            <a:pPr algn="just">
              <a:buFont typeface="Wingdings" pitchFamily="2" charset="2"/>
              <a:buChar char="Ø"/>
            </a:pPr>
            <a:r>
              <a:rPr lang="id-ID" sz="2400" dirty="0" smtClean="0">
                <a:latin typeface="Arial" pitchFamily="34" charset="0"/>
                <a:cs typeface="Arial" pitchFamily="34" charset="0"/>
              </a:rPr>
              <a:t>P2 </a:t>
            </a:r>
            <a:r>
              <a:rPr lang="id-ID" sz="2400" dirty="0">
                <a:latin typeface="Arial" pitchFamily="34" charset="0"/>
                <a:cs typeface="Arial" pitchFamily="34" charset="0"/>
              </a:rPr>
              <a:t>= pupuk kandang kambing</a:t>
            </a:r>
            <a:r>
              <a:rPr lang="en-US" sz="2400" dirty="0">
                <a:latin typeface="Arial" pitchFamily="34" charset="0"/>
                <a:cs typeface="Arial" pitchFamily="34" charset="0"/>
              </a:rPr>
              <a:t> 500 gram/ </a:t>
            </a:r>
            <a:r>
              <a:rPr lang="en-US" sz="2400" dirty="0" err="1" smtClean="0">
                <a:latin typeface="Arial" pitchFamily="34" charset="0"/>
                <a:cs typeface="Arial" pitchFamily="34" charset="0"/>
              </a:rPr>
              <a:t>lubang</a:t>
            </a:r>
            <a:endParaRPr lang="id-ID" sz="2400" dirty="0" smtClean="0">
              <a:latin typeface="Arial" pitchFamily="34" charset="0"/>
              <a:cs typeface="Arial" pitchFamily="34" charset="0"/>
            </a:endParaRPr>
          </a:p>
          <a:p>
            <a:pPr algn="just">
              <a:buFont typeface="Wingdings" pitchFamily="2" charset="2"/>
              <a:buChar char="Ø"/>
            </a:pPr>
            <a:r>
              <a:rPr lang="id-ID" sz="2400" dirty="0" smtClean="0">
                <a:latin typeface="Arial" pitchFamily="34" charset="0"/>
                <a:cs typeface="Arial" pitchFamily="34" charset="0"/>
              </a:rPr>
              <a:t>P3 </a:t>
            </a:r>
            <a:r>
              <a:rPr lang="id-ID" sz="2400" dirty="0">
                <a:latin typeface="Arial" pitchFamily="34" charset="0"/>
                <a:cs typeface="Arial" pitchFamily="34" charset="0"/>
              </a:rPr>
              <a:t>= pupuk kandang ayam </a:t>
            </a:r>
            <a:r>
              <a:rPr lang="en-US" sz="2400" dirty="0">
                <a:latin typeface="Arial" pitchFamily="34" charset="0"/>
                <a:cs typeface="Arial" pitchFamily="34" charset="0"/>
              </a:rPr>
              <a:t>500 gram/ </a:t>
            </a:r>
            <a:r>
              <a:rPr lang="en-US" sz="2400" dirty="0" err="1" smtClean="0">
                <a:latin typeface="Arial" pitchFamily="34" charset="0"/>
                <a:cs typeface="Arial" pitchFamily="34" charset="0"/>
              </a:rPr>
              <a:t>lubang</a:t>
            </a:r>
            <a:endParaRPr lang="id-ID" sz="2400" dirty="0" smtClean="0">
              <a:latin typeface="Arial" pitchFamily="34" charset="0"/>
              <a:cs typeface="Arial" pitchFamily="34" charset="0"/>
            </a:endParaRPr>
          </a:p>
          <a:p>
            <a:pPr algn="just">
              <a:buFont typeface="Wingdings" pitchFamily="2" charset="2"/>
              <a:buChar char="Ø"/>
            </a:pPr>
            <a:r>
              <a:rPr lang="id-ID" sz="2400" dirty="0" smtClean="0">
                <a:latin typeface="Arial" pitchFamily="34" charset="0"/>
                <a:cs typeface="Arial" pitchFamily="34" charset="0"/>
              </a:rPr>
              <a:t>B1 </a:t>
            </a:r>
            <a:r>
              <a:rPr lang="id-ID" sz="2400" dirty="0" smtClean="0">
                <a:latin typeface="Arial" pitchFamily="34" charset="0"/>
                <a:cs typeface="Arial" pitchFamily="34" charset="0"/>
              </a:rPr>
              <a:t>: 50 ml/L</a:t>
            </a:r>
          </a:p>
          <a:p>
            <a:pPr algn="just">
              <a:buFont typeface="Wingdings" pitchFamily="2" charset="2"/>
              <a:buChar char="Ø"/>
            </a:pPr>
            <a:r>
              <a:rPr lang="id-ID" sz="2400" dirty="0" smtClean="0">
                <a:latin typeface="Arial" pitchFamily="34" charset="0"/>
                <a:cs typeface="Arial" pitchFamily="34" charset="0"/>
              </a:rPr>
              <a:t>B2 : 100 ml/L</a:t>
            </a:r>
          </a:p>
          <a:p>
            <a:pPr algn="just">
              <a:buFont typeface="Wingdings" pitchFamily="2" charset="2"/>
              <a:buChar char="Ø"/>
            </a:pPr>
            <a:r>
              <a:rPr lang="id-ID" sz="2400" dirty="0" smtClean="0">
                <a:latin typeface="Arial" pitchFamily="34" charset="0"/>
                <a:cs typeface="Arial" pitchFamily="34" charset="0"/>
              </a:rPr>
              <a:t>B3 : 150 ml/L</a:t>
            </a: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normAutofit/>
          </a:bodyPr>
          <a:lstStyle/>
          <a:p>
            <a:r>
              <a:rPr lang="id-ID" sz="3500" dirty="0" smtClean="0">
                <a:latin typeface="Arial" pitchFamily="34" charset="0"/>
                <a:cs typeface="Arial" pitchFamily="34" charset="0"/>
              </a:rPr>
              <a:t>Hasil dan Pembahasan </a:t>
            </a:r>
            <a:endParaRPr lang="id-ID" sz="3500" dirty="0">
              <a:latin typeface="Arial" pitchFamily="34" charset="0"/>
              <a:cs typeface="Arial" pitchFamily="34" charset="0"/>
            </a:endParaRPr>
          </a:p>
        </p:txBody>
      </p:sp>
      <p:graphicFrame>
        <p:nvGraphicFramePr>
          <p:cNvPr id="6" name="Content Placeholder 5"/>
          <p:cNvGraphicFramePr>
            <a:graphicFrameLocks noGrp="1"/>
          </p:cNvGraphicFramePr>
          <p:nvPr>
            <p:ph idx="1"/>
          </p:nvPr>
        </p:nvGraphicFramePr>
        <p:xfrm>
          <a:off x="214281" y="2596745"/>
          <a:ext cx="8643997" cy="2987040"/>
        </p:xfrm>
        <a:graphic>
          <a:graphicData uri="http://schemas.openxmlformats.org/drawingml/2006/table">
            <a:tbl>
              <a:tblPr firstRow="1" bandRow="1">
                <a:tableStyleId>{5C22544A-7EE6-4342-B048-85BDC9FD1C3A}</a:tableStyleId>
              </a:tblPr>
              <a:tblGrid>
                <a:gridCol w="1440666"/>
                <a:gridCol w="1440666"/>
                <a:gridCol w="1440666"/>
                <a:gridCol w="1250166"/>
                <a:gridCol w="1631167"/>
                <a:gridCol w="1440666"/>
              </a:tblGrid>
              <a:tr h="1332321">
                <a:tc>
                  <a:txBody>
                    <a:bodyPr/>
                    <a:lstStyle/>
                    <a:p>
                      <a:r>
                        <a:rPr lang="id-ID" sz="2000" dirty="0" smtClean="0">
                          <a:latin typeface="Arial" pitchFamily="34" charset="0"/>
                          <a:cs typeface="Arial" pitchFamily="34" charset="0"/>
                        </a:rPr>
                        <a:t>Perlakuan</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Tinggi Tanaman (cm)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Jumlah Daun (helai)</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Panjang Tongkol (cm)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Berat Tongkol Berkelobot (gram)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Berat Tongkol</a:t>
                      </a:r>
                      <a:r>
                        <a:rPr lang="id-ID" sz="2000" baseline="0" dirty="0" smtClean="0">
                          <a:latin typeface="Arial" pitchFamily="34" charset="0"/>
                          <a:cs typeface="Arial" pitchFamily="34" charset="0"/>
                        </a:rPr>
                        <a:t> Tanpa Kelobot (gram)</a:t>
                      </a:r>
                      <a:endParaRPr lang="id-ID" sz="2000" dirty="0">
                        <a:latin typeface="Arial" pitchFamily="34" charset="0"/>
                        <a:cs typeface="Arial" pitchFamily="34" charset="0"/>
                      </a:endParaRPr>
                    </a:p>
                  </a:txBody>
                  <a:tcPr/>
                </a:tc>
              </a:tr>
              <a:tr h="453318">
                <a:tc>
                  <a:txBody>
                    <a:bodyPr/>
                    <a:lstStyle/>
                    <a:p>
                      <a:pPr algn="ctr"/>
                      <a:r>
                        <a:rPr lang="id-ID" sz="2200" dirty="0" smtClean="0">
                          <a:latin typeface="Arial" pitchFamily="34" charset="0"/>
                          <a:cs typeface="Arial" pitchFamily="34" charset="0"/>
                        </a:rPr>
                        <a:t>P1</a:t>
                      </a:r>
                      <a:endParaRPr lang="id-ID" sz="22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000" dirty="0" smtClean="0">
                          <a:latin typeface="Arial" pitchFamily="34" charset="0"/>
                          <a:ea typeface="Calibri"/>
                          <a:cs typeface="Arial" pitchFamily="34" charset="0"/>
                        </a:rPr>
                        <a:t>103,91 a</a:t>
                      </a:r>
                      <a:endParaRPr lang="id-ID" sz="20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9,01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24,13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773,33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264,85 </a:t>
                      </a:r>
                      <a:r>
                        <a:rPr lang="id-ID" sz="2000" dirty="0">
                          <a:latin typeface="Arial" pitchFamily="34" charset="0"/>
                          <a:ea typeface="Calibri"/>
                          <a:cs typeface="Arial" pitchFamily="34" charset="0"/>
                        </a:rPr>
                        <a:t>a</a:t>
                      </a:r>
                    </a:p>
                  </a:txBody>
                  <a:tcPr marL="68580" marR="68580" marT="0" marB="0"/>
                </a:tc>
              </a:tr>
              <a:tr h="453318">
                <a:tc>
                  <a:txBody>
                    <a:bodyPr/>
                    <a:lstStyle/>
                    <a:p>
                      <a:pPr algn="ctr"/>
                      <a:r>
                        <a:rPr lang="id-ID" sz="2200" dirty="0" smtClean="0">
                          <a:latin typeface="Arial" pitchFamily="34" charset="0"/>
                          <a:cs typeface="Arial" pitchFamily="34" charset="0"/>
                        </a:rPr>
                        <a:t>P2</a:t>
                      </a:r>
                      <a:endParaRPr lang="id-ID" sz="2200" dirty="0">
                        <a:latin typeface="Arial" pitchFamily="34" charset="0"/>
                        <a:cs typeface="Arial" pitchFamily="34" charset="0"/>
                      </a:endParaRPr>
                    </a:p>
                  </a:txBody>
                  <a:tcPr/>
                </a:tc>
                <a:tc>
                  <a:txBody>
                    <a:bodyPr/>
                    <a:lstStyle/>
                    <a:p>
                      <a:pPr algn="ctr"/>
                      <a:r>
                        <a:rPr lang="id-ID" sz="2000" kern="1200" dirty="0" smtClean="0">
                          <a:solidFill>
                            <a:schemeClr val="dk1"/>
                          </a:solidFill>
                          <a:latin typeface="Arial" pitchFamily="34" charset="0"/>
                          <a:ea typeface="+mn-ea"/>
                          <a:cs typeface="Arial" pitchFamily="34" charset="0"/>
                        </a:rPr>
                        <a:t>118,79 b</a:t>
                      </a:r>
                      <a:endParaRPr lang="id-ID" sz="20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9,45 ab</a:t>
                      </a:r>
                      <a:endParaRPr lang="id-ID" sz="2000" dirty="0">
                        <a:latin typeface="Arial" pitchFamily="34" charset="0"/>
                        <a:ea typeface="Calibri"/>
                        <a:cs typeface="Arial" pitchFamily="34" charset="0"/>
                      </a:endParaRP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26,99 </a:t>
                      </a:r>
                      <a:r>
                        <a:rPr lang="id-ID" sz="2000" dirty="0">
                          <a:latin typeface="Arial" pitchFamily="34" charset="0"/>
                          <a:ea typeface="Calibri"/>
                          <a:cs typeface="Arial" pitchFamily="34" charset="0"/>
                        </a:rPr>
                        <a:t>b</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986,67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311,44 </a:t>
                      </a:r>
                      <a:r>
                        <a:rPr lang="id-ID" sz="2000" dirty="0">
                          <a:latin typeface="Arial" pitchFamily="34" charset="0"/>
                          <a:ea typeface="Calibri"/>
                          <a:cs typeface="Arial" pitchFamily="34" charset="0"/>
                        </a:rPr>
                        <a:t>a</a:t>
                      </a:r>
                    </a:p>
                  </a:txBody>
                  <a:tcPr marL="68580" marR="68580" marT="0" marB="0"/>
                </a:tc>
              </a:tr>
              <a:tr h="453318">
                <a:tc>
                  <a:txBody>
                    <a:bodyPr/>
                    <a:lstStyle/>
                    <a:p>
                      <a:pPr algn="ctr"/>
                      <a:r>
                        <a:rPr lang="id-ID" sz="2200" dirty="0" smtClean="0">
                          <a:latin typeface="Arial" pitchFamily="34" charset="0"/>
                          <a:cs typeface="Arial" pitchFamily="34" charset="0"/>
                        </a:rPr>
                        <a:t>P3</a:t>
                      </a:r>
                      <a:endParaRPr lang="id-ID" sz="22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121,41 </a:t>
                      </a:r>
                      <a:r>
                        <a:rPr lang="id-ID" sz="2000" dirty="0">
                          <a:latin typeface="Arial" pitchFamily="34" charset="0"/>
                          <a:ea typeface="Calibri"/>
                          <a:cs typeface="Arial" pitchFamily="34" charset="0"/>
                        </a:rPr>
                        <a:t>b</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9,73 b</a:t>
                      </a:r>
                      <a:endParaRPr lang="id-ID" sz="2000" dirty="0">
                        <a:latin typeface="Arial" pitchFamily="34" charset="0"/>
                        <a:ea typeface="Calibri"/>
                        <a:cs typeface="Arial" pitchFamily="34" charset="0"/>
                      </a:endParaRP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27,01 </a:t>
                      </a:r>
                      <a:r>
                        <a:rPr lang="id-ID" sz="2000" dirty="0">
                          <a:latin typeface="Arial" pitchFamily="34" charset="0"/>
                          <a:ea typeface="Calibri"/>
                          <a:cs typeface="Arial" pitchFamily="34" charset="0"/>
                        </a:rPr>
                        <a:t>b</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1131,33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202,63 </a:t>
                      </a:r>
                      <a:r>
                        <a:rPr lang="id-ID" sz="2000" dirty="0">
                          <a:latin typeface="Arial" pitchFamily="34" charset="0"/>
                          <a:ea typeface="Calibri"/>
                          <a:cs typeface="Arial" pitchFamily="34" charset="0"/>
                        </a:rPr>
                        <a:t>a</a:t>
                      </a:r>
                    </a:p>
                  </a:txBody>
                  <a:tcPr marL="68580" marR="68580" marT="0" marB="0"/>
                </a:tc>
              </a:tr>
            </a:tbl>
          </a:graphicData>
        </a:graphic>
      </p:graphicFrame>
      <p:sp>
        <p:nvSpPr>
          <p:cNvPr id="7" name="Title 1"/>
          <p:cNvSpPr txBox="1">
            <a:spLocks/>
          </p:cNvSpPr>
          <p:nvPr/>
        </p:nvSpPr>
        <p:spPr>
          <a:xfrm>
            <a:off x="0" y="5643578"/>
            <a:ext cx="8929718" cy="1000132"/>
          </a:xfrm>
          <a:prstGeom prst="rect">
            <a:avLst/>
          </a:prstGeom>
        </p:spPr>
        <p:txBody>
          <a:bodyPr vert="horz" lIns="91440" tIns="45720" rIns="91440" bIns="45720" rtlCol="0" anchor="ctr">
            <a:normAutofit/>
          </a:bodyPr>
          <a:lstStyle/>
          <a:p>
            <a:pPr algn="just"/>
            <a:r>
              <a:rPr lang="id-ID" sz="2200" dirty="0" smtClean="0">
                <a:latin typeface="Arial" pitchFamily="34" charset="0"/>
                <a:cs typeface="Arial" pitchFamily="34" charset="0"/>
              </a:rPr>
              <a:t>Keterangan: Angka yang diikuti huruf yang sama pada kolom yang sama menunjukan tidak ada beda nyata pada uji Duncan 5%</a:t>
            </a:r>
            <a:r>
              <a:rPr lang="en-US" sz="2200" dirty="0" smtClean="0">
                <a:latin typeface="Arial" pitchFamily="34" charset="0"/>
                <a:cs typeface="Arial" pitchFamily="34" charset="0"/>
              </a:rPr>
              <a:t>.</a:t>
            </a:r>
            <a:endParaRPr lang="id-ID" sz="2200" dirty="0">
              <a:latin typeface="Arial" pitchFamily="34" charset="0"/>
              <a:cs typeface="Arial" pitchFamily="34" charset="0"/>
            </a:endParaRPr>
          </a:p>
        </p:txBody>
      </p:sp>
      <p:sp>
        <p:nvSpPr>
          <p:cNvPr id="8" name="Title 1"/>
          <p:cNvSpPr txBox="1">
            <a:spLocks/>
          </p:cNvSpPr>
          <p:nvPr/>
        </p:nvSpPr>
        <p:spPr>
          <a:xfrm>
            <a:off x="0" y="1428736"/>
            <a:ext cx="9144000" cy="10001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Tabel 1. Perlakuan Tunggal Berbagai Macam Pupuk Kandang terhadap pertumbuhan dan Hasil Tanaman Jagung Manis </a:t>
            </a:r>
            <a:endParaRPr kumimoji="0" lang="id-ID" sz="20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5357826"/>
            <a:ext cx="8501122" cy="1000132"/>
          </a:xfrm>
        </p:spPr>
        <p:txBody>
          <a:bodyPr>
            <a:normAutofit/>
          </a:bodyPr>
          <a:lstStyle/>
          <a:p>
            <a:pPr algn="just">
              <a:buNone/>
            </a:pPr>
            <a:r>
              <a:rPr lang="id-ID" sz="2200" dirty="0" smtClean="0">
                <a:latin typeface="Arial" pitchFamily="34" charset="0"/>
                <a:cs typeface="Arial" pitchFamily="34" charset="0"/>
              </a:rPr>
              <a:t>Keterangan: Angka yang diikuti huruf yang sama pada kolom yang sama menunjukan tidak ada beda nyata pada uji Duncan 5%</a:t>
            </a:r>
            <a:endParaRPr lang="id-ID" sz="2200" dirty="0">
              <a:latin typeface="Arial" pitchFamily="34" charset="0"/>
              <a:cs typeface="Arial" pitchFamily="34" charset="0"/>
            </a:endParaRPr>
          </a:p>
        </p:txBody>
      </p:sp>
      <p:graphicFrame>
        <p:nvGraphicFramePr>
          <p:cNvPr id="6" name="Content Placeholder 5"/>
          <p:cNvGraphicFramePr>
            <a:graphicFrameLocks/>
          </p:cNvGraphicFramePr>
          <p:nvPr/>
        </p:nvGraphicFramePr>
        <p:xfrm>
          <a:off x="214281" y="1571611"/>
          <a:ext cx="8643997" cy="3368712"/>
        </p:xfrm>
        <a:graphic>
          <a:graphicData uri="http://schemas.openxmlformats.org/drawingml/2006/table">
            <a:tbl>
              <a:tblPr firstRow="1" bandRow="1">
                <a:tableStyleId>{5C22544A-7EE6-4342-B048-85BDC9FD1C3A}</a:tableStyleId>
              </a:tblPr>
              <a:tblGrid>
                <a:gridCol w="1440666"/>
                <a:gridCol w="1440666"/>
                <a:gridCol w="1440666"/>
                <a:gridCol w="1250166"/>
                <a:gridCol w="1631167"/>
                <a:gridCol w="1440666"/>
              </a:tblGrid>
              <a:tr h="1484427">
                <a:tc>
                  <a:txBody>
                    <a:bodyPr/>
                    <a:lstStyle/>
                    <a:p>
                      <a:r>
                        <a:rPr lang="id-ID" sz="2000" dirty="0" smtClean="0">
                          <a:latin typeface="Arial" pitchFamily="34" charset="0"/>
                          <a:cs typeface="Arial" pitchFamily="34" charset="0"/>
                        </a:rPr>
                        <a:t>Perlakuan</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Tinggi Tanaman (cm)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Jumlah Daun (helai)</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Panjang Tongkol (cm)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Berat Tongkol Berkelobot (gram)</a:t>
                      </a:r>
                      <a:endParaRPr lang="id-ID" sz="2000" dirty="0">
                        <a:latin typeface="Arial" pitchFamily="34" charset="0"/>
                        <a:cs typeface="Arial" pitchFamily="34" charset="0"/>
                      </a:endParaRPr>
                    </a:p>
                  </a:txBody>
                  <a:tcPr/>
                </a:tc>
                <a:tc>
                  <a:txBody>
                    <a:bodyPr/>
                    <a:lstStyle/>
                    <a:p>
                      <a:r>
                        <a:rPr lang="id-ID" sz="2000" dirty="0" smtClean="0">
                          <a:latin typeface="Arial" pitchFamily="34" charset="0"/>
                          <a:cs typeface="Arial" pitchFamily="34" charset="0"/>
                        </a:rPr>
                        <a:t>Berat Tongkol</a:t>
                      </a:r>
                      <a:r>
                        <a:rPr lang="id-ID" sz="2000" baseline="0" dirty="0" smtClean="0">
                          <a:latin typeface="Arial" pitchFamily="34" charset="0"/>
                          <a:cs typeface="Arial" pitchFamily="34" charset="0"/>
                        </a:rPr>
                        <a:t> Tanpa Kelobot (gram)</a:t>
                      </a:r>
                      <a:endParaRPr lang="id-ID" sz="2000" dirty="0">
                        <a:latin typeface="Arial" pitchFamily="34" charset="0"/>
                        <a:cs typeface="Arial" pitchFamily="34" charset="0"/>
                      </a:endParaRPr>
                    </a:p>
                  </a:txBody>
                  <a:tcPr/>
                </a:tc>
              </a:tr>
              <a:tr h="584424">
                <a:tc>
                  <a:txBody>
                    <a:bodyPr/>
                    <a:lstStyle/>
                    <a:p>
                      <a:pPr algn="ctr"/>
                      <a:r>
                        <a:rPr lang="id-ID" sz="2000" dirty="0" smtClean="0">
                          <a:latin typeface="Arial" pitchFamily="34" charset="0"/>
                          <a:cs typeface="Arial" pitchFamily="34" charset="0"/>
                        </a:rPr>
                        <a:t>D1</a:t>
                      </a:r>
                      <a:endParaRPr lang="id-ID" sz="20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116,18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9,60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25,99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940,00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429,81</a:t>
                      </a:r>
                      <a:r>
                        <a:rPr lang="id-ID" sz="2000" baseline="0" dirty="0" smtClean="0">
                          <a:latin typeface="Arial" pitchFamily="34" charset="0"/>
                          <a:ea typeface="Calibri"/>
                          <a:cs typeface="Arial" pitchFamily="34" charset="0"/>
                        </a:rPr>
                        <a:t> </a:t>
                      </a:r>
                      <a:r>
                        <a:rPr lang="id-ID" sz="2000" dirty="0" smtClean="0">
                          <a:latin typeface="Arial" pitchFamily="34" charset="0"/>
                          <a:ea typeface="Calibri"/>
                          <a:cs typeface="Arial" pitchFamily="34" charset="0"/>
                        </a:rPr>
                        <a:t>a</a:t>
                      </a:r>
                      <a:endParaRPr lang="id-ID" sz="2000" dirty="0">
                        <a:latin typeface="Arial" pitchFamily="34" charset="0"/>
                        <a:ea typeface="Calibri"/>
                        <a:cs typeface="Arial" pitchFamily="34" charset="0"/>
                      </a:endParaRPr>
                    </a:p>
                  </a:txBody>
                  <a:tcPr marL="68580" marR="68580" marT="0" marB="0"/>
                </a:tc>
              </a:tr>
              <a:tr h="584424">
                <a:tc>
                  <a:txBody>
                    <a:bodyPr/>
                    <a:lstStyle/>
                    <a:p>
                      <a:pPr algn="ctr"/>
                      <a:r>
                        <a:rPr lang="id-ID" sz="2000" dirty="0" smtClean="0">
                          <a:latin typeface="Arial" pitchFamily="34" charset="0"/>
                          <a:cs typeface="Arial" pitchFamily="34" charset="0"/>
                        </a:rPr>
                        <a:t>D2</a:t>
                      </a:r>
                      <a:endParaRPr lang="id-ID" sz="20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112,85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9,26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25,95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843,33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173,22</a:t>
                      </a:r>
                      <a:r>
                        <a:rPr lang="id-ID" sz="2000" baseline="0" dirty="0" smtClean="0">
                          <a:latin typeface="Arial" pitchFamily="34" charset="0"/>
                          <a:ea typeface="Calibri"/>
                          <a:cs typeface="Arial" pitchFamily="34" charset="0"/>
                        </a:rPr>
                        <a:t> </a:t>
                      </a:r>
                      <a:r>
                        <a:rPr lang="id-ID" sz="2000" dirty="0" smtClean="0">
                          <a:latin typeface="Arial" pitchFamily="34" charset="0"/>
                          <a:ea typeface="Calibri"/>
                          <a:cs typeface="Arial" pitchFamily="34" charset="0"/>
                        </a:rPr>
                        <a:t>a</a:t>
                      </a:r>
                      <a:endParaRPr lang="id-ID" sz="2000" dirty="0">
                        <a:latin typeface="Arial" pitchFamily="34" charset="0"/>
                        <a:ea typeface="Calibri"/>
                        <a:cs typeface="Arial" pitchFamily="34" charset="0"/>
                      </a:endParaRPr>
                    </a:p>
                  </a:txBody>
                  <a:tcPr marL="68580" marR="68580" marT="0" marB="0"/>
                </a:tc>
              </a:tr>
              <a:tr h="584424">
                <a:tc>
                  <a:txBody>
                    <a:bodyPr/>
                    <a:lstStyle/>
                    <a:p>
                      <a:pPr algn="ctr"/>
                      <a:r>
                        <a:rPr lang="id-ID" sz="2000" dirty="0" smtClean="0">
                          <a:latin typeface="Arial" pitchFamily="34" charset="0"/>
                          <a:cs typeface="Arial" pitchFamily="34" charset="0"/>
                        </a:rPr>
                        <a:t>D3</a:t>
                      </a:r>
                      <a:endParaRPr lang="id-ID" sz="2000" dirty="0">
                        <a:latin typeface="Arial" pitchFamily="34" charset="0"/>
                        <a:cs typeface="Arial" pitchFamily="34" charset="0"/>
                      </a:endParaRPr>
                    </a:p>
                  </a:txBody>
                  <a:tcPr/>
                </a:tc>
                <a:tc>
                  <a:txBody>
                    <a:bodyPr/>
                    <a:lstStyle/>
                    <a:p>
                      <a:pPr algn="ctr">
                        <a:lnSpc>
                          <a:spcPct val="150000"/>
                        </a:lnSpc>
                        <a:spcAft>
                          <a:spcPts val="0"/>
                        </a:spcAft>
                      </a:pPr>
                      <a:r>
                        <a:rPr lang="id-ID" sz="2000" dirty="0" smtClean="0">
                          <a:latin typeface="Arial" pitchFamily="34" charset="0"/>
                          <a:ea typeface="Calibri"/>
                          <a:cs typeface="Arial" pitchFamily="34" charset="0"/>
                        </a:rPr>
                        <a:t>115,08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9,33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26,19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1108,00 </a:t>
                      </a:r>
                      <a:r>
                        <a:rPr lang="id-ID" sz="2000" dirty="0">
                          <a:latin typeface="Arial" pitchFamily="34" charset="0"/>
                          <a:ea typeface="Calibri"/>
                          <a:cs typeface="Arial" pitchFamily="34" charset="0"/>
                        </a:rPr>
                        <a:t>a</a:t>
                      </a:r>
                    </a:p>
                  </a:txBody>
                  <a:tcPr marL="68580" marR="68580" marT="0" marB="0"/>
                </a:tc>
                <a:tc>
                  <a:txBody>
                    <a:bodyPr/>
                    <a:lstStyle/>
                    <a:p>
                      <a:pPr algn="ctr">
                        <a:lnSpc>
                          <a:spcPct val="150000"/>
                        </a:lnSpc>
                        <a:spcAft>
                          <a:spcPts val="0"/>
                        </a:spcAft>
                      </a:pPr>
                      <a:r>
                        <a:rPr lang="id-ID" sz="2000" dirty="0" smtClean="0">
                          <a:latin typeface="Arial" pitchFamily="34" charset="0"/>
                          <a:ea typeface="Calibri"/>
                          <a:cs typeface="Arial" pitchFamily="34" charset="0"/>
                        </a:rPr>
                        <a:t>175,89</a:t>
                      </a:r>
                      <a:r>
                        <a:rPr lang="id-ID" sz="2000" baseline="0" dirty="0" smtClean="0">
                          <a:latin typeface="Arial" pitchFamily="34" charset="0"/>
                          <a:ea typeface="Calibri"/>
                          <a:cs typeface="Arial" pitchFamily="34" charset="0"/>
                        </a:rPr>
                        <a:t> </a:t>
                      </a:r>
                      <a:r>
                        <a:rPr lang="id-ID" sz="2000" dirty="0" smtClean="0">
                          <a:latin typeface="Arial" pitchFamily="34" charset="0"/>
                          <a:ea typeface="Calibri"/>
                          <a:cs typeface="Arial" pitchFamily="34" charset="0"/>
                        </a:rPr>
                        <a:t>a</a:t>
                      </a:r>
                      <a:endParaRPr lang="id-ID" sz="2000" dirty="0">
                        <a:latin typeface="Arial" pitchFamily="34" charset="0"/>
                        <a:ea typeface="Calibri"/>
                        <a:cs typeface="Arial" pitchFamily="34" charset="0"/>
                      </a:endParaRPr>
                    </a:p>
                  </a:txBody>
                  <a:tcPr marL="68580" marR="68580" marT="0" marB="0"/>
                </a:tc>
              </a:tr>
            </a:tbl>
          </a:graphicData>
        </a:graphic>
      </p:graphicFrame>
      <p:sp>
        <p:nvSpPr>
          <p:cNvPr id="7" name="Title 1"/>
          <p:cNvSpPr>
            <a:spLocks noGrp="1"/>
          </p:cNvSpPr>
          <p:nvPr>
            <p:ph type="title"/>
          </p:nvPr>
        </p:nvSpPr>
        <p:spPr>
          <a:xfrm>
            <a:off x="0" y="0"/>
            <a:ext cx="9144000" cy="1214422"/>
          </a:xfrm>
        </p:spPr>
        <p:txBody>
          <a:bodyPr>
            <a:normAutofit/>
          </a:bodyPr>
          <a:lstStyle/>
          <a:p>
            <a:r>
              <a:rPr lang="id-ID" sz="2000" dirty="0" smtClean="0">
                <a:latin typeface="Arial" pitchFamily="34" charset="0"/>
                <a:cs typeface="Arial" pitchFamily="34" charset="0"/>
              </a:rPr>
              <a:t>Tabel 2. Perlakuan Tunggal Berbagai Macam Dosis Biourine Sapi terhadap pertumbuhan dan Hasil Tanaman Jagung Manis </a:t>
            </a:r>
            <a:endParaRPr lang="id-ID"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1119</Words>
  <Application>Microsoft Office PowerPoint</Application>
  <PresentationFormat>On-screen Show (4:3)</PresentationFormat>
  <Paragraphs>175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PEMBERIAN BERBAGAI MACAM PUPUK KANDANG DAN DOSIS BIOURINE SAPI TERHADAP PERTUMBUHAN DAN HASIL TANAMAN JAGUNG MANIS (Zea mays saccharata L.). </vt:lpstr>
      <vt:lpstr>Pendahuluan </vt:lpstr>
      <vt:lpstr>Pupuk organik mempunyai peranan penting dalam mempertahankan kesuburan fisik, kimia, dan biologi tanah. Bahan organik dalam tanah bermanfaat mempercepat aktivitas mikroorganisme, sehingga meningkatkan kecepatan dekomposisi bahan organik dan mempercepat penyerapan hara pada tanaman. Urie sapi dapat mencegah datangnya berbagai hama tanaman sehingga urine sapi dapat berfungsi sebagai pengendalian dari serangan hama tanaman. Sampai saat ini belum banyak kajian yang mengkombinasikan biourine sapi dengan berbagai macam pupuk kandang. Melihat penjelasan diatas maka peneliti melakukan kajian lebih lanjut dengan judul “Pemberian Berbagai Macam Pupuk Kandang Dan Dosis Biourine Sapi Terhadap Pertumbuhan Dan Hasil Tanaman Jagung Manis (Zea mays saccharata L.).</vt:lpstr>
      <vt:lpstr>Rumusan Masalah</vt:lpstr>
      <vt:lpstr>Slide 5</vt:lpstr>
      <vt:lpstr>Metode</vt:lpstr>
      <vt:lpstr>Slide 7</vt:lpstr>
      <vt:lpstr>Hasil dan Pembahasan </vt:lpstr>
      <vt:lpstr>Tabel 2. Perlakuan Tunggal Berbagai Macam Dosis Biourine Sapi terhadap pertumbuhan dan Hasil Tanaman Jagung Manis </vt:lpstr>
      <vt:lpstr>Tabel 3. Interkasi Perlakuan Berbagai Macam Pupuk Kandang dan Dosis Biourine Sapi terhadap pertumbuhan dan Hasil Tanaman Jagung Manis </vt:lpstr>
      <vt:lpstr>Tabel 4. Hasil Analisis Tanah Podsolik Merah Kuning pada kedalaman 0-20 cm.</vt:lpstr>
      <vt:lpstr>Penutup</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PEMBERIAN BERBAGAI MACAM PUPUK KANDANG DAN DOSIS BIOURINE SAPI TERHADAP PERTUMBUHAN DAN HASIL TANAMAN JAGUNG MANIS (Zea mays saccharata L.). </dc:title>
  <dc:creator>User pc</dc:creator>
  <cp:lastModifiedBy>User pc</cp:lastModifiedBy>
  <cp:revision>9</cp:revision>
  <dcterms:created xsi:type="dcterms:W3CDTF">2022-05-09T02:39:35Z</dcterms:created>
  <dcterms:modified xsi:type="dcterms:W3CDTF">2022-07-13T02:30:20Z</dcterms:modified>
</cp:coreProperties>
</file>