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2" r:id="rId4"/>
    <p:sldId id="260" r:id="rId5"/>
    <p:sldId id="621" r:id="rId6"/>
    <p:sldId id="265" r:id="rId7"/>
    <p:sldId id="542" r:id="rId8"/>
    <p:sldId id="267" r:id="rId9"/>
    <p:sldId id="268" r:id="rId10"/>
    <p:sldId id="622" r:id="rId11"/>
    <p:sldId id="623" r:id="rId12"/>
    <p:sldId id="624" r:id="rId13"/>
    <p:sldId id="625" r:id="rId14"/>
    <p:sldId id="626" r:id="rId15"/>
    <p:sldId id="628" r:id="rId16"/>
    <p:sldId id="629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A5DC-983C-4572-A144-B6CEE32F856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70E-E59B-4B09-BEAF-FD62A49D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7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A5DC-983C-4572-A144-B6CEE32F856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70E-E59B-4B09-BEAF-FD62A49D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2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A5DC-983C-4572-A144-B6CEE32F856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70E-E59B-4B09-BEAF-FD62A49D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3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A5DC-983C-4572-A144-B6CEE32F856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70E-E59B-4B09-BEAF-FD62A49D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3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A5DC-983C-4572-A144-B6CEE32F856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70E-E59B-4B09-BEAF-FD62A49D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3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A5DC-983C-4572-A144-B6CEE32F856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70E-E59B-4B09-BEAF-FD62A49D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A5DC-983C-4572-A144-B6CEE32F856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70E-E59B-4B09-BEAF-FD62A49D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5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A5DC-983C-4572-A144-B6CEE32F856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70E-E59B-4B09-BEAF-FD62A49D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A5DC-983C-4572-A144-B6CEE32F856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70E-E59B-4B09-BEAF-FD62A49D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9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A5DC-983C-4572-A144-B6CEE32F856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70E-E59B-4B09-BEAF-FD62A49D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5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A5DC-983C-4572-A144-B6CEE32F856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4A70E-E59B-4B09-BEAF-FD62A49D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4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3A5DC-983C-4572-A144-B6CEE32F856A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4A70E-E59B-4B09-BEAF-FD62A49D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747B88-7025-4874-1C3A-56B7C0595B0E}"/>
              </a:ext>
            </a:extLst>
          </p:cNvPr>
          <p:cNvSpPr txBox="1"/>
          <p:nvPr/>
        </p:nvSpPr>
        <p:spPr>
          <a:xfrm>
            <a:off x="1290320" y="459625"/>
            <a:ext cx="9144000" cy="1463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PENGEMBANGAN INOVASI HORTIKULTURA MELALUI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RISET PENGEMBANGAN INOVASI KOLABORASI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Kasus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RPIK Mangga dan Pisang)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4F193-F3CD-98EB-7CF4-EB87051DE418}"/>
              </a:ext>
            </a:extLst>
          </p:cNvPr>
          <p:cNvSpPr txBox="1"/>
          <p:nvPr/>
        </p:nvSpPr>
        <p:spPr>
          <a:xfrm>
            <a:off x="2915920" y="2744122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Waryat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Sri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Yuliati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Elina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Mansyah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1826D9-2F2F-6E44-5AC4-612CCD04CC2A}"/>
              </a:ext>
            </a:extLst>
          </p:cNvPr>
          <p:cNvSpPr txBox="1"/>
          <p:nvPr/>
        </p:nvSpPr>
        <p:spPr>
          <a:xfrm>
            <a:off x="2453640" y="4548998"/>
            <a:ext cx="728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ORGANISASI RISET PERTANIAN DAN PANGAN</a:t>
            </a:r>
          </a:p>
          <a:p>
            <a:pPr algn="ctr"/>
            <a:r>
              <a:rPr lang="en-US" sz="2400" b="1" dirty="0"/>
              <a:t>BADAN RISET INOVASI NASIONAL</a:t>
            </a:r>
          </a:p>
          <a:p>
            <a:pPr algn="ctr"/>
            <a:r>
              <a:rPr lang="en-US" sz="2400" b="1" dirty="0"/>
              <a:t>2022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83261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65904C62-0E86-25DA-5B82-9E915F3E0A9F}"/>
              </a:ext>
            </a:extLst>
          </p:cNvPr>
          <p:cNvSpPr/>
          <p:nvPr/>
        </p:nvSpPr>
        <p:spPr>
          <a:xfrm>
            <a:off x="5772041" y="2880202"/>
            <a:ext cx="5445031" cy="1554562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4896B-9799-7786-1D40-308D11393B7A}"/>
              </a:ext>
            </a:extLst>
          </p:cNvPr>
          <p:cNvSpPr txBox="1"/>
          <p:nvPr/>
        </p:nvSpPr>
        <p:spPr>
          <a:xfrm>
            <a:off x="6615707" y="3380848"/>
            <a:ext cx="445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plikasi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alisilat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ight Arrow 3">
            <a:extLst>
              <a:ext uri="{FF2B5EF4-FFF2-40B4-BE49-F238E27FC236}">
                <a16:creationId xmlns:a16="http://schemas.microsoft.com/office/drawing/2014/main" id="{4DE661D7-B529-7F39-701A-DE51C4A458E2}"/>
              </a:ext>
            </a:extLst>
          </p:cNvPr>
          <p:cNvSpPr/>
          <p:nvPr/>
        </p:nvSpPr>
        <p:spPr>
          <a:xfrm>
            <a:off x="1000392" y="2137234"/>
            <a:ext cx="4244266" cy="3096344"/>
          </a:xfrm>
          <a:prstGeom prst="rightArrow">
            <a:avLst>
              <a:gd name="adj1" fmla="val 73994"/>
              <a:gd name="adj2" fmla="val 38003"/>
            </a:avLst>
          </a:prstGeom>
          <a:solidFill>
            <a:srgbClr val="00B05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9500AF8-515F-0588-4838-57A32394ADC9}"/>
              </a:ext>
            </a:extLst>
          </p:cNvPr>
          <p:cNvGrpSpPr/>
          <p:nvPr/>
        </p:nvGrpSpPr>
        <p:grpSpPr>
          <a:xfrm>
            <a:off x="1154995" y="2714330"/>
            <a:ext cx="1967530" cy="1988276"/>
            <a:chOff x="4418825" y="1666106"/>
            <a:chExt cx="3343265" cy="33785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자유형: 도형 19">
              <a:extLst>
                <a:ext uri="{FF2B5EF4-FFF2-40B4-BE49-F238E27FC236}">
                  <a16:creationId xmlns:a16="http://schemas.microsoft.com/office/drawing/2014/main" id="{163CAAE9-059E-8543-8360-6CFD1F1E94F2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그룹 60">
              <a:extLst>
                <a:ext uri="{FF2B5EF4-FFF2-40B4-BE49-F238E27FC236}">
                  <a16:creationId xmlns:a16="http://schemas.microsoft.com/office/drawing/2014/main" id="{9796C8C6-1513-BA14-F4B7-1A5FC64CE2F6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12" name="그룹 49">
                <a:extLst>
                  <a:ext uri="{FF2B5EF4-FFF2-40B4-BE49-F238E27FC236}">
                    <a16:creationId xmlns:a16="http://schemas.microsoft.com/office/drawing/2014/main" id="{F48E3880-DA5C-E34B-1A16-BA26C4FC8424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3" name="타원 50">
                  <a:extLst>
                    <a:ext uri="{FF2B5EF4-FFF2-40B4-BE49-F238E27FC236}">
                      <a16:creationId xmlns:a16="http://schemas.microsoft.com/office/drawing/2014/main" id="{A05C3116-CF85-2D56-E5F2-8B7B42A542D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타원 51">
                  <a:extLst>
                    <a:ext uri="{FF2B5EF4-FFF2-40B4-BE49-F238E27FC236}">
                      <a16:creationId xmlns:a16="http://schemas.microsoft.com/office/drawing/2014/main" id="{ED8CBDE4-74D4-F505-9FC4-8329B0FF5373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Block Arc 11">
                  <a:extLst>
                    <a:ext uri="{FF2B5EF4-FFF2-40B4-BE49-F238E27FC236}">
                      <a16:creationId xmlns:a16="http://schemas.microsoft.com/office/drawing/2014/main" id="{18ED381D-6F85-0845-F260-17390339CE7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3" name="그룹 21">
                <a:extLst>
                  <a:ext uri="{FF2B5EF4-FFF2-40B4-BE49-F238E27FC236}">
                    <a16:creationId xmlns:a16="http://schemas.microsoft.com/office/drawing/2014/main" id="{281DA55F-5F68-2AE6-C387-D56508F6C740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0" name="타원 22">
                  <a:extLst>
                    <a:ext uri="{FF2B5EF4-FFF2-40B4-BE49-F238E27FC236}">
                      <a16:creationId xmlns:a16="http://schemas.microsoft.com/office/drawing/2014/main" id="{A6B55E29-9F1A-661E-CB6E-23C3847D739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타원 23">
                  <a:extLst>
                    <a:ext uri="{FF2B5EF4-FFF2-40B4-BE49-F238E27FC236}">
                      <a16:creationId xmlns:a16="http://schemas.microsoft.com/office/drawing/2014/main" id="{7FF6A14C-A873-6136-76B1-62138B0A1E8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Block Arc 11">
                  <a:extLst>
                    <a:ext uri="{FF2B5EF4-FFF2-40B4-BE49-F238E27FC236}">
                      <a16:creationId xmlns:a16="http://schemas.microsoft.com/office/drawing/2014/main" id="{2E5D002F-3ADB-742A-B222-1AE814A49AA1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그룹 25">
                <a:extLst>
                  <a:ext uri="{FF2B5EF4-FFF2-40B4-BE49-F238E27FC236}">
                    <a16:creationId xmlns:a16="http://schemas.microsoft.com/office/drawing/2014/main" id="{9EE6ABAF-5A37-BA14-E23C-A2A9B1C3A5B7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7" name="타원 26">
                  <a:extLst>
                    <a:ext uri="{FF2B5EF4-FFF2-40B4-BE49-F238E27FC236}">
                      <a16:creationId xmlns:a16="http://schemas.microsoft.com/office/drawing/2014/main" id="{17C5A91E-79B1-6280-38E1-52A77896B10A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타원 27">
                  <a:extLst>
                    <a:ext uri="{FF2B5EF4-FFF2-40B4-BE49-F238E27FC236}">
                      <a16:creationId xmlns:a16="http://schemas.microsoft.com/office/drawing/2014/main" id="{DC2B0692-45AB-1901-F655-B151360DFFBF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Block Arc 11">
                  <a:extLst>
                    <a:ext uri="{FF2B5EF4-FFF2-40B4-BE49-F238E27FC236}">
                      <a16:creationId xmlns:a16="http://schemas.microsoft.com/office/drawing/2014/main" id="{1DA64785-EF6F-D425-F0E6-C5C27728B4A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" name="그룹 29">
                <a:extLst>
                  <a:ext uri="{FF2B5EF4-FFF2-40B4-BE49-F238E27FC236}">
                    <a16:creationId xmlns:a16="http://schemas.microsoft.com/office/drawing/2014/main" id="{48BE5711-A54F-6DDD-70D8-B32BA8659260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4" name="타원 30">
                  <a:extLst>
                    <a:ext uri="{FF2B5EF4-FFF2-40B4-BE49-F238E27FC236}">
                      <a16:creationId xmlns:a16="http://schemas.microsoft.com/office/drawing/2014/main" id="{EBF2AA32-67A8-6F02-6D06-C827716EA015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타원 31">
                  <a:extLst>
                    <a:ext uri="{FF2B5EF4-FFF2-40B4-BE49-F238E27FC236}">
                      <a16:creationId xmlns:a16="http://schemas.microsoft.com/office/drawing/2014/main" id="{19D149C5-217D-5F55-90FC-25931996243A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Block Arc 11">
                  <a:extLst>
                    <a:ext uri="{FF2B5EF4-FFF2-40B4-BE49-F238E27FC236}">
                      <a16:creationId xmlns:a16="http://schemas.microsoft.com/office/drawing/2014/main" id="{6E87185D-D8E2-B305-A078-15BAD0A79532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그룹 33">
                <a:extLst>
                  <a:ext uri="{FF2B5EF4-FFF2-40B4-BE49-F238E27FC236}">
                    <a16:creationId xmlns:a16="http://schemas.microsoft.com/office/drawing/2014/main" id="{AC0471A1-21AD-7698-2846-CA384671E170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31" name="타원 34">
                  <a:extLst>
                    <a:ext uri="{FF2B5EF4-FFF2-40B4-BE49-F238E27FC236}">
                      <a16:creationId xmlns:a16="http://schemas.microsoft.com/office/drawing/2014/main" id="{6F166D1B-E82B-6749-F075-2527CA96DF9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타원 35">
                  <a:extLst>
                    <a:ext uri="{FF2B5EF4-FFF2-40B4-BE49-F238E27FC236}">
                      <a16:creationId xmlns:a16="http://schemas.microsoft.com/office/drawing/2014/main" id="{5678FD07-EA2E-D55B-CD9B-CF9FD77A5CE8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Block Arc 11">
                  <a:extLst>
                    <a:ext uri="{FF2B5EF4-FFF2-40B4-BE49-F238E27FC236}">
                      <a16:creationId xmlns:a16="http://schemas.microsoft.com/office/drawing/2014/main" id="{50A4BB66-50C6-2F2C-8190-5190751B0DCF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그룹 37">
                <a:extLst>
                  <a:ext uri="{FF2B5EF4-FFF2-40B4-BE49-F238E27FC236}">
                    <a16:creationId xmlns:a16="http://schemas.microsoft.com/office/drawing/2014/main" id="{3089D430-ABFF-5BCD-7373-C16FDE3A2FE4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8" name="타원 38">
                  <a:extLst>
                    <a:ext uri="{FF2B5EF4-FFF2-40B4-BE49-F238E27FC236}">
                      <a16:creationId xmlns:a16="http://schemas.microsoft.com/office/drawing/2014/main" id="{3B459A61-4DF4-7901-30A2-C420EBF56B94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타원 39">
                  <a:extLst>
                    <a:ext uri="{FF2B5EF4-FFF2-40B4-BE49-F238E27FC236}">
                      <a16:creationId xmlns:a16="http://schemas.microsoft.com/office/drawing/2014/main" id="{7B40681A-C193-21E7-96BD-2C9F16A18F41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Block Arc 11">
                  <a:extLst>
                    <a:ext uri="{FF2B5EF4-FFF2-40B4-BE49-F238E27FC236}">
                      <a16:creationId xmlns:a16="http://schemas.microsoft.com/office/drawing/2014/main" id="{6680A20D-64E2-98A9-73A9-DF39D1EA21AF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" name="그룹 41">
                <a:extLst>
                  <a:ext uri="{FF2B5EF4-FFF2-40B4-BE49-F238E27FC236}">
                    <a16:creationId xmlns:a16="http://schemas.microsoft.com/office/drawing/2014/main" id="{589EF1A1-08BE-4B2F-0C13-282F43F496EE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5" name="타원 42">
                  <a:extLst>
                    <a:ext uri="{FF2B5EF4-FFF2-40B4-BE49-F238E27FC236}">
                      <a16:creationId xmlns:a16="http://schemas.microsoft.com/office/drawing/2014/main" id="{9BE15946-F5B4-0685-58C2-11AD9D48196D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타원 43">
                  <a:extLst>
                    <a:ext uri="{FF2B5EF4-FFF2-40B4-BE49-F238E27FC236}">
                      <a16:creationId xmlns:a16="http://schemas.microsoft.com/office/drawing/2014/main" id="{CFC6B5A8-3755-4569-8041-F639D760D3E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Block Arc 11">
                  <a:extLst>
                    <a:ext uri="{FF2B5EF4-FFF2-40B4-BE49-F238E27FC236}">
                      <a16:creationId xmlns:a16="http://schemas.microsoft.com/office/drawing/2014/main" id="{37644FAB-6C42-235F-3F7B-BABE166EF0D6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" name="그룹 45">
                <a:extLst>
                  <a:ext uri="{FF2B5EF4-FFF2-40B4-BE49-F238E27FC236}">
                    <a16:creationId xmlns:a16="http://schemas.microsoft.com/office/drawing/2014/main" id="{F9A94C18-23CB-A3BC-39B1-31D4FAC7C35A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22" name="타원 46">
                  <a:extLst>
                    <a:ext uri="{FF2B5EF4-FFF2-40B4-BE49-F238E27FC236}">
                      <a16:creationId xmlns:a16="http://schemas.microsoft.com/office/drawing/2014/main" id="{E8775636-C296-FFEA-ECCA-1A2EB5E9C1D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타원 47">
                  <a:extLst>
                    <a:ext uri="{FF2B5EF4-FFF2-40B4-BE49-F238E27FC236}">
                      <a16:creationId xmlns:a16="http://schemas.microsoft.com/office/drawing/2014/main" id="{9C8516CE-5C31-B174-B2CA-E62F1404C5FC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Block Arc 11">
                  <a:extLst>
                    <a:ext uri="{FF2B5EF4-FFF2-40B4-BE49-F238E27FC236}">
                      <a16:creationId xmlns:a16="http://schemas.microsoft.com/office/drawing/2014/main" id="{2E7E46FC-6516-CF27-5DAB-0EBB6657DDEC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" name="이등변 삼각형 58">
                <a:extLst>
                  <a:ext uri="{FF2B5EF4-FFF2-40B4-BE49-F238E27FC236}">
                    <a16:creationId xmlns:a16="http://schemas.microsoft.com/office/drawing/2014/main" id="{D931359C-1D0D-30DF-ED9A-A084390BA956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사각형 59">
                <a:extLst>
                  <a:ext uri="{FF2B5EF4-FFF2-40B4-BE49-F238E27FC236}">
                    <a16:creationId xmlns:a16="http://schemas.microsoft.com/office/drawing/2014/main" id="{1453EA51-40FE-2AC0-2FA1-F7EBFA05E42D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C24EE79-E279-F19D-010F-3501AE8290B1}"/>
              </a:ext>
            </a:extLst>
          </p:cNvPr>
          <p:cNvSpPr txBox="1"/>
          <p:nvPr/>
        </p:nvSpPr>
        <p:spPr>
          <a:xfrm>
            <a:off x="2768933" y="3444296"/>
            <a:ext cx="1977217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PISANG</a:t>
            </a:r>
            <a:endParaRPr lang="ko-KR" alt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Rounded Rectangle 11">
            <a:extLst>
              <a:ext uri="{FF2B5EF4-FFF2-40B4-BE49-F238E27FC236}">
                <a16:creationId xmlns:a16="http://schemas.microsoft.com/office/drawing/2014/main" id="{FEECCF77-E9FE-0DF4-23A2-106D7A7FEFD2}"/>
              </a:ext>
            </a:extLst>
          </p:cNvPr>
          <p:cNvSpPr/>
          <p:nvPr/>
        </p:nvSpPr>
        <p:spPr>
          <a:xfrm>
            <a:off x="5772041" y="1265005"/>
            <a:ext cx="5333771" cy="145409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FFC00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08AFF9-3FF8-B5F5-0527-F959F6D941CF}"/>
              </a:ext>
            </a:extLst>
          </p:cNvPr>
          <p:cNvSpPr txBox="1"/>
          <p:nvPr/>
        </p:nvSpPr>
        <p:spPr>
          <a:xfrm>
            <a:off x="6995272" y="1429550"/>
            <a:ext cx="3164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plikasi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richokompos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013F89-2F29-BD46-B2FA-41C9D7174B93}"/>
              </a:ext>
            </a:extLst>
          </p:cNvPr>
          <p:cNvSpPr txBox="1"/>
          <p:nvPr/>
        </p:nvSpPr>
        <p:spPr>
          <a:xfrm>
            <a:off x="259413" y="1115931"/>
            <a:ext cx="5019040" cy="59330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-2286000" algn="l"/>
                <a:tab pos="-2171700" algn="l"/>
                <a:tab pos="1828800" algn="l"/>
              </a:tabLst>
            </a:pPr>
            <a:r>
              <a:rPr lang="en-ID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Demplot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11">
            <a:extLst>
              <a:ext uri="{FF2B5EF4-FFF2-40B4-BE49-F238E27FC236}">
                <a16:creationId xmlns:a16="http://schemas.microsoft.com/office/drawing/2014/main" id="{FA6FB2CD-47F8-FAA2-D4CF-47D985A63400}"/>
              </a:ext>
            </a:extLst>
          </p:cNvPr>
          <p:cNvSpPr/>
          <p:nvPr/>
        </p:nvSpPr>
        <p:spPr>
          <a:xfrm>
            <a:off x="5746577" y="4778731"/>
            <a:ext cx="5445031" cy="1554562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92D05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0CC666-9B3D-8A29-5631-7C97C9F8E35F}"/>
              </a:ext>
            </a:extLst>
          </p:cNvPr>
          <p:cNvSpPr txBox="1"/>
          <p:nvPr/>
        </p:nvSpPr>
        <p:spPr>
          <a:xfrm>
            <a:off x="6473467" y="5225775"/>
            <a:ext cx="4458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plikasi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ikoriza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55A43542-8D9F-7830-CEEB-41B8A0FF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33" y="4988983"/>
            <a:ext cx="3136912" cy="176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94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7DE099-4282-272D-03C5-E4001176C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37998"/>
              </p:ext>
            </p:extLst>
          </p:nvPr>
        </p:nvGraphicFramePr>
        <p:xfrm>
          <a:off x="1508760" y="1763014"/>
          <a:ext cx="9174480" cy="2453387"/>
        </p:xfrm>
        <a:graphic>
          <a:graphicData uri="http://schemas.openxmlformats.org/drawingml/2006/table">
            <a:tbl>
              <a:tblPr/>
              <a:tblGrid>
                <a:gridCol w="3051380">
                  <a:extLst>
                    <a:ext uri="{9D8B030D-6E8A-4147-A177-3AD203B41FA5}">
                      <a16:colId xmlns:a16="http://schemas.microsoft.com/office/drawing/2014/main" val="1143987433"/>
                    </a:ext>
                  </a:extLst>
                </a:gridCol>
                <a:gridCol w="2343204">
                  <a:extLst>
                    <a:ext uri="{9D8B030D-6E8A-4147-A177-3AD203B41FA5}">
                      <a16:colId xmlns:a16="http://schemas.microsoft.com/office/drawing/2014/main" val="2573239187"/>
                    </a:ext>
                  </a:extLst>
                </a:gridCol>
                <a:gridCol w="1436692">
                  <a:extLst>
                    <a:ext uri="{9D8B030D-6E8A-4147-A177-3AD203B41FA5}">
                      <a16:colId xmlns:a16="http://schemas.microsoft.com/office/drawing/2014/main" val="3984892645"/>
                    </a:ext>
                  </a:extLst>
                </a:gridCol>
                <a:gridCol w="2343204">
                  <a:extLst>
                    <a:ext uri="{9D8B030D-6E8A-4147-A177-3AD203B41FA5}">
                      <a16:colId xmlns:a16="http://schemas.microsoft.com/office/drawing/2014/main" val="1850940244"/>
                    </a:ext>
                  </a:extLst>
                </a:gridCol>
              </a:tblGrid>
              <a:tr h="1586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Perlakuan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Tinggi tanaman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(cm/Stdev)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Lingkar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batang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(cm/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Stdev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Jumlah daun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(Stdev)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81477"/>
                  </a:ext>
                </a:extLst>
              </a:tr>
              <a:tr h="463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Tanpa input teknologi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27.8 ±11.48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9.60 ±5.02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9.30 ±1.64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45541"/>
                  </a:ext>
                </a:extLst>
              </a:tr>
              <a:tr h="403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 teknologi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30.45 ±8.41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9.75 ±3.10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9.12 ±0.82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80516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15514A-86DB-027A-FFE7-661B13C8C899}"/>
              </a:ext>
            </a:extLst>
          </p:cNvPr>
          <p:cNvSpPr txBox="1"/>
          <p:nvPr/>
        </p:nvSpPr>
        <p:spPr>
          <a:xfrm>
            <a:off x="1661160" y="588600"/>
            <a:ext cx="8869680" cy="83728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R="6477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Tinggi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tanaman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lingkar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batang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tanaman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pisang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Barangan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77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16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minggu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perlakuan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demfarm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Jeneponto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42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3AD14C-21A9-90EE-E875-3D5D5DFBC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32153"/>
              </p:ext>
            </p:extLst>
          </p:nvPr>
        </p:nvGraphicFramePr>
        <p:xfrm>
          <a:off x="1554480" y="1721770"/>
          <a:ext cx="8920480" cy="1895189"/>
        </p:xfrm>
        <a:graphic>
          <a:graphicData uri="http://schemas.openxmlformats.org/drawingml/2006/table">
            <a:tbl>
              <a:tblPr firstRow="1" firstCol="1" bandRow="1"/>
              <a:tblGrid>
                <a:gridCol w="2411114">
                  <a:extLst>
                    <a:ext uri="{9D8B030D-6E8A-4147-A177-3AD203B41FA5}">
                      <a16:colId xmlns:a16="http://schemas.microsoft.com/office/drawing/2014/main" val="1669258254"/>
                    </a:ext>
                  </a:extLst>
                </a:gridCol>
                <a:gridCol w="3935946">
                  <a:extLst>
                    <a:ext uri="{9D8B030D-6E8A-4147-A177-3AD203B41FA5}">
                      <a16:colId xmlns:a16="http://schemas.microsoft.com/office/drawing/2014/main" val="318630307"/>
                    </a:ext>
                  </a:extLst>
                </a:gridCol>
                <a:gridCol w="2573420">
                  <a:extLst>
                    <a:ext uri="{9D8B030D-6E8A-4147-A177-3AD203B41FA5}">
                      <a16:colId xmlns:a16="http://schemas.microsoft.com/office/drawing/2014/main" val="1610946133"/>
                    </a:ext>
                  </a:extLst>
                </a:gridCol>
              </a:tblGrid>
              <a:tr h="830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Perlakuan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Persentase tanaman bergejala  layu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Serangan hama semut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(+/-)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89483"/>
                  </a:ext>
                </a:extLst>
              </a:tr>
              <a:tr h="659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Tanpa input teknologi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(2 tanaman)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25737"/>
                  </a:ext>
                </a:extLst>
              </a:tr>
              <a:tr h="405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teknologi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3254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6EDC69-C00D-4C5E-FAD6-D4ACCE3B436A}"/>
              </a:ext>
            </a:extLst>
          </p:cNvPr>
          <p:cNvSpPr txBox="1"/>
          <p:nvPr/>
        </p:nvSpPr>
        <p:spPr>
          <a:xfrm>
            <a:off x="1554480" y="466680"/>
            <a:ext cx="8849360" cy="96584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R="6477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Insiden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penyakit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fusarium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serangan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hama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semut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477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pada pisang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Barangan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minggu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perlakuan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89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EB7A81-5CD1-833C-1B98-8B04E720D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514222"/>
              </p:ext>
            </p:extLst>
          </p:nvPr>
        </p:nvGraphicFramePr>
        <p:xfrm>
          <a:off x="2072640" y="1714117"/>
          <a:ext cx="9011920" cy="2858135"/>
        </p:xfrm>
        <a:graphic>
          <a:graphicData uri="http://schemas.openxmlformats.org/drawingml/2006/table">
            <a:tbl>
              <a:tblPr firstRow="1" firstCol="1" bandRow="1"/>
              <a:tblGrid>
                <a:gridCol w="919583">
                  <a:extLst>
                    <a:ext uri="{9D8B030D-6E8A-4147-A177-3AD203B41FA5}">
                      <a16:colId xmlns:a16="http://schemas.microsoft.com/office/drawing/2014/main" val="2751982842"/>
                    </a:ext>
                  </a:extLst>
                </a:gridCol>
                <a:gridCol w="2298960">
                  <a:extLst>
                    <a:ext uri="{9D8B030D-6E8A-4147-A177-3AD203B41FA5}">
                      <a16:colId xmlns:a16="http://schemas.microsoft.com/office/drawing/2014/main" val="4104765071"/>
                    </a:ext>
                  </a:extLst>
                </a:gridCol>
                <a:gridCol w="2897256">
                  <a:extLst>
                    <a:ext uri="{9D8B030D-6E8A-4147-A177-3AD203B41FA5}">
                      <a16:colId xmlns:a16="http://schemas.microsoft.com/office/drawing/2014/main" val="1564534139"/>
                    </a:ext>
                  </a:extLst>
                </a:gridCol>
                <a:gridCol w="2896121">
                  <a:extLst>
                    <a:ext uri="{9D8B030D-6E8A-4147-A177-3AD203B41FA5}">
                      <a16:colId xmlns:a16="http://schemas.microsoft.com/office/drawing/2014/main" val="21270292"/>
                    </a:ext>
                  </a:extLst>
                </a:gridCol>
              </a:tblGrid>
              <a:tr h="33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Kode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 Petani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Sebelum Bimtek (%)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Setelah Bimtek (%)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308018"/>
                  </a:ext>
                </a:extLst>
              </a:tr>
              <a:tr h="33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Sangat Rendah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084141"/>
                  </a:ext>
                </a:extLst>
              </a:tr>
              <a:tr h="33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Rendah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069262"/>
                  </a:ext>
                </a:extLst>
              </a:tr>
              <a:tr h="33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Sedang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40,23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47,52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62070"/>
                  </a:ext>
                </a:extLst>
              </a:tr>
              <a:tr h="33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Tinggi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59,77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52,48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14229"/>
                  </a:ext>
                </a:extLst>
              </a:tr>
              <a:tr h="33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Sangat Tinggi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557344"/>
                  </a:ext>
                </a:extLst>
              </a:tr>
              <a:tr h="33424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JUMLAH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9281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00B0463-795C-5B31-239B-0F166E625B4A}"/>
              </a:ext>
            </a:extLst>
          </p:cNvPr>
          <p:cNvSpPr txBox="1"/>
          <p:nvPr/>
        </p:nvSpPr>
        <p:spPr>
          <a:xfrm>
            <a:off x="1244600" y="488636"/>
            <a:ext cx="10256520" cy="86325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rata-rata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Petani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Bimtek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Budidaya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Mangga di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Situbondo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Jawa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Timur</a:t>
            </a:r>
            <a:endParaRPr lang="en-ID" sz="2400" b="1" dirty="0"/>
          </a:p>
        </p:txBody>
      </p:sp>
      <p:pic>
        <p:nvPicPr>
          <p:cNvPr id="5" name="Picture 9" descr="D:\2021\RPIKmangga2021\foto\jatim12.jpg">
            <a:extLst>
              <a:ext uri="{FF2B5EF4-FFF2-40B4-BE49-F238E27FC236}">
                <a16:creationId xmlns:a16="http://schemas.microsoft.com/office/drawing/2014/main" id="{3D355527-4310-31A3-5B92-4072CF372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403" y="4712910"/>
            <a:ext cx="3434397" cy="19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D:\2021\RPIKmangga2021\foto\jatim4.jpg">
            <a:extLst>
              <a:ext uri="{FF2B5EF4-FFF2-40B4-BE49-F238E27FC236}">
                <a16:creationId xmlns:a16="http://schemas.microsoft.com/office/drawing/2014/main" id="{815BA5CB-7188-3178-0FD1-0C0095C4B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95" y="4712910"/>
            <a:ext cx="3400703" cy="19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903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A18694-DCB3-4F2E-AEF8-62719B10D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12515"/>
              </p:ext>
            </p:extLst>
          </p:nvPr>
        </p:nvGraphicFramePr>
        <p:xfrm>
          <a:off x="1351280" y="1726404"/>
          <a:ext cx="9743440" cy="3457031"/>
        </p:xfrm>
        <a:graphic>
          <a:graphicData uri="http://schemas.openxmlformats.org/drawingml/2006/table">
            <a:tbl>
              <a:tblPr firstRow="1" firstCol="1" bandRow="1"/>
              <a:tblGrid>
                <a:gridCol w="944267">
                  <a:extLst>
                    <a:ext uri="{9D8B030D-6E8A-4147-A177-3AD203B41FA5}">
                      <a16:colId xmlns:a16="http://schemas.microsoft.com/office/drawing/2014/main" val="2196565634"/>
                    </a:ext>
                  </a:extLst>
                </a:gridCol>
                <a:gridCol w="2061068">
                  <a:extLst>
                    <a:ext uri="{9D8B030D-6E8A-4147-A177-3AD203B41FA5}">
                      <a16:colId xmlns:a16="http://schemas.microsoft.com/office/drawing/2014/main" val="2107453594"/>
                    </a:ext>
                  </a:extLst>
                </a:gridCol>
                <a:gridCol w="1451374">
                  <a:extLst>
                    <a:ext uri="{9D8B030D-6E8A-4147-A177-3AD203B41FA5}">
                      <a16:colId xmlns:a16="http://schemas.microsoft.com/office/drawing/2014/main" val="3360399045"/>
                    </a:ext>
                  </a:extLst>
                </a:gridCol>
                <a:gridCol w="1651885">
                  <a:extLst>
                    <a:ext uri="{9D8B030D-6E8A-4147-A177-3AD203B41FA5}">
                      <a16:colId xmlns:a16="http://schemas.microsoft.com/office/drawing/2014/main" val="389147399"/>
                    </a:ext>
                  </a:extLst>
                </a:gridCol>
                <a:gridCol w="1817423">
                  <a:extLst>
                    <a:ext uri="{9D8B030D-6E8A-4147-A177-3AD203B41FA5}">
                      <a16:colId xmlns:a16="http://schemas.microsoft.com/office/drawing/2014/main" val="1432186374"/>
                    </a:ext>
                  </a:extLst>
                </a:gridCol>
                <a:gridCol w="1817423">
                  <a:extLst>
                    <a:ext uri="{9D8B030D-6E8A-4147-A177-3AD203B41FA5}">
                      <a16:colId xmlns:a16="http://schemas.microsoft.com/office/drawing/2014/main" val="2031141944"/>
                    </a:ext>
                  </a:extLst>
                </a:gridCol>
              </a:tblGrid>
              <a:tr h="291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Kode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 Petani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Sebelum Bimtek (%)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Setelah Bimtek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10788"/>
                  </a:ext>
                </a:extLst>
              </a:tr>
              <a:tr h="598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Kab. Gowa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Kab. Takalar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Kab. Gowa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Kab. Takalar 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382535"/>
                  </a:ext>
                </a:extLst>
              </a:tr>
              <a:tr h="291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Sangat Rendah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188591"/>
                  </a:ext>
                </a:extLst>
              </a:tr>
              <a:tr h="291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Rendah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810710"/>
                  </a:ext>
                </a:extLst>
              </a:tr>
              <a:tr h="291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Sedang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41,28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48,24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13,63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17,21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496696"/>
                  </a:ext>
                </a:extLst>
              </a:tr>
              <a:tr h="291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Tinggi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58,72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51,76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61,16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62,42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200718"/>
                  </a:ext>
                </a:extLst>
              </a:tr>
              <a:tr h="2919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Sangat Tinggi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25,21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20,37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45674"/>
                  </a:ext>
                </a:extLst>
              </a:tr>
              <a:tr h="291929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JUMLAH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D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7978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F4FD39-0DC3-FF0E-0E55-CD63F72D66CB}"/>
              </a:ext>
            </a:extLst>
          </p:cNvPr>
          <p:cNvSpPr txBox="1"/>
          <p:nvPr/>
        </p:nvSpPr>
        <p:spPr>
          <a:xfrm>
            <a:off x="510540" y="385400"/>
            <a:ext cx="11424920" cy="96584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rata-rata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Petani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Bimtek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Budidaya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Pengolahan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ID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Pisang di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Gowa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Takalar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Sulawesi Selatan</a:t>
            </a:r>
            <a:endParaRPr lang="en-ID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8C69E0E-5D4A-B44B-0A52-AAFAF0657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09" y="5265652"/>
            <a:ext cx="2705891" cy="152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DEDDCD-77CC-4DA3-BC2D-4B7777A6A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65652"/>
            <a:ext cx="2654935" cy="157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244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9DC7ED-C482-2BEC-1968-46EDD79AE2B0}"/>
              </a:ext>
            </a:extLst>
          </p:cNvPr>
          <p:cNvSpPr txBox="1"/>
          <p:nvPr/>
        </p:nvSpPr>
        <p:spPr>
          <a:xfrm>
            <a:off x="636268" y="1466990"/>
            <a:ext cx="10627360" cy="4617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7035" marR="64135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Pengembaangn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penyebaran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komoditas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varietas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unggul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pisang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pisang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kepok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tanjung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barangan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sedangkan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varietas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mangga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Garifta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merah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407035" marR="64135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dikembangakan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D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tanah</a:t>
            </a:r>
            <a:r>
              <a:rPr lang="en-ID" sz="24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ID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gg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ID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</a:t>
            </a:r>
            <a:r>
              <a:rPr lang="en-ID" sz="24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D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D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D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gg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ID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</a:t>
            </a:r>
            <a:r>
              <a:rPr lang="en-ID" sz="2400" b="1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gg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D" sz="24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n-ID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D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ID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</a:t>
            </a:r>
            <a:r>
              <a:rPr lang="en-ID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ID" sz="24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spc="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gg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fta</a:t>
            </a:r>
            <a:r>
              <a:rPr lang="en-ID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07035" marR="64135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eknologi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pisang yang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dikembangkan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plikasi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trichompos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asam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salisilat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aplikasi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mikoriza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755502-BD6D-5E5D-0ACE-8A7DA58E0F57}"/>
              </a:ext>
            </a:extLst>
          </p:cNvPr>
          <p:cNvSpPr txBox="1"/>
          <p:nvPr/>
        </p:nvSpPr>
        <p:spPr>
          <a:xfrm>
            <a:off x="4185920" y="262460"/>
            <a:ext cx="3263896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KESIMPULAN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1468633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9DC7ED-C482-2BEC-1968-46EDD79AE2B0}"/>
              </a:ext>
            </a:extLst>
          </p:cNvPr>
          <p:cNvSpPr txBox="1"/>
          <p:nvPr/>
        </p:nvSpPr>
        <p:spPr>
          <a:xfrm>
            <a:off x="463548" y="1153553"/>
            <a:ext cx="9605012" cy="5704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9885" marR="64135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Respons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petani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teknologi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perbenihan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maupun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budiaya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mangga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dipahami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wilayah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Kab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Sitobondo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daerah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sentra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mangga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Prov.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Jawa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Timur.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9885" marR="64135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D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eknologi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budidaya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pengolahan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pisang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peningkatan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respons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petani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Sebanyak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61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%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petani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Kab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Gowa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62,42%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petani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Kab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Takalar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respons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tinggi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teknologi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budidaya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pengolahan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pisang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respons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sangat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tinggi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Sedangkan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petani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memiki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respon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sangat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tinggi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setelah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bimbingan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teknis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sebesar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25,21% </a:t>
            </a:r>
            <a:r>
              <a:rPr lang="en-ID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petani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Kab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Gowa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20,37%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petani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Kab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Takalar</a:t>
            </a:r>
            <a:r>
              <a:rPr lang="en-ID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755502-BD6D-5E5D-0ACE-8A7DA58E0F57}"/>
              </a:ext>
            </a:extLst>
          </p:cNvPr>
          <p:cNvSpPr txBox="1"/>
          <p:nvPr/>
        </p:nvSpPr>
        <p:spPr>
          <a:xfrm>
            <a:off x="4246880" y="211660"/>
            <a:ext cx="3263896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KESIMPULAN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1569521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584" y="3914441"/>
            <a:ext cx="410076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96213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72085"/>
            <a:ext cx="3764280" cy="579755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540" y="1029811"/>
            <a:ext cx="10515600" cy="4351338"/>
          </a:xfrm>
        </p:spPr>
        <p:txBody>
          <a:bodyPr>
            <a:noAutofit/>
          </a:bodyPr>
          <a:lstStyle/>
          <a:p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Pada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Tahun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2021, Badan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Litbang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Pertanian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Program RPIK.</a:t>
            </a:r>
          </a:p>
          <a:p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Kolaborasi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Riset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Pengembangan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 :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Instansi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Pemerintah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, Pusat/Daerah,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Swasta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Industri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,  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Petani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/</a:t>
            </a:r>
            <a:r>
              <a:rPr lang="en-ID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Poktan</a:t>
            </a:r>
            <a:r>
              <a:rPr lang="en-ID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ID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Riset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Pengembangan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Inovasi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Kolaboratif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(RPIK)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meningkatkan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ttambah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daya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saing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komoditas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hortikultura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khususnya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mangga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pisang. </a:t>
            </a:r>
          </a:p>
          <a:p>
            <a:r>
              <a:rPr lang="en-ID" dirty="0">
                <a:latin typeface="Times New Roman" panose="02020603050405020304" pitchFamily="18" charset="0"/>
              </a:rPr>
              <a:t>Mangga : </a:t>
            </a:r>
            <a:r>
              <a:rPr lang="en-ID" dirty="0" err="1">
                <a:latin typeface="Times New Roman" panose="02020603050405020304" pitchFamily="18" charset="0"/>
              </a:rPr>
              <a:t>Produksi</a:t>
            </a:r>
            <a:r>
              <a:rPr lang="en-ID" dirty="0">
                <a:latin typeface="Times New Roman" panose="02020603050405020304" pitchFamily="18" charset="0"/>
              </a:rPr>
              <a:t> 2020 : 2,1 </a:t>
            </a:r>
            <a:r>
              <a:rPr lang="en-ID" dirty="0" err="1">
                <a:latin typeface="Times New Roman" panose="02020603050405020304" pitchFamily="18" charset="0"/>
              </a:rPr>
              <a:t>juta</a:t>
            </a:r>
            <a:r>
              <a:rPr lang="en-ID" dirty="0">
                <a:latin typeface="Times New Roman" panose="02020603050405020304" pitchFamily="18" charset="0"/>
              </a:rPr>
              <a:t> Ton, </a:t>
            </a:r>
            <a:r>
              <a:rPr lang="en-ID" b="1" dirty="0" err="1">
                <a:latin typeface="Times New Roman" panose="02020603050405020304" pitchFamily="18" charset="0"/>
              </a:rPr>
              <a:t>Permasalahan</a:t>
            </a:r>
            <a:r>
              <a:rPr lang="en-ID" dirty="0">
                <a:latin typeface="Times New Roman" panose="02020603050405020304" pitchFamily="18" charset="0"/>
              </a:rPr>
              <a:t> : 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Ekspor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hanya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5%; Hama dan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Penyakit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pasca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panen</a:t>
            </a:r>
            <a:r>
              <a:rPr lang="en-ID" dirty="0">
                <a:latin typeface="Times New Roman" panose="02020603050405020304" pitchFamily="18" charset="0"/>
              </a:rPr>
              <a:t>. </a:t>
            </a:r>
          </a:p>
          <a:p>
            <a:r>
              <a:rPr lang="en-ID" dirty="0">
                <a:latin typeface="Times New Roman" panose="02020603050405020304" pitchFamily="18" charset="0"/>
              </a:rPr>
              <a:t>Pisang : </a:t>
            </a:r>
            <a:r>
              <a:rPr lang="en-ID" dirty="0" err="1">
                <a:latin typeface="Times New Roman" panose="02020603050405020304" pitchFamily="18" charset="0"/>
              </a:rPr>
              <a:t>Produksi</a:t>
            </a:r>
            <a:r>
              <a:rPr lang="en-ID" dirty="0">
                <a:latin typeface="Times New Roman" panose="02020603050405020304" pitchFamily="18" charset="0"/>
              </a:rPr>
              <a:t> 2020 : 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8,18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juta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Ton.</a:t>
            </a:r>
            <a:r>
              <a:rPr lang="en-ID" b="1" dirty="0"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</a:rPr>
              <a:t>Permasalahan</a:t>
            </a:r>
            <a:r>
              <a:rPr lang="en-ID" b="1" dirty="0">
                <a:latin typeface="Times New Roman" panose="02020603050405020304" pitchFamily="18" charset="0"/>
              </a:rPr>
              <a:t> :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Penyakit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layu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fusarium.</a:t>
            </a:r>
          </a:p>
          <a:p>
            <a:r>
              <a:rPr lang="en-ID" b="1" dirty="0" err="1">
                <a:latin typeface="Times New Roman" panose="02020603050405020304" pitchFamily="18" charset="0"/>
              </a:rPr>
              <a:t>Peningkatan</a:t>
            </a:r>
            <a:r>
              <a:rPr lang="en-ID" b="1" dirty="0">
                <a:latin typeface="Times New Roman" panose="02020603050405020304" pitchFamily="18" charset="0"/>
              </a:rPr>
              <a:t> Nilai </a:t>
            </a:r>
            <a:r>
              <a:rPr lang="en-ID" b="1" dirty="0" err="1">
                <a:latin typeface="Times New Roman" panose="02020603050405020304" pitchFamily="18" charset="0"/>
              </a:rPr>
              <a:t>Tambah</a:t>
            </a:r>
            <a:r>
              <a:rPr lang="en-ID" b="1" dirty="0">
                <a:latin typeface="Times New Roman" panose="02020603050405020304" pitchFamily="18" charset="0"/>
              </a:rPr>
              <a:t> dan </a:t>
            </a:r>
            <a:r>
              <a:rPr lang="en-ID" b="1" dirty="0" err="1">
                <a:latin typeface="Times New Roman" panose="02020603050405020304" pitchFamily="18" charset="0"/>
              </a:rPr>
              <a:t>Daya</a:t>
            </a:r>
            <a:r>
              <a:rPr lang="en-ID" b="1" dirty="0"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latin typeface="Times New Roman" panose="02020603050405020304" pitchFamily="18" charset="0"/>
              </a:rPr>
              <a:t>Saing</a:t>
            </a:r>
            <a:r>
              <a:rPr lang="en-ID" b="1" dirty="0">
                <a:latin typeface="Times New Roman" panose="02020603050405020304" pitchFamily="18" charset="0"/>
              </a:rPr>
              <a:t> 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Penyebaran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Varietas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Unggul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Percontohan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Teknologi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Peningkjatan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Kapasitas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Petani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</a:t>
            </a:r>
            <a:r>
              <a:rPr lang="en-ID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Bimtek</a:t>
            </a:r>
            <a:r>
              <a:rPr lang="en-ID" b="1" dirty="0">
                <a:solidFill>
                  <a:srgbClr val="0070C0"/>
                </a:solidFill>
                <a:latin typeface="Times New Roman" panose="02020603050405020304" pitchFamily="18" charset="0"/>
              </a:rPr>
              <a:t>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4" descr="D:\mango\garifta merah.jpg">
            <a:extLst>
              <a:ext uri="{FF2B5EF4-FFF2-40B4-BE49-F238E27FC236}">
                <a16:creationId xmlns:a16="http://schemas.microsoft.com/office/drawing/2014/main" id="{33D8DD9D-0D7D-4825-912E-3A0EC521C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278765"/>
            <a:ext cx="1942465" cy="183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818C7E9-49B0-67A7-44E7-7A8AAB0F6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647" y="3755912"/>
            <a:ext cx="1715139" cy="1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549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B51BBF-2E39-915D-231B-6603A847E270}"/>
              </a:ext>
            </a:extLst>
          </p:cNvPr>
          <p:cNvSpPr txBox="1"/>
          <p:nvPr/>
        </p:nvSpPr>
        <p:spPr>
          <a:xfrm>
            <a:off x="805180" y="1127284"/>
            <a:ext cx="105867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ID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ntuk</a:t>
            </a:r>
            <a:r>
              <a:rPr lang="en-ID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mengetahui</a:t>
            </a:r>
            <a:r>
              <a:rPr lang="en-ID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pengembangan</a:t>
            </a:r>
            <a:r>
              <a:rPr lang="en-ID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inovasi</a:t>
            </a:r>
            <a:r>
              <a:rPr lang="en-ID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hortikultura</a:t>
            </a:r>
            <a:r>
              <a:rPr lang="en-ID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ID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ID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RPIK.</a:t>
            </a:r>
            <a:endParaRPr lang="en-ID" sz="4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CB76AF-D6D9-0059-D96C-01AC5DB89EBC}"/>
              </a:ext>
            </a:extLst>
          </p:cNvPr>
          <p:cNvSpPr txBox="1">
            <a:spLocks/>
          </p:cNvSpPr>
          <p:nvPr/>
        </p:nvSpPr>
        <p:spPr>
          <a:xfrm>
            <a:off x="4114800" y="405765"/>
            <a:ext cx="3764280" cy="579755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 Narrow" panose="020B0606020202030204" pitchFamily="34" charset="0"/>
              </a:rPr>
              <a:t>TUJUAN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5D7DA-047E-576C-BBD0-A523E7723523}"/>
              </a:ext>
            </a:extLst>
          </p:cNvPr>
          <p:cNvSpPr txBox="1"/>
          <p:nvPr/>
        </p:nvSpPr>
        <p:spPr>
          <a:xfrm>
            <a:off x="355600" y="3808182"/>
            <a:ext cx="11755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enyebaran</a:t>
            </a:r>
            <a:r>
              <a:rPr lang="en-ID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ID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enih</a:t>
            </a:r>
            <a:r>
              <a:rPr lang="en-ID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ID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emplot</a:t>
            </a:r>
            <a:r>
              <a:rPr lang="en-ID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ID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ID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imbingan</a:t>
            </a:r>
            <a:r>
              <a:rPr lang="en-ID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D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eknis </a:t>
            </a:r>
            <a:endParaRPr lang="en-ID" sz="4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9A26FF-1E8A-59A2-4B7A-2E590F12AC6A}"/>
              </a:ext>
            </a:extLst>
          </p:cNvPr>
          <p:cNvSpPr txBox="1">
            <a:spLocks/>
          </p:cNvSpPr>
          <p:nvPr/>
        </p:nvSpPr>
        <p:spPr>
          <a:xfrm>
            <a:off x="3834130" y="2986190"/>
            <a:ext cx="4523740" cy="579755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 Narrow" panose="020B0606020202030204" pitchFamily="34" charset="0"/>
              </a:rPr>
              <a:t>RUANG LINGKUP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697A449-D6C0-7B8A-2BD8-96E2B78B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6" b="9824"/>
          <a:stretch>
            <a:fillRect/>
          </a:stretch>
        </p:blipFill>
        <p:spPr bwMode="auto">
          <a:xfrm>
            <a:off x="3963374" y="4577622"/>
            <a:ext cx="1695746" cy="20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E1AC3431-3B9A-91CB-F106-E45918C13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r="13448"/>
          <a:stretch>
            <a:fillRect/>
          </a:stretch>
        </p:blipFill>
        <p:spPr bwMode="auto">
          <a:xfrm>
            <a:off x="1774340" y="4577623"/>
            <a:ext cx="1854200" cy="20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:\mango\Agri gardina 45.jpg">
            <a:extLst>
              <a:ext uri="{FF2B5EF4-FFF2-40B4-BE49-F238E27FC236}">
                <a16:creationId xmlns:a16="http://schemas.microsoft.com/office/drawing/2014/main" id="{9AD03E18-0858-7DC7-45D9-A719ACB6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81" y="4577623"/>
            <a:ext cx="2278192" cy="205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4049AE6-6618-6F38-4969-DA438818B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634" y="4577623"/>
            <a:ext cx="2053990" cy="205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31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3;p3">
            <a:extLst>
              <a:ext uri="{FF2B5EF4-FFF2-40B4-BE49-F238E27FC236}">
                <a16:creationId xmlns:a16="http://schemas.microsoft.com/office/drawing/2014/main" id="{3A373C64-D788-9C6E-8E3A-74596D6B36AF}"/>
              </a:ext>
            </a:extLst>
          </p:cNvPr>
          <p:cNvSpPr/>
          <p:nvPr/>
        </p:nvSpPr>
        <p:spPr>
          <a:xfrm>
            <a:off x="5081416" y="3023364"/>
            <a:ext cx="4684892" cy="1004888"/>
          </a:xfrm>
          <a:custGeom>
            <a:avLst/>
            <a:gdLst/>
            <a:ahLst/>
            <a:cxnLst/>
            <a:rect l="l" t="t" r="r" b="b"/>
            <a:pathLst>
              <a:path w="21585" h="21600" extrusionOk="0">
                <a:moveTo>
                  <a:pt x="0" y="0"/>
                </a:moveTo>
                <a:lnTo>
                  <a:pt x="18132" y="0"/>
                </a:lnTo>
                <a:cubicBezTo>
                  <a:pt x="20055" y="60"/>
                  <a:pt x="21600" y="4933"/>
                  <a:pt x="21585" y="10893"/>
                </a:cubicBezTo>
                <a:cubicBezTo>
                  <a:pt x="21571" y="16785"/>
                  <a:pt x="20033" y="21552"/>
                  <a:pt x="18132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DADB8"/>
          </a:solidFill>
          <a:ln>
            <a:noFill/>
          </a:ln>
          <a:effectLst>
            <a:outerShdw blurRad="101600" dist="25400" dir="5780278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enyebaran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benih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emplot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dan 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imbingan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eknis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endParaRPr sz="2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;p3">
            <a:extLst>
              <a:ext uri="{FF2B5EF4-FFF2-40B4-BE49-F238E27FC236}">
                <a16:creationId xmlns:a16="http://schemas.microsoft.com/office/drawing/2014/main" id="{EC7A8AFA-6385-F41F-C3CF-89B0B5E72E3F}"/>
              </a:ext>
            </a:extLst>
          </p:cNvPr>
          <p:cNvSpPr/>
          <p:nvPr/>
        </p:nvSpPr>
        <p:spPr>
          <a:xfrm>
            <a:off x="4147685" y="3024916"/>
            <a:ext cx="989122" cy="10288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77" y="0"/>
                </a:moveTo>
                <a:lnTo>
                  <a:pt x="79" y="10864"/>
                </a:lnTo>
                <a:lnTo>
                  <a:pt x="0" y="21600"/>
                </a:lnTo>
                <a:lnTo>
                  <a:pt x="21600" y="21099"/>
                </a:lnTo>
                <a:lnTo>
                  <a:pt x="21377" y="0"/>
                </a:lnTo>
                <a:close/>
              </a:path>
            </a:pathLst>
          </a:custGeom>
          <a:solidFill>
            <a:srgbClr val="48B6BB"/>
          </a:solidFill>
          <a:ln>
            <a:noFill/>
          </a:ln>
          <a:effectLst>
            <a:outerShdw blurRad="101600" dist="25400" dir="5780278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5;p3">
            <a:extLst>
              <a:ext uri="{FF2B5EF4-FFF2-40B4-BE49-F238E27FC236}">
                <a16:creationId xmlns:a16="http://schemas.microsoft.com/office/drawing/2014/main" id="{235E8662-3D8F-03F1-88C0-2F5900A349F7}"/>
              </a:ext>
            </a:extLst>
          </p:cNvPr>
          <p:cNvSpPr/>
          <p:nvPr/>
        </p:nvSpPr>
        <p:spPr>
          <a:xfrm>
            <a:off x="5106809" y="2054650"/>
            <a:ext cx="4684892" cy="1004888"/>
          </a:xfrm>
          <a:custGeom>
            <a:avLst/>
            <a:gdLst/>
            <a:ahLst/>
            <a:cxnLst/>
            <a:rect l="l" t="t" r="r" b="b"/>
            <a:pathLst>
              <a:path w="21585" h="21600" extrusionOk="0">
                <a:moveTo>
                  <a:pt x="0" y="0"/>
                </a:moveTo>
                <a:lnTo>
                  <a:pt x="18132" y="0"/>
                </a:lnTo>
                <a:cubicBezTo>
                  <a:pt x="20055" y="60"/>
                  <a:pt x="21600" y="4933"/>
                  <a:pt x="21585" y="10893"/>
                </a:cubicBezTo>
                <a:cubicBezTo>
                  <a:pt x="21571" y="16785"/>
                  <a:pt x="20033" y="21552"/>
                  <a:pt x="18132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C552F"/>
          </a:solidFill>
          <a:ln>
            <a:noFill/>
          </a:ln>
          <a:effectLst>
            <a:outerShdw blurRad="101600" dist="25400" dir="5780278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Kab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 Cirebon,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Kab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Jeneponto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Kab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Gowa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serta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Kab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Takalar</a:t>
            </a:r>
            <a:endParaRPr sz="24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6;p3">
            <a:extLst>
              <a:ext uri="{FF2B5EF4-FFF2-40B4-BE49-F238E27FC236}">
                <a16:creationId xmlns:a16="http://schemas.microsoft.com/office/drawing/2014/main" id="{718F87DE-422A-717E-7272-21D0DB9D26FA}"/>
              </a:ext>
            </a:extLst>
          </p:cNvPr>
          <p:cNvSpPr/>
          <p:nvPr/>
        </p:nvSpPr>
        <p:spPr>
          <a:xfrm>
            <a:off x="4149495" y="2046653"/>
            <a:ext cx="974325" cy="149771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74" y="0"/>
                </a:moveTo>
                <a:lnTo>
                  <a:pt x="0" y="13530"/>
                </a:lnTo>
                <a:lnTo>
                  <a:pt x="36" y="21600"/>
                </a:lnTo>
                <a:lnTo>
                  <a:pt x="21600" y="14494"/>
                </a:lnTo>
                <a:lnTo>
                  <a:pt x="21374" y="0"/>
                </a:lnTo>
                <a:close/>
              </a:path>
            </a:pathLst>
          </a:custGeom>
          <a:solidFill>
            <a:srgbClr val="E86D3B"/>
          </a:solidFill>
          <a:ln>
            <a:noFill/>
          </a:ln>
          <a:effectLst>
            <a:outerShdw blurRad="101600" dist="25400" dir="5780278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0;p3">
            <a:extLst>
              <a:ext uri="{FF2B5EF4-FFF2-40B4-BE49-F238E27FC236}">
                <a16:creationId xmlns:a16="http://schemas.microsoft.com/office/drawing/2014/main" id="{9D70DF24-D424-4CEF-90BB-76ACE2E8221A}"/>
              </a:ext>
            </a:extLst>
          </p:cNvPr>
          <p:cNvSpPr/>
          <p:nvPr/>
        </p:nvSpPr>
        <p:spPr>
          <a:xfrm>
            <a:off x="2301296" y="3541433"/>
            <a:ext cx="1850368" cy="513754"/>
          </a:xfrm>
          <a:prstGeom prst="rect">
            <a:avLst/>
          </a:prstGeom>
          <a:solidFill>
            <a:srgbClr val="3DADB8"/>
          </a:solidFill>
          <a:ln>
            <a:noFill/>
          </a:ln>
          <a:effectLst>
            <a:outerShdw blurRad="101600" dist="25400" dir="5780278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1;p3">
            <a:extLst>
              <a:ext uri="{FF2B5EF4-FFF2-40B4-BE49-F238E27FC236}">
                <a16:creationId xmlns:a16="http://schemas.microsoft.com/office/drawing/2014/main" id="{6E300B73-63C4-3BBB-82A6-9C128118407A}"/>
              </a:ext>
            </a:extLst>
          </p:cNvPr>
          <p:cNvSpPr/>
          <p:nvPr/>
        </p:nvSpPr>
        <p:spPr>
          <a:xfrm>
            <a:off x="2301296" y="2985444"/>
            <a:ext cx="1850368" cy="556989"/>
          </a:xfrm>
          <a:prstGeom prst="rect">
            <a:avLst/>
          </a:prstGeom>
          <a:solidFill>
            <a:srgbClr val="DC552F"/>
          </a:solidFill>
          <a:ln>
            <a:noFill/>
          </a:ln>
          <a:effectLst>
            <a:outerShdw blurRad="101600" dist="25400" dir="5780278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2;p3">
            <a:extLst>
              <a:ext uri="{FF2B5EF4-FFF2-40B4-BE49-F238E27FC236}">
                <a16:creationId xmlns:a16="http://schemas.microsoft.com/office/drawing/2014/main" id="{6B2AB4C4-EABC-8521-C109-E9A4D3C92EC3}"/>
              </a:ext>
            </a:extLst>
          </p:cNvPr>
          <p:cNvSpPr/>
          <p:nvPr/>
        </p:nvSpPr>
        <p:spPr>
          <a:xfrm>
            <a:off x="2301296" y="2440819"/>
            <a:ext cx="1850368" cy="55698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1600" dist="25400" dir="5780278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3;p3">
            <a:extLst>
              <a:ext uri="{FF2B5EF4-FFF2-40B4-BE49-F238E27FC236}">
                <a16:creationId xmlns:a16="http://schemas.microsoft.com/office/drawing/2014/main" id="{DAE3DD31-64BC-54BF-A95F-1C772B460CF7}"/>
              </a:ext>
            </a:extLst>
          </p:cNvPr>
          <p:cNvSpPr/>
          <p:nvPr/>
        </p:nvSpPr>
        <p:spPr>
          <a:xfrm>
            <a:off x="5136994" y="1048191"/>
            <a:ext cx="4662323" cy="1004888"/>
          </a:xfrm>
          <a:custGeom>
            <a:avLst/>
            <a:gdLst/>
            <a:ahLst/>
            <a:cxnLst/>
            <a:rect l="l" t="t" r="r" b="b"/>
            <a:pathLst>
              <a:path w="21585" h="21600" extrusionOk="0">
                <a:moveTo>
                  <a:pt x="0" y="0"/>
                </a:moveTo>
                <a:lnTo>
                  <a:pt x="18132" y="0"/>
                </a:lnTo>
                <a:cubicBezTo>
                  <a:pt x="20055" y="60"/>
                  <a:pt x="21600" y="4933"/>
                  <a:pt x="21585" y="10893"/>
                </a:cubicBezTo>
                <a:cubicBezTo>
                  <a:pt x="21571" y="16785"/>
                  <a:pt x="20033" y="21552"/>
                  <a:pt x="18132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25400" dir="5780278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Juni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sampai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Desember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2021. </a:t>
            </a:r>
          </a:p>
        </p:txBody>
      </p:sp>
      <p:sp>
        <p:nvSpPr>
          <p:cNvPr id="16" name="Google Shape;34;p3">
            <a:extLst>
              <a:ext uri="{FF2B5EF4-FFF2-40B4-BE49-F238E27FC236}">
                <a16:creationId xmlns:a16="http://schemas.microsoft.com/office/drawing/2014/main" id="{F37626C1-2FF2-81A9-350A-92DC5B5D8CAA}"/>
              </a:ext>
            </a:extLst>
          </p:cNvPr>
          <p:cNvSpPr/>
          <p:nvPr/>
        </p:nvSpPr>
        <p:spPr>
          <a:xfrm>
            <a:off x="4159316" y="1026329"/>
            <a:ext cx="964580" cy="19388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595" y="0"/>
                </a:moveTo>
                <a:lnTo>
                  <a:pt x="49" y="15450"/>
                </a:lnTo>
                <a:lnTo>
                  <a:pt x="0" y="21600"/>
                </a:lnTo>
                <a:lnTo>
                  <a:pt x="21600" y="11139"/>
                </a:lnTo>
                <a:lnTo>
                  <a:pt x="215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25400" dir="2823606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66;p3">
            <a:extLst>
              <a:ext uri="{FF2B5EF4-FFF2-40B4-BE49-F238E27FC236}">
                <a16:creationId xmlns:a16="http://schemas.microsoft.com/office/drawing/2014/main" id="{A063267D-11FC-9DB3-0D5D-75564A1D62F5}"/>
              </a:ext>
            </a:extLst>
          </p:cNvPr>
          <p:cNvSpPr txBox="1"/>
          <p:nvPr/>
        </p:nvSpPr>
        <p:spPr>
          <a:xfrm>
            <a:off x="2654395" y="2541032"/>
            <a:ext cx="1211181" cy="33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en-US" sz="2000" b="1" i="0" u="none" strike="noStrike" cap="none" dirty="0"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Waktu</a:t>
            </a:r>
            <a:endParaRPr sz="2000" dirty="0"/>
          </a:p>
        </p:txBody>
      </p:sp>
      <p:sp>
        <p:nvSpPr>
          <p:cNvPr id="18" name="Google Shape;66;p3">
            <a:extLst>
              <a:ext uri="{FF2B5EF4-FFF2-40B4-BE49-F238E27FC236}">
                <a16:creationId xmlns:a16="http://schemas.microsoft.com/office/drawing/2014/main" id="{401DCD9F-D650-C980-53A0-D8B3B676C0D8}"/>
              </a:ext>
            </a:extLst>
          </p:cNvPr>
          <p:cNvSpPr txBox="1"/>
          <p:nvPr/>
        </p:nvSpPr>
        <p:spPr>
          <a:xfrm>
            <a:off x="2654395" y="3051834"/>
            <a:ext cx="1211181" cy="33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en-US" sz="2000" b="1" i="0" u="none" strike="noStrike" cap="none" dirty="0" err="1"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Tenpat</a:t>
            </a:r>
            <a:endParaRPr sz="2000" dirty="0"/>
          </a:p>
        </p:txBody>
      </p:sp>
      <p:sp>
        <p:nvSpPr>
          <p:cNvPr id="19" name="Google Shape;19;p3">
            <a:extLst>
              <a:ext uri="{FF2B5EF4-FFF2-40B4-BE49-F238E27FC236}">
                <a16:creationId xmlns:a16="http://schemas.microsoft.com/office/drawing/2014/main" id="{94596A51-697E-2F91-9261-F476DFA785AB}"/>
              </a:ext>
            </a:extLst>
          </p:cNvPr>
          <p:cNvSpPr/>
          <p:nvPr/>
        </p:nvSpPr>
        <p:spPr>
          <a:xfrm rot="10800000" flipH="1">
            <a:off x="5140354" y="4981924"/>
            <a:ext cx="4845722" cy="1004888"/>
          </a:xfrm>
          <a:custGeom>
            <a:avLst/>
            <a:gdLst/>
            <a:ahLst/>
            <a:cxnLst/>
            <a:rect l="l" t="t" r="r" b="b"/>
            <a:pathLst>
              <a:path w="21585" h="21600" extrusionOk="0">
                <a:moveTo>
                  <a:pt x="0" y="0"/>
                </a:moveTo>
                <a:lnTo>
                  <a:pt x="18132" y="0"/>
                </a:lnTo>
                <a:cubicBezTo>
                  <a:pt x="20055" y="60"/>
                  <a:pt x="21600" y="4933"/>
                  <a:pt x="21585" y="10893"/>
                </a:cubicBezTo>
                <a:cubicBezTo>
                  <a:pt x="21571" y="16785"/>
                  <a:pt x="20033" y="21552"/>
                  <a:pt x="18132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4538A8"/>
          </a:solidFill>
          <a:ln>
            <a:noFill/>
          </a:ln>
          <a:effectLst>
            <a:outerShdw blurRad="101600" dist="25400" dir="5780278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lang="en-ID"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>
            <a:extLst>
              <a:ext uri="{FF2B5EF4-FFF2-40B4-BE49-F238E27FC236}">
                <a16:creationId xmlns:a16="http://schemas.microsoft.com/office/drawing/2014/main" id="{7B5F4521-D6E0-5C1C-E496-CB978B806CA2}"/>
              </a:ext>
            </a:extLst>
          </p:cNvPr>
          <p:cNvSpPr/>
          <p:nvPr/>
        </p:nvSpPr>
        <p:spPr>
          <a:xfrm rot="10800000" flipH="1">
            <a:off x="4151647" y="4499897"/>
            <a:ext cx="974325" cy="150455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487" y="0"/>
                </a:moveTo>
                <a:lnTo>
                  <a:pt x="0" y="13566"/>
                </a:lnTo>
                <a:lnTo>
                  <a:pt x="36" y="21600"/>
                </a:lnTo>
                <a:lnTo>
                  <a:pt x="21600" y="14526"/>
                </a:lnTo>
                <a:lnTo>
                  <a:pt x="21487" y="0"/>
                </a:lnTo>
                <a:close/>
              </a:path>
            </a:pathLst>
          </a:custGeom>
          <a:solidFill>
            <a:srgbClr val="5443B3"/>
          </a:solidFill>
          <a:ln>
            <a:noFill/>
          </a:ln>
          <a:effectLst>
            <a:outerShdw blurRad="101600" dist="25400" dir="5780278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2;p3">
            <a:extLst>
              <a:ext uri="{FF2B5EF4-FFF2-40B4-BE49-F238E27FC236}">
                <a16:creationId xmlns:a16="http://schemas.microsoft.com/office/drawing/2014/main" id="{7661BC5F-2525-3628-1CDF-BDD305079FAC}"/>
              </a:ext>
            </a:extLst>
          </p:cNvPr>
          <p:cNvSpPr/>
          <p:nvPr/>
        </p:nvSpPr>
        <p:spPr>
          <a:xfrm rot="10800000" flipH="1">
            <a:off x="4149837" y="3947641"/>
            <a:ext cx="989074" cy="10717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377" y="0"/>
                </a:moveTo>
                <a:lnTo>
                  <a:pt x="78" y="10430"/>
                </a:lnTo>
                <a:lnTo>
                  <a:pt x="0" y="21600"/>
                </a:lnTo>
                <a:lnTo>
                  <a:pt x="21600" y="20255"/>
                </a:lnTo>
                <a:lnTo>
                  <a:pt x="21377" y="0"/>
                </a:lnTo>
                <a:close/>
              </a:path>
            </a:pathLst>
          </a:custGeom>
          <a:solidFill>
            <a:srgbClr val="198CCD"/>
          </a:solidFill>
          <a:ln>
            <a:noFill/>
          </a:ln>
          <a:effectLst>
            <a:outerShdw blurRad="101600" dist="25400" dir="5780278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9;p3">
            <a:extLst>
              <a:ext uri="{FF2B5EF4-FFF2-40B4-BE49-F238E27FC236}">
                <a16:creationId xmlns:a16="http://schemas.microsoft.com/office/drawing/2014/main" id="{BF2D0F3D-3B53-A947-BC43-466EBFDD9815}"/>
              </a:ext>
            </a:extLst>
          </p:cNvPr>
          <p:cNvSpPr/>
          <p:nvPr/>
        </p:nvSpPr>
        <p:spPr>
          <a:xfrm rot="10800000" flipH="1">
            <a:off x="2303979" y="4053036"/>
            <a:ext cx="1850369" cy="449797"/>
          </a:xfrm>
          <a:prstGeom prst="rect">
            <a:avLst/>
          </a:prstGeom>
          <a:solidFill>
            <a:srgbClr val="197BBF"/>
          </a:solidFill>
          <a:ln>
            <a:noFill/>
          </a:ln>
          <a:effectLst>
            <a:outerShdw blurRad="101600" dist="25400" dir="5780278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7;p3">
            <a:extLst>
              <a:ext uri="{FF2B5EF4-FFF2-40B4-BE49-F238E27FC236}">
                <a16:creationId xmlns:a16="http://schemas.microsoft.com/office/drawing/2014/main" id="{817B55EB-DAE5-49FE-D503-27187066E122}"/>
              </a:ext>
            </a:extLst>
          </p:cNvPr>
          <p:cNvSpPr/>
          <p:nvPr/>
        </p:nvSpPr>
        <p:spPr>
          <a:xfrm rot="10800000" flipH="1">
            <a:off x="2326992" y="4490401"/>
            <a:ext cx="1850369" cy="6426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1600" dist="25400" dir="5780278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66;p3">
            <a:extLst>
              <a:ext uri="{FF2B5EF4-FFF2-40B4-BE49-F238E27FC236}">
                <a16:creationId xmlns:a16="http://schemas.microsoft.com/office/drawing/2014/main" id="{2D2DA178-7923-2D35-0E42-0928B23D9A4B}"/>
              </a:ext>
            </a:extLst>
          </p:cNvPr>
          <p:cNvSpPr txBox="1"/>
          <p:nvPr/>
        </p:nvSpPr>
        <p:spPr>
          <a:xfrm>
            <a:off x="2330905" y="3559852"/>
            <a:ext cx="2285635" cy="33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en-US" sz="2000" b="1" i="0" u="none" strike="noStrike" cap="none" dirty="0"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Ruang </a:t>
            </a:r>
            <a:r>
              <a:rPr lang="en-US" sz="2000" b="1" i="0" u="none" strike="noStrike" cap="none" dirty="0" err="1"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Lingkup</a:t>
            </a:r>
            <a:r>
              <a:rPr lang="en-US" sz="2000" b="1" i="0" u="none" strike="noStrike" cap="none" dirty="0"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</a:t>
            </a:r>
            <a:endParaRPr sz="2000" dirty="0"/>
          </a:p>
        </p:txBody>
      </p:sp>
      <p:sp>
        <p:nvSpPr>
          <p:cNvPr id="25" name="Google Shape;66;p3">
            <a:extLst>
              <a:ext uri="{FF2B5EF4-FFF2-40B4-BE49-F238E27FC236}">
                <a16:creationId xmlns:a16="http://schemas.microsoft.com/office/drawing/2014/main" id="{F36749C9-EBE3-83E1-CB2D-2C568B645593}"/>
              </a:ext>
            </a:extLst>
          </p:cNvPr>
          <p:cNvSpPr txBox="1"/>
          <p:nvPr/>
        </p:nvSpPr>
        <p:spPr>
          <a:xfrm>
            <a:off x="2458130" y="4026829"/>
            <a:ext cx="1840577" cy="34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en-US" sz="2000" b="1" i="0" u="none" strike="noStrike" cap="none" dirty="0"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Parameter</a:t>
            </a:r>
            <a:endParaRPr sz="2000" dirty="0"/>
          </a:p>
        </p:txBody>
      </p:sp>
      <p:sp>
        <p:nvSpPr>
          <p:cNvPr id="26" name="Google Shape;66;p3">
            <a:extLst>
              <a:ext uri="{FF2B5EF4-FFF2-40B4-BE49-F238E27FC236}">
                <a16:creationId xmlns:a16="http://schemas.microsoft.com/office/drawing/2014/main" id="{CFE290F0-8103-0035-AFAB-D88F7325D917}"/>
              </a:ext>
            </a:extLst>
          </p:cNvPr>
          <p:cNvSpPr txBox="1"/>
          <p:nvPr/>
        </p:nvSpPr>
        <p:spPr>
          <a:xfrm>
            <a:off x="2448338" y="4602238"/>
            <a:ext cx="1850369" cy="41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en-US" sz="2000" b="1" i="0" u="none" strike="noStrike" cap="none" dirty="0" err="1"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Analisis</a:t>
            </a:r>
            <a:r>
              <a:rPr lang="en-US" sz="2000" b="1" i="0" u="none" strike="noStrike" cap="none" dirty="0"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 Data</a:t>
            </a:r>
            <a:endParaRPr sz="2000" dirty="0"/>
          </a:p>
        </p:txBody>
      </p:sp>
      <p:sp>
        <p:nvSpPr>
          <p:cNvPr id="27" name="Google Shape;23;p3">
            <a:extLst>
              <a:ext uri="{FF2B5EF4-FFF2-40B4-BE49-F238E27FC236}">
                <a16:creationId xmlns:a16="http://schemas.microsoft.com/office/drawing/2014/main" id="{72CD46F7-44CA-0D92-A28D-7C5A89350335}"/>
              </a:ext>
            </a:extLst>
          </p:cNvPr>
          <p:cNvSpPr/>
          <p:nvPr/>
        </p:nvSpPr>
        <p:spPr>
          <a:xfrm>
            <a:off x="5136807" y="3988924"/>
            <a:ext cx="4684892" cy="1004888"/>
          </a:xfrm>
          <a:custGeom>
            <a:avLst/>
            <a:gdLst/>
            <a:ahLst/>
            <a:cxnLst/>
            <a:rect l="l" t="t" r="r" b="b"/>
            <a:pathLst>
              <a:path w="21585" h="21600" extrusionOk="0">
                <a:moveTo>
                  <a:pt x="0" y="0"/>
                </a:moveTo>
                <a:lnTo>
                  <a:pt x="18132" y="0"/>
                </a:lnTo>
                <a:cubicBezTo>
                  <a:pt x="20055" y="60"/>
                  <a:pt x="21600" y="4933"/>
                  <a:pt x="21585" y="10893"/>
                </a:cubicBezTo>
                <a:cubicBezTo>
                  <a:pt x="21571" y="16785"/>
                  <a:pt x="20033" y="21552"/>
                  <a:pt x="18132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1600" dist="25400" dir="5780278" rotWithShape="0">
              <a:srgbClr val="000000">
                <a:alpha val="25098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2400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Jumlah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Benih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Jumlah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VUB dan </a:t>
            </a:r>
            <a:r>
              <a:rPr lang="en-US" sz="2400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Teknologi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Respon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Bimtek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endParaRPr sz="1800" b="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66;p3">
            <a:extLst>
              <a:ext uri="{FF2B5EF4-FFF2-40B4-BE49-F238E27FC236}">
                <a16:creationId xmlns:a16="http://schemas.microsoft.com/office/drawing/2014/main" id="{58297BF7-6299-F23D-8DE5-AAC64E9A437A}"/>
              </a:ext>
            </a:extLst>
          </p:cNvPr>
          <p:cNvSpPr txBox="1"/>
          <p:nvPr/>
        </p:nvSpPr>
        <p:spPr>
          <a:xfrm>
            <a:off x="6400578" y="5280380"/>
            <a:ext cx="1850369" cy="41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en-US" sz="2000" b="1" i="0" u="none" strike="noStrike" cap="none" dirty="0" err="1">
                <a:solidFill>
                  <a:srgbClr val="FFFFFF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Deskriptif</a:t>
            </a:r>
            <a:endParaRPr sz="200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D8244C5-92FC-745A-4766-420B49B09D49}"/>
              </a:ext>
            </a:extLst>
          </p:cNvPr>
          <p:cNvSpPr txBox="1">
            <a:spLocks/>
          </p:cNvSpPr>
          <p:nvPr/>
        </p:nvSpPr>
        <p:spPr>
          <a:xfrm>
            <a:off x="4644373" y="135931"/>
            <a:ext cx="4262120" cy="752475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/>
              <a:t>METODOLOGI </a:t>
            </a:r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28E201E4-DC15-9C73-48F2-976CBCE8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790" y="1240300"/>
            <a:ext cx="1816100" cy="231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2021\RPIKmangga2021\foto\pemeliharaan1.jpg">
            <a:extLst>
              <a:ext uri="{FF2B5EF4-FFF2-40B4-BE49-F238E27FC236}">
                <a16:creationId xmlns:a16="http://schemas.microsoft.com/office/drawing/2014/main" id="{E7F79D51-BD81-03F3-941E-F24A4ABA1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790" y="3726984"/>
            <a:ext cx="18161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5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76">
            <a:extLst>
              <a:ext uri="{FF2B5EF4-FFF2-40B4-BE49-F238E27FC236}">
                <a16:creationId xmlns:a16="http://schemas.microsoft.com/office/drawing/2014/main" id="{D1E0C3EA-9803-4F48-A395-D76194C72CAE}"/>
              </a:ext>
            </a:extLst>
          </p:cNvPr>
          <p:cNvGrpSpPr/>
          <p:nvPr/>
        </p:nvGrpSpPr>
        <p:grpSpPr>
          <a:xfrm flipH="1">
            <a:off x="6244297" y="1806373"/>
            <a:ext cx="1211932" cy="2707164"/>
            <a:chOff x="4748872" y="1806373"/>
            <a:chExt cx="1211932" cy="2707164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09C0C09A-B2BF-464B-A9BF-1B5E00B47BF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A448AEBC-246A-43B5-97B3-01C73F6F67F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979B3077-4B93-4EC8-9404-BAFB7569E71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27">
            <a:extLst>
              <a:ext uri="{FF2B5EF4-FFF2-40B4-BE49-F238E27FC236}">
                <a16:creationId xmlns:a16="http://schemas.microsoft.com/office/drawing/2014/main" id="{0F0BEE4B-224C-4865-BA56-63DD3F81DEEA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28" name="Elbow Connector 49">
              <a:extLst>
                <a:ext uri="{FF2B5EF4-FFF2-40B4-BE49-F238E27FC236}">
                  <a16:creationId xmlns:a16="http://schemas.microsoft.com/office/drawing/2014/main" id="{3C5A7F50-1B29-4C5C-8FB4-481FF5C812C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50">
              <a:extLst>
                <a:ext uri="{FF2B5EF4-FFF2-40B4-BE49-F238E27FC236}">
                  <a16:creationId xmlns:a16="http://schemas.microsoft.com/office/drawing/2014/main" id="{3443B610-47ED-41B9-9449-54DB47DDE15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51">
              <a:extLst>
                <a:ext uri="{FF2B5EF4-FFF2-40B4-BE49-F238E27FC236}">
                  <a16:creationId xmlns:a16="http://schemas.microsoft.com/office/drawing/2014/main" id="{2881CEE5-7680-4B86-8A8D-9C16C5BE664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D79B1F18-EBF5-4F6A-9EB1-5AAD08CCBE71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87B80C-8F1C-4935-AAA0-6A7272531908}"/>
              </a:ext>
            </a:extLst>
          </p:cNvPr>
          <p:cNvSpPr txBox="1"/>
          <p:nvPr/>
        </p:nvSpPr>
        <p:spPr>
          <a:xfrm>
            <a:off x="12376" y="1466345"/>
            <a:ext cx="420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Garifta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merah</a:t>
            </a:r>
            <a:endParaRPr lang="en-ID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Manalagi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69 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2C3F605-5FED-4124-A150-FA30621C05E8}"/>
              </a:ext>
            </a:extLst>
          </p:cNvPr>
          <p:cNvSpPr/>
          <p:nvPr/>
        </p:nvSpPr>
        <p:spPr>
          <a:xfrm>
            <a:off x="7259565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841534-89AD-41CC-8C19-E6B17A2C1DE2}"/>
              </a:ext>
            </a:extLst>
          </p:cNvPr>
          <p:cNvSpPr txBox="1"/>
          <p:nvPr/>
        </p:nvSpPr>
        <p:spPr>
          <a:xfrm>
            <a:off x="7980334" y="2482245"/>
            <a:ext cx="3933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Garifta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lvl="0" algn="just"/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Denarum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Agrihorti</a:t>
            </a:r>
            <a:endParaRPr lang="en-AU" sz="2000" b="1" dirty="0">
              <a:latin typeface="Arial Narrow" panose="020B0606020202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60BB1C-A1B1-4D07-A4CC-FAF43C65AFCD}"/>
              </a:ext>
            </a:extLst>
          </p:cNvPr>
          <p:cNvSpPr/>
          <p:nvPr/>
        </p:nvSpPr>
        <p:spPr>
          <a:xfrm>
            <a:off x="7259565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7D29F6-9D26-40AA-A067-E3D3D2A18126}"/>
              </a:ext>
            </a:extLst>
          </p:cNvPr>
          <p:cNvSpPr txBox="1"/>
          <p:nvPr/>
        </p:nvSpPr>
        <p:spPr>
          <a:xfrm>
            <a:off x="7980334" y="3512704"/>
            <a:ext cx="353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Agri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gardina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45 </a:t>
            </a:r>
          </a:p>
          <a:p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Gadung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21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D6083C-1D63-418F-B3B5-370477CD9B48}"/>
              </a:ext>
            </a:extLst>
          </p:cNvPr>
          <p:cNvSpPr/>
          <p:nvPr/>
        </p:nvSpPr>
        <p:spPr>
          <a:xfrm>
            <a:off x="7259565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44A6AE4-B588-458B-8402-87C71AFB86C7}"/>
              </a:ext>
            </a:extLst>
          </p:cNvPr>
          <p:cNvSpPr txBox="1"/>
          <p:nvPr/>
        </p:nvSpPr>
        <p:spPr>
          <a:xfrm>
            <a:off x="8046975" y="1507368"/>
            <a:ext cx="374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Garifta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orange </a:t>
            </a:r>
          </a:p>
          <a:p>
            <a:pPr lvl="0"/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Garifta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gading</a:t>
            </a:r>
            <a:endParaRPr lang="en-AU" sz="2000" b="1" dirty="0">
              <a:latin typeface="Arial Narrow" panose="020B060602020203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503C814-5747-4F47-9D70-66932AD7C1CA}"/>
              </a:ext>
            </a:extLst>
          </p:cNvPr>
          <p:cNvSpPr/>
          <p:nvPr/>
        </p:nvSpPr>
        <p:spPr>
          <a:xfrm>
            <a:off x="4280881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0C0036-8A2B-43FD-9FC4-F80AA4731C60}"/>
              </a:ext>
            </a:extLst>
          </p:cNvPr>
          <p:cNvSpPr txBox="1"/>
          <p:nvPr/>
        </p:nvSpPr>
        <p:spPr>
          <a:xfrm>
            <a:off x="-323711" y="2498757"/>
            <a:ext cx="433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Arum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merah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lvl="0" algn="r"/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Madu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225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1E96354-9E2E-4FC7-84F3-4974114C5A08}"/>
              </a:ext>
            </a:extLst>
          </p:cNvPr>
          <p:cNvSpPr/>
          <p:nvPr/>
        </p:nvSpPr>
        <p:spPr>
          <a:xfrm>
            <a:off x="4280881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6A2A41-D532-4ED6-9439-B5AACEDF08AE}"/>
              </a:ext>
            </a:extLst>
          </p:cNvPr>
          <p:cNvSpPr txBox="1"/>
          <p:nvPr/>
        </p:nvSpPr>
        <p:spPr>
          <a:xfrm>
            <a:off x="-58497" y="3482989"/>
            <a:ext cx="4272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Arumanis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143</a:t>
            </a:r>
          </a:p>
          <a:p>
            <a:pPr algn="r"/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Gedong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gincu</a:t>
            </a:r>
            <a:endParaRPr lang="en-ID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r"/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Donut 15">
            <a:extLst>
              <a:ext uri="{FF2B5EF4-FFF2-40B4-BE49-F238E27FC236}">
                <a16:creationId xmlns:a16="http://schemas.microsoft.com/office/drawing/2014/main" id="{05D5A266-7FAB-450D-A4C2-5886F61142C5}"/>
              </a:ext>
            </a:extLst>
          </p:cNvPr>
          <p:cNvSpPr>
            <a:spLocks/>
          </p:cNvSpPr>
          <p:nvPr/>
        </p:nvSpPr>
        <p:spPr>
          <a:xfrm>
            <a:off x="4409240" y="2629066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ounded Rectangle 2">
            <a:extLst>
              <a:ext uri="{FF2B5EF4-FFF2-40B4-BE49-F238E27FC236}">
                <a16:creationId xmlns:a16="http://schemas.microsoft.com/office/drawing/2014/main" id="{6692F0F4-A6D1-45A1-B2CA-F7AFEDDD713F}"/>
              </a:ext>
            </a:extLst>
          </p:cNvPr>
          <p:cNvSpPr/>
          <p:nvPr/>
        </p:nvSpPr>
        <p:spPr>
          <a:xfrm>
            <a:off x="7425154" y="2656765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3">
            <a:extLst>
              <a:ext uri="{FF2B5EF4-FFF2-40B4-BE49-F238E27FC236}">
                <a16:creationId xmlns:a16="http://schemas.microsoft.com/office/drawing/2014/main" id="{283D8746-9EFC-49E5-A95E-8496702677D9}"/>
              </a:ext>
            </a:extLst>
          </p:cNvPr>
          <p:cNvSpPr/>
          <p:nvPr/>
        </p:nvSpPr>
        <p:spPr>
          <a:xfrm>
            <a:off x="7418776" y="1651108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자유형: 도형 94">
            <a:extLst>
              <a:ext uri="{FF2B5EF4-FFF2-40B4-BE49-F238E27FC236}">
                <a16:creationId xmlns:a16="http://schemas.microsoft.com/office/drawing/2014/main" id="{E1739793-3318-4BFE-88E6-06CA5355C0F7}"/>
              </a:ext>
            </a:extLst>
          </p:cNvPr>
          <p:cNvSpPr/>
          <p:nvPr/>
        </p:nvSpPr>
        <p:spPr>
          <a:xfrm>
            <a:off x="4393360" y="1663404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2CC9E4D8-EE18-436C-8048-E7C97508214A}"/>
              </a:ext>
            </a:extLst>
          </p:cNvPr>
          <p:cNvSpPr/>
          <p:nvPr/>
        </p:nvSpPr>
        <p:spPr>
          <a:xfrm>
            <a:off x="7416476" y="3663299"/>
            <a:ext cx="357141" cy="35714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Oval 1">
            <a:extLst>
              <a:ext uri="{FF2B5EF4-FFF2-40B4-BE49-F238E27FC236}">
                <a16:creationId xmlns:a16="http://schemas.microsoft.com/office/drawing/2014/main" id="{575C751B-3D07-4D70-B941-EB5F2053AA37}"/>
              </a:ext>
            </a:extLst>
          </p:cNvPr>
          <p:cNvSpPr/>
          <p:nvPr/>
        </p:nvSpPr>
        <p:spPr>
          <a:xfrm>
            <a:off x="4437451" y="3624597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9A57645-7E88-40AA-FD26-E2E568F8069D}"/>
              </a:ext>
            </a:extLst>
          </p:cNvPr>
          <p:cNvSpPr txBox="1"/>
          <p:nvPr/>
        </p:nvSpPr>
        <p:spPr>
          <a:xfrm>
            <a:off x="3521966" y="834161"/>
            <a:ext cx="652272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" algn="just">
              <a:lnSpc>
                <a:spcPct val="115000"/>
              </a:lnSpc>
              <a:spcAft>
                <a:spcPts val="800"/>
              </a:spcAft>
            </a:pPr>
            <a:r>
              <a:rPr lang="en-ID" sz="2800" b="1" spc="2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Penyebaran</a:t>
            </a:r>
            <a:r>
              <a:rPr lang="en-ID" sz="2800" b="1" spc="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b="1" spc="2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Benih</a:t>
            </a:r>
            <a:r>
              <a:rPr lang="en-ID" sz="2800" b="1" spc="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b="1" spc="2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Varietas</a:t>
            </a:r>
            <a:r>
              <a:rPr lang="en-ID" sz="2800" b="1" spc="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800" b="1" spc="2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Unggul</a:t>
            </a:r>
            <a:r>
              <a:rPr lang="en-ID" sz="2800" b="1" spc="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3E95209-B142-6637-DC74-02BC24C8203E}"/>
              </a:ext>
            </a:extLst>
          </p:cNvPr>
          <p:cNvSpPr txBox="1">
            <a:spLocks/>
          </p:cNvSpPr>
          <p:nvPr/>
        </p:nvSpPr>
        <p:spPr>
          <a:xfrm>
            <a:off x="2196666" y="131226"/>
            <a:ext cx="8437880" cy="707886"/>
          </a:xfrm>
          <a:prstGeom prst="rect">
            <a:avLst/>
          </a:prstGeom>
          <a:solidFill>
            <a:srgbClr val="FFC000"/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HASIL DAN PEMBAHASAN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A65C3-AF40-8E1A-E564-E63B6740650B}"/>
              </a:ext>
            </a:extLst>
          </p:cNvPr>
          <p:cNvSpPr txBox="1"/>
          <p:nvPr/>
        </p:nvSpPr>
        <p:spPr>
          <a:xfrm>
            <a:off x="4601269" y="4651558"/>
            <a:ext cx="2854960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MANGGA</a:t>
            </a:r>
            <a:endParaRPr lang="en-ID" sz="4400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C2A850F1-30FA-75E7-DE90-E42F23D21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95" y="4750881"/>
            <a:ext cx="3067580" cy="191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EBF709C-46A1-215D-8CC8-4E84EF937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975" y="4683318"/>
            <a:ext cx="3284840" cy="189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28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19820B-AAF5-9D04-9ABD-A72AC0D514B7}"/>
              </a:ext>
            </a:extLst>
          </p:cNvPr>
          <p:cNvSpPr txBox="1"/>
          <p:nvPr/>
        </p:nvSpPr>
        <p:spPr>
          <a:xfrm>
            <a:off x="518160" y="304731"/>
            <a:ext cx="795528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600" b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Pisang : </a:t>
            </a:r>
            <a:r>
              <a:rPr lang="en-ID" sz="2400" b="1" dirty="0" err="1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V</a:t>
            </a:r>
            <a:r>
              <a:rPr lang="en-ID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arietas</a:t>
            </a:r>
            <a:r>
              <a:rPr lang="en-ID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ID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Kepok</a:t>
            </a:r>
            <a:r>
              <a:rPr lang="en-ID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ID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Tanjung</a:t>
            </a:r>
            <a:r>
              <a:rPr lang="en-ID" sz="24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dan </a:t>
            </a:r>
            <a:r>
              <a:rPr lang="en-ID" sz="2400" b="1" dirty="0" err="1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Barangan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Distribusi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benih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 pisang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Barang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di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Kab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Jenepomto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mencapai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20.000 yang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tersebar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di 98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kelompok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Tani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yang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tersebar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di 8 (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delapan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)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kecamatan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: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Kec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Binamu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(23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poktan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),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Kec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Bangkala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(22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poktan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),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Kec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Rumbia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(14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poktan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),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Kec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Turatea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(21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poktan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),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Kec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Bontoramba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(12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poktan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),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Kec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Arungkeke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(3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poktan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),  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Kec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Tamalatea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(2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poktan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), dan</a:t>
            </a: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Kec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angkala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Barat (2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poktan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Setiap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poktan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beranggotakan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20-25 orang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atau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total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petani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yang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menerima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benih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pisang 2.332 orang.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Kab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Takalar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telah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didistribusikan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sebanyak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10.000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benih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pisang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Kab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Gowa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juga 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sebanyak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10.000 </a:t>
            </a:r>
            <a:r>
              <a:rPr lang="en-ID" sz="24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benih</a:t>
            </a:r>
            <a:r>
              <a:rPr lang="en-ID" sz="24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pisang</a:t>
            </a:r>
            <a:endParaRPr lang="en-ID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6A396-7819-F3FD-26F2-92B9FD15A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 r="2747"/>
          <a:stretch>
            <a:fillRect/>
          </a:stretch>
        </p:blipFill>
        <p:spPr bwMode="auto">
          <a:xfrm>
            <a:off x="8647848" y="191726"/>
            <a:ext cx="3220772" cy="203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A835995-823A-E8E6-A51F-4FBFFE03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48" y="4628119"/>
            <a:ext cx="3379788" cy="190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E31C76E8-41D8-07FD-A856-74F93F3F1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921" y="2409923"/>
            <a:ext cx="3167699" cy="203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54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08DE9472-219C-4E30-9B0B-55754E8536C8}"/>
              </a:ext>
            </a:extLst>
          </p:cNvPr>
          <p:cNvSpPr/>
          <p:nvPr/>
        </p:nvSpPr>
        <p:spPr>
          <a:xfrm>
            <a:off x="5558037" y="1593244"/>
            <a:ext cx="5662414" cy="4184324"/>
          </a:xfrm>
          <a:prstGeom prst="roundRect">
            <a:avLst>
              <a:gd name="adj" fmla="val 104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8D6EF8EE-8D7B-44BB-9548-B3E79F80CD04}"/>
              </a:ext>
            </a:extLst>
          </p:cNvPr>
          <p:cNvSpPr/>
          <p:nvPr/>
        </p:nvSpPr>
        <p:spPr>
          <a:xfrm>
            <a:off x="5722359" y="1752229"/>
            <a:ext cx="5445031" cy="1554562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91891185-5A3B-461C-8B25-C5E6E50901CC}"/>
              </a:ext>
            </a:extLst>
          </p:cNvPr>
          <p:cNvSpPr/>
          <p:nvPr/>
        </p:nvSpPr>
        <p:spPr>
          <a:xfrm>
            <a:off x="5831684" y="3477240"/>
            <a:ext cx="5249230" cy="1554562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0B2100-43CD-491D-AA4B-DDCE38F8688D}"/>
              </a:ext>
            </a:extLst>
          </p:cNvPr>
          <p:cNvSpPr txBox="1"/>
          <p:nvPr/>
        </p:nvSpPr>
        <p:spPr>
          <a:xfrm>
            <a:off x="6591489" y="1867790"/>
            <a:ext cx="4458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kn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ID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0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uk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ID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ID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</a:t>
            </a:r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D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tus</a:t>
            </a:r>
            <a:r>
              <a:rPr lang="en-ID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</a:t>
            </a:r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tanah</a:t>
            </a:r>
            <a:r>
              <a:rPr lang="en-ID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ID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ID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ID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eb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ID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 </a:t>
            </a:r>
            <a:r>
              <a:rPr lang="en-ID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0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ang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0962EC-5F2A-4D1A-83A2-D29E03797BDC}"/>
              </a:ext>
            </a:extLst>
          </p:cNvPr>
          <p:cNvSpPr txBox="1"/>
          <p:nvPr/>
        </p:nvSpPr>
        <p:spPr>
          <a:xfrm>
            <a:off x="5831684" y="3638347"/>
            <a:ext cx="5445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spc="5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ID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gg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ong</a:t>
            </a:r>
            <a:r>
              <a:rPr lang="en-ID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</a:t>
            </a:r>
            <a:r>
              <a:rPr lang="en-ID" sz="2400" b="1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gg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ID" sz="24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en-ID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ID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4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</a:t>
            </a:r>
            <a:r>
              <a:rPr lang="en-ID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ct</a:t>
            </a:r>
            <a:r>
              <a:rPr lang="en-ID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on</a:t>
            </a:r>
            <a:endParaRPr lang="ko-KR" altLang="en-US" sz="2400" b="1" dirty="0">
              <a:solidFill>
                <a:schemeClr val="bg1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8" name="Right Arrow 3">
            <a:extLst>
              <a:ext uri="{FF2B5EF4-FFF2-40B4-BE49-F238E27FC236}">
                <a16:creationId xmlns:a16="http://schemas.microsoft.com/office/drawing/2014/main" id="{286A485A-6DFB-44B7-89AC-71BDD324111E}"/>
              </a:ext>
            </a:extLst>
          </p:cNvPr>
          <p:cNvSpPr/>
          <p:nvPr/>
        </p:nvSpPr>
        <p:spPr>
          <a:xfrm>
            <a:off x="1000392" y="2137234"/>
            <a:ext cx="4244266" cy="3096344"/>
          </a:xfrm>
          <a:prstGeom prst="rightArrow">
            <a:avLst>
              <a:gd name="adj1" fmla="val 73994"/>
              <a:gd name="adj2" fmla="val 38003"/>
            </a:avLst>
          </a:prstGeom>
          <a:solidFill>
            <a:srgbClr val="C0000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A343D7-5C62-4FDA-8243-7074D601B505}"/>
              </a:ext>
            </a:extLst>
          </p:cNvPr>
          <p:cNvGrpSpPr/>
          <p:nvPr/>
        </p:nvGrpSpPr>
        <p:grpSpPr>
          <a:xfrm>
            <a:off x="1154995" y="2714330"/>
            <a:ext cx="1967530" cy="1988276"/>
            <a:chOff x="4418825" y="1666106"/>
            <a:chExt cx="3343265" cy="33785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자유형: 도형 19">
              <a:extLst>
                <a:ext uri="{FF2B5EF4-FFF2-40B4-BE49-F238E27FC236}">
                  <a16:creationId xmlns:a16="http://schemas.microsoft.com/office/drawing/2014/main" id="{FDB086F5-DEB5-4E5C-8FAA-81640254205B}"/>
                </a:ext>
              </a:extLst>
            </p:cNvPr>
            <p:cNvSpPr/>
            <p:nvPr/>
          </p:nvSpPr>
          <p:spPr>
            <a:xfrm rot="18805991">
              <a:off x="4401199" y="1683732"/>
              <a:ext cx="3378518" cy="3343265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1" name="그룹 60">
              <a:extLst>
                <a:ext uri="{FF2B5EF4-FFF2-40B4-BE49-F238E27FC236}">
                  <a16:creationId xmlns:a16="http://schemas.microsoft.com/office/drawing/2014/main" id="{48FE8518-6B48-4202-BD12-41A51199F4A2}"/>
                </a:ext>
              </a:extLst>
            </p:cNvPr>
            <p:cNvGrpSpPr/>
            <p:nvPr/>
          </p:nvGrpSpPr>
          <p:grpSpPr>
            <a:xfrm>
              <a:off x="5536852" y="2753578"/>
              <a:ext cx="1089476" cy="1686250"/>
              <a:chOff x="5558699" y="2598826"/>
              <a:chExt cx="1089476" cy="1686250"/>
            </a:xfrm>
          </p:grpSpPr>
          <p:grpSp>
            <p:nvGrpSpPr>
              <p:cNvPr id="32" name="그룹 49">
                <a:extLst>
                  <a:ext uri="{FF2B5EF4-FFF2-40B4-BE49-F238E27FC236}">
                    <a16:creationId xmlns:a16="http://schemas.microsoft.com/office/drawing/2014/main" id="{50114E57-C092-48C4-9F64-CB73A9D52C5F}"/>
                  </a:ext>
                </a:extLst>
              </p:cNvPr>
              <p:cNvGrpSpPr/>
              <p:nvPr/>
            </p:nvGrpSpPr>
            <p:grpSpPr>
              <a:xfrm>
                <a:off x="5617507" y="3979880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63" name="타원 50">
                  <a:extLst>
                    <a:ext uri="{FF2B5EF4-FFF2-40B4-BE49-F238E27FC236}">
                      <a16:creationId xmlns:a16="http://schemas.microsoft.com/office/drawing/2014/main" id="{E73C53FD-FE82-45BF-8C91-66A401103B19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타원 51">
                  <a:extLst>
                    <a:ext uri="{FF2B5EF4-FFF2-40B4-BE49-F238E27FC236}">
                      <a16:creationId xmlns:a16="http://schemas.microsoft.com/office/drawing/2014/main" id="{FA4D3488-AE6D-4E74-A069-67D61DD7118D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" name="Block Arc 11">
                  <a:extLst>
                    <a:ext uri="{FF2B5EF4-FFF2-40B4-BE49-F238E27FC236}">
                      <a16:creationId xmlns:a16="http://schemas.microsoft.com/office/drawing/2014/main" id="{490433D6-9AC7-4E4A-B639-2F04E0BDDB74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" name="그룹 21">
                <a:extLst>
                  <a:ext uri="{FF2B5EF4-FFF2-40B4-BE49-F238E27FC236}">
                    <a16:creationId xmlns:a16="http://schemas.microsoft.com/office/drawing/2014/main" id="{D26D10F3-E397-43FD-B4E8-93D5A7CC5AA6}"/>
                  </a:ext>
                </a:extLst>
              </p:cNvPr>
              <p:cNvGrpSpPr/>
              <p:nvPr/>
            </p:nvGrpSpPr>
            <p:grpSpPr>
              <a:xfrm>
                <a:off x="5811672" y="36289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60" name="타원 22">
                  <a:extLst>
                    <a:ext uri="{FF2B5EF4-FFF2-40B4-BE49-F238E27FC236}">
                      <a16:creationId xmlns:a16="http://schemas.microsoft.com/office/drawing/2014/main" id="{7E13ADE9-1062-41ED-9C81-CF6E0E0379C6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타원 23">
                  <a:extLst>
                    <a:ext uri="{FF2B5EF4-FFF2-40B4-BE49-F238E27FC236}">
                      <a16:creationId xmlns:a16="http://schemas.microsoft.com/office/drawing/2014/main" id="{98615C29-2521-4699-9026-998FE336BCB3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Block Arc 11">
                  <a:extLst>
                    <a:ext uri="{FF2B5EF4-FFF2-40B4-BE49-F238E27FC236}">
                      <a16:creationId xmlns:a16="http://schemas.microsoft.com/office/drawing/2014/main" id="{A931BC8A-00C5-48BF-AB6E-14652EB5D221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그룹 25">
                <a:extLst>
                  <a:ext uri="{FF2B5EF4-FFF2-40B4-BE49-F238E27FC236}">
                    <a16:creationId xmlns:a16="http://schemas.microsoft.com/office/drawing/2014/main" id="{08724E8D-D045-4C6A-90F9-19924F4F249E}"/>
                  </a:ext>
                </a:extLst>
              </p:cNvPr>
              <p:cNvGrpSpPr/>
              <p:nvPr/>
            </p:nvGrpSpPr>
            <p:grpSpPr>
              <a:xfrm>
                <a:off x="6050354" y="3733355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7" name="타원 26">
                  <a:extLst>
                    <a:ext uri="{FF2B5EF4-FFF2-40B4-BE49-F238E27FC236}">
                      <a16:creationId xmlns:a16="http://schemas.microsoft.com/office/drawing/2014/main" id="{462120DD-F885-4095-BDA9-C8A4BD4D9557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타원 27">
                  <a:extLst>
                    <a:ext uri="{FF2B5EF4-FFF2-40B4-BE49-F238E27FC236}">
                      <a16:creationId xmlns:a16="http://schemas.microsoft.com/office/drawing/2014/main" id="{B4E59646-9F25-44FA-A53F-98C94DA21040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Block Arc 11">
                  <a:extLst>
                    <a:ext uri="{FF2B5EF4-FFF2-40B4-BE49-F238E27FC236}">
                      <a16:creationId xmlns:a16="http://schemas.microsoft.com/office/drawing/2014/main" id="{88284CB0-AF43-408F-B1DF-48CAD1B385E5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그룹 29">
                <a:extLst>
                  <a:ext uri="{FF2B5EF4-FFF2-40B4-BE49-F238E27FC236}">
                    <a16:creationId xmlns:a16="http://schemas.microsoft.com/office/drawing/2014/main" id="{2C56D402-CBE9-4875-B2BF-C4B3C7279CC2}"/>
                  </a:ext>
                </a:extLst>
              </p:cNvPr>
              <p:cNvGrpSpPr/>
              <p:nvPr/>
            </p:nvGrpSpPr>
            <p:grpSpPr>
              <a:xfrm>
                <a:off x="5804852" y="3899206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4" name="타원 30">
                  <a:extLst>
                    <a:ext uri="{FF2B5EF4-FFF2-40B4-BE49-F238E27FC236}">
                      <a16:creationId xmlns:a16="http://schemas.microsoft.com/office/drawing/2014/main" id="{A8F7AF79-9206-456E-BD2F-AD5CE171422F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타원 31">
                  <a:extLst>
                    <a:ext uri="{FF2B5EF4-FFF2-40B4-BE49-F238E27FC236}">
                      <a16:creationId xmlns:a16="http://schemas.microsoft.com/office/drawing/2014/main" id="{985A3B9D-C56B-43D2-B788-B126BDD680F5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6" name="Block Arc 11">
                  <a:extLst>
                    <a:ext uri="{FF2B5EF4-FFF2-40B4-BE49-F238E27FC236}">
                      <a16:creationId xmlns:a16="http://schemas.microsoft.com/office/drawing/2014/main" id="{00F80185-CF40-4E33-89A8-B5211B7086B3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" name="그룹 33">
                <a:extLst>
                  <a:ext uri="{FF2B5EF4-FFF2-40B4-BE49-F238E27FC236}">
                    <a16:creationId xmlns:a16="http://schemas.microsoft.com/office/drawing/2014/main" id="{6A1772E2-2A17-4739-9FEB-FBF80E89E12B}"/>
                  </a:ext>
                </a:extLst>
              </p:cNvPr>
              <p:cNvGrpSpPr/>
              <p:nvPr/>
            </p:nvGrpSpPr>
            <p:grpSpPr>
              <a:xfrm>
                <a:off x="5558699" y="3770159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51" name="타원 34">
                  <a:extLst>
                    <a:ext uri="{FF2B5EF4-FFF2-40B4-BE49-F238E27FC236}">
                      <a16:creationId xmlns:a16="http://schemas.microsoft.com/office/drawing/2014/main" id="{3FD097AA-12A6-4F32-885D-BCC50B128BA2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타원 35">
                  <a:extLst>
                    <a:ext uri="{FF2B5EF4-FFF2-40B4-BE49-F238E27FC236}">
                      <a16:creationId xmlns:a16="http://schemas.microsoft.com/office/drawing/2014/main" id="{09F09891-7990-4EAB-9C1C-D0E5AC6F293B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Block Arc 11">
                  <a:extLst>
                    <a:ext uri="{FF2B5EF4-FFF2-40B4-BE49-F238E27FC236}">
                      <a16:creationId xmlns:a16="http://schemas.microsoft.com/office/drawing/2014/main" id="{146B3EB8-E526-4D51-8824-75311D8B7878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7" name="그룹 37">
                <a:extLst>
                  <a:ext uri="{FF2B5EF4-FFF2-40B4-BE49-F238E27FC236}">
                    <a16:creationId xmlns:a16="http://schemas.microsoft.com/office/drawing/2014/main" id="{1F8C5557-E691-4AC5-A495-C7083D5AA422}"/>
                  </a:ext>
                </a:extLst>
              </p:cNvPr>
              <p:cNvGrpSpPr/>
              <p:nvPr/>
            </p:nvGrpSpPr>
            <p:grpSpPr>
              <a:xfrm>
                <a:off x="6065408" y="396454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8" name="타원 38">
                  <a:extLst>
                    <a:ext uri="{FF2B5EF4-FFF2-40B4-BE49-F238E27FC236}">
                      <a16:creationId xmlns:a16="http://schemas.microsoft.com/office/drawing/2014/main" id="{C05E7F20-A6B8-4043-8CFD-963CDF27077E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타원 39">
                  <a:extLst>
                    <a:ext uri="{FF2B5EF4-FFF2-40B4-BE49-F238E27FC236}">
                      <a16:creationId xmlns:a16="http://schemas.microsoft.com/office/drawing/2014/main" id="{5B61662B-A93B-4289-9133-6209E17C12E7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Block Arc 11">
                  <a:extLst>
                    <a:ext uri="{FF2B5EF4-FFF2-40B4-BE49-F238E27FC236}">
                      <a16:creationId xmlns:a16="http://schemas.microsoft.com/office/drawing/2014/main" id="{8737259D-6AD2-449D-9D52-4B3D872C957D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8" name="그룹 41">
                <a:extLst>
                  <a:ext uri="{FF2B5EF4-FFF2-40B4-BE49-F238E27FC236}">
                    <a16:creationId xmlns:a16="http://schemas.microsoft.com/office/drawing/2014/main" id="{16A083C5-F4E0-47BF-B66F-7F8195473C77}"/>
                  </a:ext>
                </a:extLst>
              </p:cNvPr>
              <p:cNvGrpSpPr/>
              <p:nvPr/>
            </p:nvGrpSpPr>
            <p:grpSpPr>
              <a:xfrm>
                <a:off x="6342979" y="3957518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5" name="타원 42">
                  <a:extLst>
                    <a:ext uri="{FF2B5EF4-FFF2-40B4-BE49-F238E27FC236}">
                      <a16:creationId xmlns:a16="http://schemas.microsoft.com/office/drawing/2014/main" id="{9C23A775-517D-48F7-A03B-74DD82ECA453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3">
                  <a:extLst>
                    <a:ext uri="{FF2B5EF4-FFF2-40B4-BE49-F238E27FC236}">
                      <a16:creationId xmlns:a16="http://schemas.microsoft.com/office/drawing/2014/main" id="{95748555-517F-48DB-883F-4EB40AA75EB2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Block Arc 11">
                  <a:extLst>
                    <a:ext uri="{FF2B5EF4-FFF2-40B4-BE49-F238E27FC236}">
                      <a16:creationId xmlns:a16="http://schemas.microsoft.com/office/drawing/2014/main" id="{4F332DFE-C65D-400D-B671-871EEEC65388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9" name="그룹 45">
                <a:extLst>
                  <a:ext uri="{FF2B5EF4-FFF2-40B4-BE49-F238E27FC236}">
                    <a16:creationId xmlns:a16="http://schemas.microsoft.com/office/drawing/2014/main" id="{61F56E3C-FABD-4BBF-B775-41CDD80CAFF9}"/>
                  </a:ext>
                </a:extLst>
              </p:cNvPr>
              <p:cNvGrpSpPr/>
              <p:nvPr/>
            </p:nvGrpSpPr>
            <p:grpSpPr>
              <a:xfrm>
                <a:off x="6322640" y="3721994"/>
                <a:ext cx="305196" cy="305196"/>
                <a:chOff x="2460435" y="1380960"/>
                <a:chExt cx="914400" cy="914400"/>
              </a:xfrm>
              <a:solidFill>
                <a:schemeClr val="accent3"/>
              </a:solidFill>
            </p:grpSpPr>
            <p:sp>
              <p:nvSpPr>
                <p:cNvPr id="42" name="타원 46">
                  <a:extLst>
                    <a:ext uri="{FF2B5EF4-FFF2-40B4-BE49-F238E27FC236}">
                      <a16:creationId xmlns:a16="http://schemas.microsoft.com/office/drawing/2014/main" id="{7844B117-FD92-4043-86BD-7BE6267EE900}"/>
                    </a:ext>
                  </a:extLst>
                </p:cNvPr>
                <p:cNvSpPr/>
                <p:nvPr/>
              </p:nvSpPr>
              <p:spPr>
                <a:xfrm>
                  <a:off x="2460435" y="1380960"/>
                  <a:ext cx="914400" cy="914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타원 47">
                  <a:extLst>
                    <a:ext uri="{FF2B5EF4-FFF2-40B4-BE49-F238E27FC236}">
                      <a16:creationId xmlns:a16="http://schemas.microsoft.com/office/drawing/2014/main" id="{CE40D77C-EEF9-4601-8754-B309C7653F14}"/>
                    </a:ext>
                  </a:extLst>
                </p:cNvPr>
                <p:cNvSpPr/>
                <p:nvPr/>
              </p:nvSpPr>
              <p:spPr>
                <a:xfrm>
                  <a:off x="2528509" y="1449034"/>
                  <a:ext cx="778251" cy="77825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Block Arc 11">
                  <a:extLst>
                    <a:ext uri="{FF2B5EF4-FFF2-40B4-BE49-F238E27FC236}">
                      <a16:creationId xmlns:a16="http://schemas.microsoft.com/office/drawing/2014/main" id="{A7733154-E62C-405F-8FE7-79F3AE83259F}"/>
                    </a:ext>
                  </a:extLst>
                </p:cNvPr>
                <p:cNvSpPr/>
                <p:nvPr/>
              </p:nvSpPr>
              <p:spPr>
                <a:xfrm>
                  <a:off x="2761961" y="1573266"/>
                  <a:ext cx="311347" cy="5066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6337" h="7138182">
                      <a:moveTo>
                        <a:pt x="1563551" y="3029061"/>
                      </a:moveTo>
                      <a:lnTo>
                        <a:pt x="1563551" y="1171769"/>
                      </a:lnTo>
                      <a:cubicBezTo>
                        <a:pt x="1444523" y="1201084"/>
                        <a:pt x="1330799" y="1254073"/>
                        <a:pt x="1228219" y="1328453"/>
                      </a:cubicBezTo>
                      <a:cubicBezTo>
                        <a:pt x="927220" y="1546705"/>
                        <a:pt x="771440" y="1913395"/>
                        <a:pt x="823311" y="2281559"/>
                      </a:cubicBezTo>
                      <a:cubicBezTo>
                        <a:pt x="886035" y="2761950"/>
                        <a:pt x="1181988" y="2923981"/>
                        <a:pt x="1563551" y="3029061"/>
                      </a:cubicBezTo>
                      <a:close/>
                      <a:moveTo>
                        <a:pt x="2056123" y="5971053"/>
                      </a:moveTo>
                      <a:cubicBezTo>
                        <a:pt x="2180706" y="5941789"/>
                        <a:pt x="2300029" y="5887431"/>
                        <a:pt x="2407191" y="5809729"/>
                      </a:cubicBezTo>
                      <a:cubicBezTo>
                        <a:pt x="2708190" y="5591477"/>
                        <a:pt x="2863970" y="5224787"/>
                        <a:pt x="2812099" y="4856623"/>
                      </a:cubicBezTo>
                      <a:cubicBezTo>
                        <a:pt x="2712300" y="4365494"/>
                        <a:pt x="2419393" y="4148018"/>
                        <a:pt x="2056123" y="4007016"/>
                      </a:cubicBezTo>
                      <a:close/>
                      <a:moveTo>
                        <a:pt x="2056123" y="7138182"/>
                      </a:moveTo>
                      <a:lnTo>
                        <a:pt x="1563551" y="7138182"/>
                      </a:lnTo>
                      <a:lnTo>
                        <a:pt x="1563551" y="6796553"/>
                      </a:lnTo>
                      <a:cubicBezTo>
                        <a:pt x="1376287" y="6771102"/>
                        <a:pt x="1191751" y="6715291"/>
                        <a:pt x="1016794" y="6629471"/>
                      </a:cubicBezTo>
                      <a:cubicBezTo>
                        <a:pt x="412303" y="6332946"/>
                        <a:pt x="21102" y="5726704"/>
                        <a:pt x="0" y="5053734"/>
                      </a:cubicBezTo>
                      <a:lnTo>
                        <a:pt x="813973" y="5028205"/>
                      </a:lnTo>
                      <a:cubicBezTo>
                        <a:pt x="825624" y="5399818"/>
                        <a:pt x="1041643" y="5734588"/>
                        <a:pt x="1375441" y="5898325"/>
                      </a:cubicBezTo>
                      <a:cubicBezTo>
                        <a:pt x="1436179" y="5928119"/>
                        <a:pt x="1499008" y="5951362"/>
                        <a:pt x="1563551" y="5965918"/>
                      </a:cubicBezTo>
                      <a:lnTo>
                        <a:pt x="1563551" y="3847635"/>
                      </a:lnTo>
                      <a:cubicBezTo>
                        <a:pt x="920238" y="3662345"/>
                        <a:pt x="233045" y="3450393"/>
                        <a:pt x="16852" y="2382091"/>
                      </a:cubicBezTo>
                      <a:cubicBezTo>
                        <a:pt x="-73403" y="1719933"/>
                        <a:pt x="208577" y="1061859"/>
                        <a:pt x="750173" y="669157"/>
                      </a:cubicBezTo>
                      <a:cubicBezTo>
                        <a:pt x="994931" y="491686"/>
                        <a:pt x="1274723" y="381458"/>
                        <a:pt x="1563551" y="341319"/>
                      </a:cubicBezTo>
                      <a:lnTo>
                        <a:pt x="1563551" y="0"/>
                      </a:lnTo>
                      <a:lnTo>
                        <a:pt x="2056123" y="0"/>
                      </a:lnTo>
                      <a:lnTo>
                        <a:pt x="2056123" y="339268"/>
                      </a:lnTo>
                      <a:cubicBezTo>
                        <a:pt x="2248752" y="363969"/>
                        <a:pt x="2438747" y="420481"/>
                        <a:pt x="2618616" y="508711"/>
                      </a:cubicBezTo>
                      <a:cubicBezTo>
                        <a:pt x="3223107" y="805237"/>
                        <a:pt x="3614308" y="1411478"/>
                        <a:pt x="3635410" y="2084448"/>
                      </a:cubicBezTo>
                      <a:lnTo>
                        <a:pt x="2821437" y="2109978"/>
                      </a:lnTo>
                      <a:cubicBezTo>
                        <a:pt x="2809786" y="1738364"/>
                        <a:pt x="2593767" y="1403594"/>
                        <a:pt x="2259969" y="1239857"/>
                      </a:cubicBezTo>
                      <a:cubicBezTo>
                        <a:pt x="2194243" y="1207617"/>
                        <a:pt x="2126069" y="1183046"/>
                        <a:pt x="2056123" y="1168235"/>
                      </a:cubicBezTo>
                      <a:lnTo>
                        <a:pt x="2056123" y="3150890"/>
                      </a:lnTo>
                      <a:cubicBezTo>
                        <a:pt x="2675271" y="3303511"/>
                        <a:pt x="3347939" y="3564428"/>
                        <a:pt x="3618512" y="4743007"/>
                      </a:cubicBezTo>
                      <a:cubicBezTo>
                        <a:pt x="3712448" y="5409725"/>
                        <a:pt x="3430336" y="6073786"/>
                        <a:pt x="2885237" y="6469025"/>
                      </a:cubicBezTo>
                      <a:cubicBezTo>
                        <a:pt x="2636047" y="6649712"/>
                        <a:pt x="2350538" y="6760700"/>
                        <a:pt x="2056123" y="67987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0" name="이등변 삼각형 58">
                <a:extLst>
                  <a:ext uri="{FF2B5EF4-FFF2-40B4-BE49-F238E27FC236}">
                    <a16:creationId xmlns:a16="http://schemas.microsoft.com/office/drawing/2014/main" id="{231D2D9D-C88B-4C6F-B227-A4F7CC418776}"/>
                  </a:ext>
                </a:extLst>
              </p:cNvPr>
              <p:cNvSpPr/>
              <p:nvPr/>
            </p:nvSpPr>
            <p:spPr>
              <a:xfrm rot="10800000">
                <a:off x="5637159" y="2598826"/>
                <a:ext cx="945777" cy="489015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59">
                <a:extLst>
                  <a:ext uri="{FF2B5EF4-FFF2-40B4-BE49-F238E27FC236}">
                    <a16:creationId xmlns:a16="http://schemas.microsoft.com/office/drawing/2014/main" id="{F7E65C03-968E-4B04-A21B-C257F27329CE}"/>
                  </a:ext>
                </a:extLst>
              </p:cNvPr>
              <p:cNvSpPr/>
              <p:nvPr/>
            </p:nvSpPr>
            <p:spPr>
              <a:xfrm>
                <a:off x="6088867" y="3022230"/>
                <a:ext cx="36000" cy="72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FEECB6C-72A0-4107-8181-FB6D3020CC1C}"/>
              </a:ext>
            </a:extLst>
          </p:cNvPr>
          <p:cNvSpPr txBox="1"/>
          <p:nvPr/>
        </p:nvSpPr>
        <p:spPr>
          <a:xfrm>
            <a:off x="2768933" y="3444296"/>
            <a:ext cx="1977217" cy="55399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MANGGA</a:t>
            </a:r>
            <a:endParaRPr lang="ko-KR" alt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Rounded Rectangle 11">
            <a:extLst>
              <a:ext uri="{FF2B5EF4-FFF2-40B4-BE49-F238E27FC236}">
                <a16:creationId xmlns:a16="http://schemas.microsoft.com/office/drawing/2014/main" id="{127D7F90-78C8-BD80-747A-5243150A9E1B}"/>
              </a:ext>
            </a:extLst>
          </p:cNvPr>
          <p:cNvSpPr/>
          <p:nvPr/>
        </p:nvSpPr>
        <p:spPr>
          <a:xfrm>
            <a:off x="5722359" y="137032"/>
            <a:ext cx="5333771" cy="1454090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rgbClr val="FFC000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B0B3E72-679F-BA59-5373-68A3F1D21AF5}"/>
              </a:ext>
            </a:extLst>
          </p:cNvPr>
          <p:cNvSpPr txBox="1"/>
          <p:nvPr/>
        </p:nvSpPr>
        <p:spPr>
          <a:xfrm>
            <a:off x="6541673" y="212254"/>
            <a:ext cx="4600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gg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</a:t>
            </a:r>
            <a:r>
              <a:rPr lang="en-ID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</a:t>
            </a:r>
            <a:r>
              <a:rPr lang="en-ID" sz="24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ID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ID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ID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ID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3" name="Rounded Rectangle 11">
            <a:extLst>
              <a:ext uri="{FF2B5EF4-FFF2-40B4-BE49-F238E27FC236}">
                <a16:creationId xmlns:a16="http://schemas.microsoft.com/office/drawing/2014/main" id="{9050DE88-2014-0005-E250-0CE5062FCF4B}"/>
              </a:ext>
            </a:extLst>
          </p:cNvPr>
          <p:cNvSpPr/>
          <p:nvPr/>
        </p:nvSpPr>
        <p:spPr>
          <a:xfrm>
            <a:off x="5775420" y="5233578"/>
            <a:ext cx="5445031" cy="1554562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F89D878-AF94-E93B-CC9E-2F8FD87F7172}"/>
              </a:ext>
            </a:extLst>
          </p:cNvPr>
          <p:cNvSpPr txBox="1"/>
          <p:nvPr/>
        </p:nvSpPr>
        <p:spPr>
          <a:xfrm>
            <a:off x="6566725" y="5512156"/>
            <a:ext cx="4458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ID" sz="2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D" sz="2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en-ID" sz="2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8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ak</a:t>
            </a:r>
            <a:r>
              <a:rPr lang="en-ID" sz="2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ID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</a:t>
            </a:r>
            <a:r>
              <a:rPr lang="en-ID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D" sz="2800" spc="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ID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</a:t>
            </a:r>
            <a:r>
              <a:rPr lang="en-ID" sz="2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gg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gar</a:t>
            </a:r>
            <a:r>
              <a:rPr lang="en-ID" sz="2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fta</a:t>
            </a:r>
            <a:r>
              <a:rPr lang="en-ID" sz="2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8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ID" sz="2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ID" sz="2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82E3985-124B-9B0D-5E78-251CD14CA0E8}"/>
              </a:ext>
            </a:extLst>
          </p:cNvPr>
          <p:cNvSpPr txBox="1"/>
          <p:nvPr/>
        </p:nvSpPr>
        <p:spPr>
          <a:xfrm>
            <a:off x="259413" y="1115931"/>
            <a:ext cx="5019040" cy="59330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-2286000" algn="l"/>
                <a:tab pos="-2171700" algn="l"/>
                <a:tab pos="1828800" algn="l"/>
              </a:tabLst>
            </a:pPr>
            <a:r>
              <a:rPr lang="en-ID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Demplot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ID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Teknologi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C444E4-19D6-CB6D-F2B8-19C29EC4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52" y="5050818"/>
            <a:ext cx="2210716" cy="169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61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1A6F95A-8A55-B91A-0763-DF3C58C1F0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283103"/>
              </p:ext>
            </p:extLst>
          </p:nvPr>
        </p:nvGraphicFramePr>
        <p:xfrm>
          <a:off x="1140456" y="1617504"/>
          <a:ext cx="10490192" cy="5057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28906" imgH="2761914" progId="Word.Document.12">
                  <p:embed/>
                </p:oleObj>
              </mc:Choice>
              <mc:Fallback>
                <p:oleObj name="Document" r:id="rId2" imgW="5728906" imgH="27619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0456" y="1617504"/>
                        <a:ext cx="10490192" cy="5057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343D91-E800-24B5-2B1C-32695BFB7D6E}"/>
              </a:ext>
            </a:extLst>
          </p:cNvPr>
          <p:cNvSpPr txBox="1"/>
          <p:nvPr/>
        </p:nvSpPr>
        <p:spPr>
          <a:xfrm>
            <a:off x="1140456" y="182880"/>
            <a:ext cx="10200640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Jumlah</a:t>
            </a:r>
            <a:r>
              <a:rPr lang="en-US" sz="3200" dirty="0"/>
              <a:t> dan </a:t>
            </a:r>
            <a:r>
              <a:rPr lang="en-US" sz="3200" dirty="0" err="1"/>
              <a:t>Bobot</a:t>
            </a:r>
            <a:r>
              <a:rPr lang="en-US" sz="3200" dirty="0"/>
              <a:t> </a:t>
            </a:r>
            <a:r>
              <a:rPr lang="en-US" sz="3200" dirty="0" err="1"/>
              <a:t>Buah</a:t>
            </a:r>
            <a:r>
              <a:rPr lang="en-US" sz="3200" dirty="0"/>
              <a:t> Mangga yang </a:t>
            </a:r>
            <a:r>
              <a:rPr lang="en-US" sz="3200" dirty="0" err="1"/>
              <a:t>Sehat</a:t>
            </a:r>
            <a:r>
              <a:rPr lang="en-US" sz="3200" dirty="0"/>
              <a:t> </a:t>
            </a:r>
            <a:r>
              <a:rPr lang="en-US" sz="3200" dirty="0" err="1"/>
              <a:t>Penelitian</a:t>
            </a:r>
            <a:r>
              <a:rPr lang="en-US" sz="3200" dirty="0"/>
              <a:t> </a:t>
            </a:r>
            <a:r>
              <a:rPr lang="en-US" sz="3200" dirty="0" err="1"/>
              <a:t>Respon</a:t>
            </a:r>
            <a:r>
              <a:rPr lang="en-US" sz="3200" dirty="0"/>
              <a:t> </a:t>
            </a:r>
            <a:r>
              <a:rPr lang="en-US" sz="3200" dirty="0" err="1"/>
              <a:t>Pemupukan</a:t>
            </a:r>
            <a:r>
              <a:rPr lang="en-US" sz="3200" dirty="0"/>
              <a:t> dan </a:t>
            </a:r>
            <a:r>
              <a:rPr lang="en-US" sz="3200" dirty="0" err="1"/>
              <a:t>Irigasi</a:t>
            </a:r>
            <a:r>
              <a:rPr lang="en-US" sz="3200" dirty="0"/>
              <a:t> pada </a:t>
            </a:r>
            <a:r>
              <a:rPr lang="en-US" sz="3200" dirty="0" err="1"/>
              <a:t>Tanaman</a:t>
            </a:r>
            <a:r>
              <a:rPr lang="en-US" sz="3200" dirty="0"/>
              <a:t> Mangga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14001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75D22C-CEAF-AA10-02C4-819B09581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13846"/>
              </p:ext>
            </p:extLst>
          </p:nvPr>
        </p:nvGraphicFramePr>
        <p:xfrm>
          <a:off x="1627108" y="1076155"/>
          <a:ext cx="8937783" cy="5183124"/>
        </p:xfrm>
        <a:graphic>
          <a:graphicData uri="http://schemas.openxmlformats.org/drawingml/2006/table">
            <a:tbl>
              <a:tblPr firstRow="1" firstCol="1" bandRow="1"/>
              <a:tblGrid>
                <a:gridCol w="4125685">
                  <a:extLst>
                    <a:ext uri="{9D8B030D-6E8A-4147-A177-3AD203B41FA5}">
                      <a16:colId xmlns:a16="http://schemas.microsoft.com/office/drawing/2014/main" val="3203941248"/>
                    </a:ext>
                  </a:extLst>
                </a:gridCol>
                <a:gridCol w="1473680">
                  <a:extLst>
                    <a:ext uri="{9D8B030D-6E8A-4147-A177-3AD203B41FA5}">
                      <a16:colId xmlns:a16="http://schemas.microsoft.com/office/drawing/2014/main" val="519206861"/>
                    </a:ext>
                  </a:extLst>
                </a:gridCol>
                <a:gridCol w="1669209">
                  <a:extLst>
                    <a:ext uri="{9D8B030D-6E8A-4147-A177-3AD203B41FA5}">
                      <a16:colId xmlns:a16="http://schemas.microsoft.com/office/drawing/2014/main" val="2816622938"/>
                    </a:ext>
                  </a:extLst>
                </a:gridCol>
                <a:gridCol w="1669209">
                  <a:extLst>
                    <a:ext uri="{9D8B030D-6E8A-4147-A177-3AD203B41FA5}">
                      <a16:colId xmlns:a16="http://schemas.microsoft.com/office/drawing/2014/main" val="2482400616"/>
                    </a:ext>
                  </a:extLst>
                </a:gridCol>
              </a:tblGrid>
              <a:tr h="158888">
                <a:tc>
                  <a:txBody>
                    <a:bodyPr/>
                    <a:lstStyle/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Peramater buah sehat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 C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(mg/100 g)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Bobot (g)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b="1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ID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SS (Brix)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721633"/>
                  </a:ext>
                </a:extLst>
              </a:tr>
              <a:tr h="1568294">
                <a:tc>
                  <a:txBody>
                    <a:bodyPr/>
                    <a:lstStyle/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Petak utama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ID" sz="18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ID" sz="18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</a:t>
                      </a:r>
                      <a:r>
                        <a:rPr lang="en-ID" sz="18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ID" sz="1800" spc="-1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(A1)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ID" sz="18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ID" sz="18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 2 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ID" sz="1800" spc="-1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(A2)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ID" sz="18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ID" sz="18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spc="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</a:t>
                      </a:r>
                      <a:r>
                        <a:rPr lang="en-ID" sz="18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ID" sz="1800" spc="-1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(A3)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Pengairan setiap 6 hari (A4)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ID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ID" sz="18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ID" sz="18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ID" sz="18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ID" sz="18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ID" sz="18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en-ID" sz="18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ID" sz="18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 a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709382"/>
                  </a:ext>
                </a:extLst>
              </a:tr>
              <a:tr h="2240648">
                <a:tc>
                  <a:txBody>
                    <a:bodyPr/>
                    <a:lstStyle/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Anak petak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 lengkap (P0)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Kontrol parsial (P1)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Pemupukan rekomendasi standar (P2)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Pemupukan 3/4 rekomendasi standar (P3)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Pemupukan 1/2 rekomendasi standar (P4)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Pemupukan 1/4 rekomendasi standar (P5)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ID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ID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ID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ID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ID" sz="1800" spc="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ID" sz="1800" spc="-5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ID" sz="18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r>
                        <a:rPr lang="en-ID" sz="18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ID" sz="18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en-ID" sz="18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ID" sz="18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ID" sz="18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ID" sz="18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en-ID" sz="18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ID" sz="18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r>
                        <a:rPr lang="en-ID" sz="18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477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ID" sz="1800" spc="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ID" sz="1800" spc="-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9877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803A29-99E4-02FB-F003-B7B2578B95B1}"/>
              </a:ext>
            </a:extLst>
          </p:cNvPr>
          <p:cNvSpPr txBox="1"/>
          <p:nvPr/>
        </p:nvSpPr>
        <p:spPr>
          <a:xfrm>
            <a:off x="1005840" y="275395"/>
            <a:ext cx="10810240" cy="4680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400" spc="-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2400" spc="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en-ID" sz="24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spc="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ID" sz="2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en-ID" sz="2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C, </a:t>
            </a:r>
            <a:r>
              <a:rPr lang="en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D" sz="2400" spc="-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en-ID" sz="2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spc="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spc="-1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ID" sz="2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ID" sz="2400" spc="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spc="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spc="1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5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ID" sz="2400" spc="-2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ID" sz="2400" spc="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ID" sz="24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ID" sz="2400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1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emu</a:t>
            </a:r>
            <a:r>
              <a:rPr lang="en-ID" sz="24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ID" sz="2400" spc="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ID" sz="24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ID" sz="2400" spc="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spc="-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ID" sz="2400" spc="5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ri</a:t>
            </a:r>
            <a:r>
              <a:rPr lang="en-ID" sz="24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ID" sz="2400" spc="-1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ID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23875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1056</Words>
  <Application>Microsoft Office PowerPoint</Application>
  <PresentationFormat>Widescreen</PresentationFormat>
  <Paragraphs>238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Avenir</vt:lpstr>
      <vt:lpstr>Calibri</vt:lpstr>
      <vt:lpstr>Calibri Light</vt:lpstr>
      <vt:lpstr>Tahoma</vt:lpstr>
      <vt:lpstr>Times New Roman</vt:lpstr>
      <vt:lpstr>Wingdings</vt:lpstr>
      <vt:lpstr>Office Theme</vt:lpstr>
      <vt:lpstr>Document</vt:lpstr>
      <vt:lpstr>PowerPoint Presentation</vt:lpstr>
      <vt:lpstr>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WARYAT</cp:lastModifiedBy>
  <cp:revision>10</cp:revision>
  <dcterms:created xsi:type="dcterms:W3CDTF">2021-09-09T01:47:57Z</dcterms:created>
  <dcterms:modified xsi:type="dcterms:W3CDTF">2022-07-15T02:06:04Z</dcterms:modified>
</cp:coreProperties>
</file>