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97" r:id="rId6"/>
    <p:sldId id="261" r:id="rId7"/>
    <p:sldId id="301" r:id="rId8"/>
    <p:sldId id="303" r:id="rId9"/>
    <p:sldId id="279" r:id="rId10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2"/>
    </p:embeddedFont>
    <p:embeddedFont>
      <p:font typeface="Arial Black" panose="020B0A04020102020204" pitchFamily="34" charset="0"/>
      <p:bold r:id="rId13"/>
    </p:embeddedFont>
    <p:embeddedFont>
      <p:font typeface="Book Antiqua" panose="020406020503050303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MS PGothic" panose="020B0600070205080204" pitchFamily="34" charset="-128"/>
      <p:regular r:id="rId30"/>
    </p:embeddedFont>
    <p:embeddedFont>
      <p:font typeface="MS Reference Sans Serif" panose="020B0604030504040204" pitchFamily="34" charset="0"/>
      <p:regular r:id="rId31"/>
    </p:embeddedFont>
    <p:embeddedFont>
      <p:font typeface="Permanent Marker" panose="020B0604020202020204" charset="0"/>
      <p:regular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E3C8FF-8B87-4EE5-BC46-B188729109F7}">
  <a:tblStyle styleId="{03E3C8FF-8B87-4EE5-BC46-B188729109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FC4C59-DCFD-4FA4-B9E0-7F60744AF68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heme" Target="theme/theme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71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60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174cd33_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7174cd33_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>
  <p:cSld name="Sub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56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red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5" name="Google Shape;35;p9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804800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82201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2" r:id="rId9"/>
    <p:sldLayoutId id="2147483664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s://news.detik.com/berita-jawa-barat/d-4942369/melihat-pabrik-pengolah-kulit-kina-peninggalan-belanda-yang-masih-eksi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1241306" y="8320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POTENSI PENGEMBANGAN KINA (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Cinchona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SEBAGAI TANAMAN OBAT DI  JAWA BARAT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8FB4A-4283-C7D4-453E-90EB05D0C4D7}"/>
              </a:ext>
            </a:extLst>
          </p:cNvPr>
          <p:cNvSpPr txBox="1"/>
          <p:nvPr/>
        </p:nvSpPr>
        <p:spPr>
          <a:xfrm>
            <a:off x="4277532" y="4192292"/>
            <a:ext cx="4269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Semnas</a:t>
            </a:r>
            <a:r>
              <a:rPr lang="en-US" dirty="0"/>
              <a:t> POLIJE 21 </a:t>
            </a:r>
            <a:r>
              <a:rPr lang="en-US" dirty="0" err="1"/>
              <a:t>Juli</a:t>
            </a:r>
            <a:r>
              <a:rPr lang="en-US" dirty="0"/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F80D5-547E-1B70-2D0C-3B0F8F8810B7}"/>
              </a:ext>
            </a:extLst>
          </p:cNvPr>
          <p:cNvSpPr txBox="1"/>
          <p:nvPr/>
        </p:nvSpPr>
        <p:spPr>
          <a:xfrm>
            <a:off x="2698124" y="2433772"/>
            <a:ext cx="390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Intan Ratna Dewi </a:t>
            </a:r>
            <a:r>
              <a:rPr lang="en-US" dirty="0" err="1"/>
              <a:t>Anjarsari</a:t>
            </a:r>
            <a:r>
              <a:rPr lang="en-US" dirty="0"/>
              <a:t>, </a:t>
            </a:r>
            <a:r>
              <a:rPr lang="en-US" dirty="0" err="1"/>
              <a:t>Yudithia</a:t>
            </a:r>
            <a:r>
              <a:rPr lang="en-US" dirty="0"/>
              <a:t> </a:t>
            </a:r>
            <a:r>
              <a:rPr lang="en-US" dirty="0" err="1"/>
              <a:t>Maxiselly</a:t>
            </a:r>
            <a:endParaRPr lang="en-US" dirty="0"/>
          </a:p>
          <a:p>
            <a:pPr algn="ctr"/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Universitas </a:t>
            </a:r>
            <a:r>
              <a:rPr lang="en-US" dirty="0" err="1"/>
              <a:t>Padjadjaran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D3BEDC-F56F-AC22-4776-65C33ED7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8" y="3192113"/>
            <a:ext cx="1482671" cy="98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1EF43-78F7-0B53-1553-EC8F76887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660" y="920839"/>
            <a:ext cx="670241" cy="6434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</a:rPr>
              <a:t>Mengapa Harus Kina???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51C1F-BE7A-15E8-F4AE-8A35443FDB40}"/>
              </a:ext>
            </a:extLst>
          </p:cNvPr>
          <p:cNvSpPr txBox="1"/>
          <p:nvPr/>
        </p:nvSpPr>
        <p:spPr>
          <a:xfrm>
            <a:off x="250703" y="787121"/>
            <a:ext cx="699748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Kina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salah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satu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komoditas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tanaman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perkebunan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di Indonesia yang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memiliki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prospek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cukup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menjanjikan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di pasar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Internasional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domestik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</a:t>
            </a:r>
          </a:p>
          <a:p>
            <a:endParaRPr lang="en-US" sz="18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Digunakan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sebagai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bahan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baku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obat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bahan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baku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kosmetik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minuman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penyegar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katalis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 dan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industri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penyamakan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Kulit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kina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banyak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mengandung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alkaloid-alkaloid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berguna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obat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</a:p>
          <a:p>
            <a:endParaRPr lang="en-US" sz="1800" dirty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alkaloid yang sangat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penting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yaitu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kinine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penyakit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malaria dan </a:t>
            </a:r>
            <a:r>
              <a:rPr lang="en-US" sz="2800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kinidine</a:t>
            </a:r>
            <a:r>
              <a:rPr lang="en-US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penyakit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jantung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Manfaat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lain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kulit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kina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antara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lain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depuratif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influenza,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disentri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diare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dan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tonik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</a:p>
          <a:p>
            <a:endParaRPr lang="en-US" sz="18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D96E8-A539-7A94-C695-D6AEEE9D3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949" y="1046136"/>
            <a:ext cx="1684383" cy="16212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1.</a:t>
            </a:r>
            <a:endParaRPr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Kina (Chinchona sp)</a:t>
            </a:r>
            <a:endParaRPr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CE52248-5E96-2379-AEA6-49F6E679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D5E12D-7818-2CD6-D5DD-7145102CA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04" y="262760"/>
            <a:ext cx="3011685" cy="1688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8417AD-6787-1CA1-62D7-5FA9D8E7A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79" y="2800294"/>
            <a:ext cx="2838696" cy="2080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2627C-7F49-F845-BB2C-3328025F8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519" y="1546990"/>
            <a:ext cx="2028825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F7578D-14BF-0BD3-E9C2-CD37C99BB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744" y="3280540"/>
            <a:ext cx="2133600" cy="16002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2EB757B-17FF-BFD1-43E8-83BBB892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68" y="16673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ctrTitle" idx="4294967295"/>
          </p:nvPr>
        </p:nvSpPr>
        <p:spPr>
          <a:xfrm>
            <a:off x="1275150" y="0"/>
            <a:ext cx="3022500" cy="7137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MS PGothic" panose="020B0600070205080204" pitchFamily="34" charset="-128"/>
                <a:ea typeface="MS PGothic" panose="020B0600070205080204" pitchFamily="34" charset="-128"/>
              </a:rPr>
              <a:t>Kina SAAT INI</a:t>
            </a:r>
            <a:endParaRPr sz="3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24D99-D020-BF79-0369-B1082672B718}"/>
              </a:ext>
            </a:extLst>
          </p:cNvPr>
          <p:cNvSpPr txBox="1"/>
          <p:nvPr/>
        </p:nvSpPr>
        <p:spPr>
          <a:xfrm>
            <a:off x="5117127" y="1751309"/>
            <a:ext cx="3784457" cy="31085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Pada masa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jayanya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, Bukit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Unggul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menanam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4.439.500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pohon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dengan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asumsi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6.500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pohon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per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hektar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dan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mampu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menghasilkan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100 ton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tepung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Kina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kering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Saat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ini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tersisa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683.000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pohon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atau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tinggal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15%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saja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dari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jumlah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ideal 1.000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pohon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per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hektar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.</a:t>
            </a:r>
            <a:br>
              <a:rPr lang="en-US" sz="1600" dirty="0"/>
            </a:br>
            <a:endParaRPr lang="en-US" sz="1600" dirty="0"/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Dari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segi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pohon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tersisa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15%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saja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dari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jumlah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ideal 6.500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pohon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FF"/>
              </a:rPr>
              <a:t> per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-FF"/>
              </a:rPr>
              <a:t>hektar</a:t>
            </a:r>
            <a:br>
              <a:rPr lang="en-US" sz="1600" dirty="0"/>
            </a:br>
            <a:br>
              <a:rPr lang="en-US" sz="1600" dirty="0"/>
            </a:b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Helvetica-FF"/>
                <a:hlinkClick r:id="rId4"/>
              </a:rPr>
              <a:t>https://news.detik.com/berita-jawa-barat/d-4942369/melihat-pabrik-pengolah-kulit-kina-peninggalan-belanda-yang-masih-eksis</a:t>
            </a:r>
            <a:endParaRPr lang="en-US" sz="18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EF1A6-5A68-A14A-ABFD-E50222D58603}"/>
              </a:ext>
            </a:extLst>
          </p:cNvPr>
          <p:cNvSpPr txBox="1"/>
          <p:nvPr/>
        </p:nvSpPr>
        <p:spPr>
          <a:xfrm>
            <a:off x="279399" y="742295"/>
            <a:ext cx="3132667" cy="4216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Budidaya</a:t>
            </a:r>
            <a:r>
              <a:rPr lang="en-US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kina </a:t>
            </a:r>
            <a:r>
              <a:rPr lang="en-US" sz="20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kini</a:t>
            </a:r>
            <a:r>
              <a:rPr lang="en-US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tengah</a:t>
            </a:r>
            <a:r>
              <a:rPr lang="en-US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dihadapkan</a:t>
            </a:r>
            <a:r>
              <a:rPr lang="en-US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permasalahan</a:t>
            </a:r>
            <a:r>
              <a:rPr lang="en-US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farm dan off farm.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333333"/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kina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jauh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puluhan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Barat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kini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produsen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2000" dirty="0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kina </a:t>
            </a:r>
            <a:r>
              <a:rPr lang="en-US" sz="200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9214D1E-CCE9-9AF6-75F2-C2D0E0E3868F}"/>
              </a:ext>
            </a:extLst>
          </p:cNvPr>
          <p:cNvSpPr/>
          <p:nvPr/>
        </p:nvSpPr>
        <p:spPr>
          <a:xfrm rot="1896571">
            <a:off x="3714264" y="1776689"/>
            <a:ext cx="1100665" cy="11006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45805-48C7-459E-1FCC-25A354E2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88" y="39734"/>
            <a:ext cx="1654934" cy="16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1A1D34D-4E4D-C699-C03E-887C6D64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27" y="21221"/>
            <a:ext cx="1654934" cy="16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E47F80-D435-CD23-71B2-EFC19753BB06}"/>
              </a:ext>
            </a:extLst>
          </p:cNvPr>
          <p:cNvSpPr txBox="1"/>
          <p:nvPr/>
        </p:nvSpPr>
        <p:spPr>
          <a:xfrm>
            <a:off x="674176" y="893228"/>
            <a:ext cx="4572000" cy="7752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periode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lima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2009 – 2013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pergeseran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garam kina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farmasi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kimia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670DA5-5650-C8C5-32FB-ABD7F8757DC0}"/>
              </a:ext>
            </a:extLst>
          </p:cNvPr>
          <p:cNvSpPr/>
          <p:nvPr/>
        </p:nvSpPr>
        <p:spPr>
          <a:xfrm>
            <a:off x="2919421" y="3556527"/>
            <a:ext cx="3567623" cy="147399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membawa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tanaman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kina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dikenal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C766F-87DD-C202-EF7F-D6B9FF4A4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05" y="3506521"/>
            <a:ext cx="2295525" cy="1524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FBFCF21-5B28-B37B-12D2-DDFCC343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85" y="9312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7205E5-F53C-3FD0-09BC-DF7B22E35D69}"/>
              </a:ext>
            </a:extLst>
          </p:cNvPr>
          <p:cNvSpPr txBox="1"/>
          <p:nvPr/>
        </p:nvSpPr>
        <p:spPr>
          <a:xfrm>
            <a:off x="674176" y="1801005"/>
            <a:ext cx="4490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Covid-19 yang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diumumkan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resmi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Maret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 oleh WHO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dunia,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chloroquine yang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sintetis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quinine, yang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terkandung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alami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pohon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kina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mengobati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9A9611-05E7-F2A0-A22B-C5AAE53121B2}"/>
              </a:ext>
            </a:extLst>
          </p:cNvPr>
          <p:cNvSpPr/>
          <p:nvPr/>
        </p:nvSpPr>
        <p:spPr>
          <a:xfrm>
            <a:off x="5384800" y="1916766"/>
            <a:ext cx="3759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peluang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prospek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komoditas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kina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nasional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masa 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dePlantation</a:t>
            </a:r>
            <a:r>
              <a:rPr lang="en-US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</a:t>
            </a:r>
            <a:r>
              <a:rPr lang="en-US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574153F6-D706-9335-FD8E-E50DAA1DF2CF}"/>
              </a:ext>
            </a:extLst>
          </p:cNvPr>
          <p:cNvSpPr/>
          <p:nvPr/>
        </p:nvSpPr>
        <p:spPr>
          <a:xfrm rot="2947773">
            <a:off x="6051010" y="3520427"/>
            <a:ext cx="872067" cy="4572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E2264BCE-CC48-E699-45D8-C9E4FCB02FCD}"/>
              </a:ext>
            </a:extLst>
          </p:cNvPr>
          <p:cNvSpPr/>
          <p:nvPr/>
        </p:nvSpPr>
        <p:spPr>
          <a:xfrm rot="8615733">
            <a:off x="2607804" y="3470431"/>
            <a:ext cx="872067" cy="4572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Permasalahan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Kina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Saat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Ini</a:t>
            </a:r>
            <a:endParaRPr sz="3600" b="1" dirty="0">
              <a:solidFill>
                <a:schemeClr val="accent6">
                  <a:lumMod val="7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593985" y="708900"/>
            <a:ext cx="5132639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Penanaman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kina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saat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hanya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sekedar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menjaga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agar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tanaman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kina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punah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terbukti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mampu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mengobati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penyakit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malaria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endParaRPr lang="en-US" sz="18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kondisi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iklim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mengalami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perubahan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akibat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pemanasan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global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tentunya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tantangan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utama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mempengaruhi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kuantitas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kulit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kina.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Pemanasan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global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dampak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pertanian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petani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sangat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bergantung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musim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iklim.Iklim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Indonesia sangat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berpengaruh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petani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dampak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panennya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nanti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dirty="0"/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0CBD7-1F15-123C-1F44-F7B2AF719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908" y="1047750"/>
            <a:ext cx="2286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F67D8-560B-9BDA-C601-5405832F7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908" y="2929650"/>
            <a:ext cx="2134892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F814-FF41-378E-E3BB-48168755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UPAYA PENINGKATAN PERTUMBUHAN DAN PRODUKTIVITAS KINA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39B97-7D72-A3FC-ED7E-651B3A800B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Google Shape;151;p28">
            <a:extLst>
              <a:ext uri="{FF2B5EF4-FFF2-40B4-BE49-F238E27FC236}">
                <a16:creationId xmlns:a16="http://schemas.microsoft.com/office/drawing/2014/main" id="{55532ED0-545F-5223-F486-A3732FFC5A2B}"/>
              </a:ext>
            </a:extLst>
          </p:cNvPr>
          <p:cNvSpPr/>
          <p:nvPr/>
        </p:nvSpPr>
        <p:spPr>
          <a:xfrm>
            <a:off x="0" y="507344"/>
            <a:ext cx="1984353" cy="1731477"/>
          </a:xfrm>
          <a:prstGeom prst="ellipse">
            <a:avLst/>
          </a:prstGeom>
          <a:solidFill>
            <a:schemeClr val="accent4">
              <a:lumMod val="50000"/>
              <a:alpha val="26150"/>
            </a:schemeClr>
          </a:solidFill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  <a:sym typeface="Source Sans Pro"/>
              </a:rPr>
              <a:t>enanaman varietas unggul</a:t>
            </a:r>
            <a:endParaRPr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Google Shape;150;p28">
            <a:extLst>
              <a:ext uri="{FF2B5EF4-FFF2-40B4-BE49-F238E27FC236}">
                <a16:creationId xmlns:a16="http://schemas.microsoft.com/office/drawing/2014/main" id="{1826F087-B79E-A22A-BE6A-127F39FA173A}"/>
              </a:ext>
            </a:extLst>
          </p:cNvPr>
          <p:cNvSpPr/>
          <p:nvPr/>
        </p:nvSpPr>
        <p:spPr>
          <a:xfrm>
            <a:off x="2158523" y="753208"/>
            <a:ext cx="2287725" cy="1400057"/>
          </a:xfrm>
          <a:prstGeom prst="ellipse">
            <a:avLst/>
          </a:prstGeom>
          <a:solidFill>
            <a:schemeClr val="accent1">
              <a:alpha val="26150"/>
            </a:schemeClr>
          </a:solidFill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  <a:sym typeface="Source Sans Pro"/>
              </a:rPr>
              <a:t>Pemeliharaan</a:t>
            </a:r>
            <a:endParaRPr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Google Shape;152;p28">
            <a:extLst>
              <a:ext uri="{FF2B5EF4-FFF2-40B4-BE49-F238E27FC236}">
                <a16:creationId xmlns:a16="http://schemas.microsoft.com/office/drawing/2014/main" id="{844BE07D-7972-8194-E2AE-B97B9CC2C523}"/>
              </a:ext>
            </a:extLst>
          </p:cNvPr>
          <p:cNvSpPr/>
          <p:nvPr/>
        </p:nvSpPr>
        <p:spPr>
          <a:xfrm>
            <a:off x="6929545" y="564298"/>
            <a:ext cx="2101394" cy="1777875"/>
          </a:xfrm>
          <a:prstGeom prst="ellipse">
            <a:avLst/>
          </a:prstGeom>
          <a:solidFill>
            <a:srgbClr val="00B050">
              <a:alpha val="26150"/>
            </a:srgbClr>
          </a:solidFill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  <a:sym typeface="Source Sans Pro"/>
              </a:rPr>
              <a:t>Penanganan Panen dan Pasca Panen</a:t>
            </a:r>
            <a:endParaRPr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Google Shape;152;p28">
            <a:extLst>
              <a:ext uri="{FF2B5EF4-FFF2-40B4-BE49-F238E27FC236}">
                <a16:creationId xmlns:a16="http://schemas.microsoft.com/office/drawing/2014/main" id="{221CFA37-C478-B485-00C2-18EE569389C6}"/>
              </a:ext>
            </a:extLst>
          </p:cNvPr>
          <p:cNvSpPr/>
          <p:nvPr/>
        </p:nvSpPr>
        <p:spPr>
          <a:xfrm>
            <a:off x="4666392" y="844865"/>
            <a:ext cx="2043009" cy="1852511"/>
          </a:xfrm>
          <a:prstGeom prst="ellipse">
            <a:avLst/>
          </a:prstGeom>
          <a:solidFill>
            <a:schemeClr val="accent5">
              <a:lumMod val="60000"/>
              <a:lumOff val="40000"/>
              <a:alpha val="26150"/>
            </a:schemeClr>
          </a:solidFill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lang="e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  <a:sym typeface="Source Sans Pro"/>
              </a:rPr>
              <a:t>ptimasi masa tanam dan masa tebang</a:t>
            </a:r>
            <a:endParaRPr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DF798-2E63-1D2F-176A-536B4446A0AB}"/>
              </a:ext>
            </a:extLst>
          </p:cNvPr>
          <p:cNvSpPr txBox="1"/>
          <p:nvPr/>
        </p:nvSpPr>
        <p:spPr>
          <a:xfrm>
            <a:off x="7203111" y="4223999"/>
            <a:ext cx="194088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</a:rPr>
              <a:t>R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ehabilitasi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pabrik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Kina  yang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masih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potensial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77738-B196-0DD4-0880-F7314C9542E3}"/>
              </a:ext>
            </a:extLst>
          </p:cNvPr>
          <p:cNvSpPr txBox="1"/>
          <p:nvPr/>
        </p:nvSpPr>
        <p:spPr>
          <a:xfrm>
            <a:off x="2175240" y="2192674"/>
            <a:ext cx="2246438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br>
              <a:rPr lang="en-US" dirty="0">
                <a:effectLst/>
              </a:rPr>
            </a:br>
            <a:r>
              <a:rPr lang="en-US" b="0" i="0" dirty="0" err="1">
                <a:effectLst/>
                <a:latin typeface="Times New Roman" panose="02020603050405020304" pitchFamily="18" charset="0"/>
              </a:rPr>
              <a:t>Pemupukan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sangat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menentukan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dalam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produktivitas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tanaman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. </a:t>
            </a:r>
          </a:p>
          <a:p>
            <a:r>
              <a:rPr lang="en-US" b="0" i="0" dirty="0" err="1">
                <a:effectLst/>
                <a:latin typeface="Times New Roman" panose="02020603050405020304" pitchFamily="18" charset="0"/>
              </a:rPr>
              <a:t>Penggunaan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sistem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pemupukan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yang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ramah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aman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lingkungan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</a:rPr>
              <a:t>dan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aman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bagi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tanaman</a:t>
            </a:r>
            <a:r>
              <a:rPr lang="en-US" b="0" i="0" dirty="0">
                <a:effectLst/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  <a:p>
            <a:r>
              <a:rPr lang="en-US" dirty="0" err="1">
                <a:effectLst/>
                <a:latin typeface="+mj-lt"/>
              </a:rPr>
              <a:t>Pengendaliah</a:t>
            </a:r>
            <a:r>
              <a:rPr lang="en-US" dirty="0">
                <a:effectLst/>
                <a:latin typeface="+mj-lt"/>
              </a:rPr>
              <a:t> </a:t>
            </a:r>
            <a:r>
              <a:rPr lang="en-US" dirty="0" err="1">
                <a:effectLst/>
                <a:latin typeface="+mj-lt"/>
              </a:rPr>
              <a:t>Gulma</a:t>
            </a:r>
            <a:r>
              <a:rPr lang="en-US" dirty="0">
                <a:effectLst/>
                <a:latin typeface="+mj-lt"/>
              </a:rPr>
              <a:t> , OPT</a:t>
            </a:r>
            <a:br>
              <a:rPr lang="en-US" dirty="0">
                <a:effectLst/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6999B-C829-780D-48F7-8338A6445D46}"/>
              </a:ext>
            </a:extLst>
          </p:cNvPr>
          <p:cNvSpPr txBox="1"/>
          <p:nvPr/>
        </p:nvSpPr>
        <p:spPr>
          <a:xfrm>
            <a:off x="188825" y="2246135"/>
            <a:ext cx="1756344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effectLst/>
                <a:latin typeface="+mj-lt"/>
                <a:ea typeface="Calibri" panose="020F0502020204030204" pitchFamily="34" charset="0"/>
              </a:rPr>
              <a:t>Setek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</a:rPr>
              <a:t>sambung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</a:rPr>
              <a:t>menyatukan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400" i="1" dirty="0">
                <a:effectLst/>
                <a:latin typeface="+mj-lt"/>
                <a:ea typeface="Calibri" panose="020F0502020204030204" pitchFamily="34" charset="0"/>
              </a:rPr>
              <a:t>Cinchona </a:t>
            </a:r>
            <a:r>
              <a:rPr lang="en-US" sz="1400" i="1" dirty="0" err="1">
                <a:effectLst/>
                <a:latin typeface="+mj-lt"/>
                <a:ea typeface="Calibri" panose="020F0502020204030204" pitchFamily="34" charset="0"/>
              </a:rPr>
              <a:t>succirubra</a:t>
            </a:r>
            <a:r>
              <a:rPr lang="en-US" sz="14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yang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</a:rPr>
              <a:t>tahan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</a:rPr>
              <a:t>terhadap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</a:rPr>
              <a:t>penyakit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</a:rPr>
              <a:t>akar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dan </a:t>
            </a:r>
            <a:r>
              <a:rPr lang="en-US" sz="1400" i="1" dirty="0">
                <a:effectLst/>
                <a:latin typeface="+mj-lt"/>
                <a:ea typeface="Calibri" panose="020F0502020204030204" pitchFamily="34" charset="0"/>
              </a:rPr>
              <a:t>C. </a:t>
            </a:r>
            <a:r>
              <a:rPr lang="en-US" sz="1400" i="1" dirty="0" err="1">
                <a:effectLst/>
                <a:latin typeface="+mj-lt"/>
                <a:ea typeface="Calibri" panose="020F0502020204030204" pitchFamily="34" charset="0"/>
              </a:rPr>
              <a:t>ledgeriana</a:t>
            </a:r>
            <a:r>
              <a:rPr lang="en-US" sz="14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yang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</a:rPr>
              <a:t>memiliki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</a:rPr>
              <a:t>kandungan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kinin yang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</a:rPr>
              <a:t>tinggi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105CE1B-E229-46DB-C2FB-650D0A37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537" y="2405043"/>
            <a:ext cx="1556036" cy="157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647CD8F-5D58-0760-15F8-AFC86D0D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28" y="257175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3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37E7-BBFA-4B9C-C1C4-1F0BB223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59" y="1142979"/>
            <a:ext cx="2376152" cy="1757967"/>
          </a:xfrm>
          <a:solidFill>
            <a:schemeClr val="accent2">
              <a:lumMod val="90000"/>
            </a:schemeClr>
          </a:solidFill>
        </p:spPr>
        <p:txBody>
          <a:bodyPr/>
          <a:lstStyle/>
          <a:p>
            <a:pPr algn="just"/>
            <a:br>
              <a:rPr lang="en-US" altLang="en-US" sz="1800" dirty="0">
                <a:solidFill>
                  <a:schemeClr val="tx1"/>
                </a:solidFill>
                <a:latin typeface="Lato" panose="020F0502020204030203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03BC9-0601-D7A9-7F87-833FB059E2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E1B42-DA38-022D-AAC5-DF77EFFCC80F}"/>
              </a:ext>
            </a:extLst>
          </p:cNvPr>
          <p:cNvSpPr txBox="1"/>
          <p:nvPr/>
        </p:nvSpPr>
        <p:spPr>
          <a:xfrm>
            <a:off x="663261" y="206062"/>
            <a:ext cx="682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Kebijakan-kebijakan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diterapkan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penyelamatan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komoditas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kina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diantaranya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FFE74-7B39-527E-742F-F1ACF2BE2AB6}"/>
              </a:ext>
            </a:extLst>
          </p:cNvPr>
          <p:cNvSpPr txBox="1"/>
          <p:nvPr/>
        </p:nvSpPr>
        <p:spPr>
          <a:xfrm>
            <a:off x="560231" y="1085064"/>
            <a:ext cx="2170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1.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pelestrarian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plasma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nutfah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kina</a:t>
            </a:r>
            <a:b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</a:b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peningkatan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produktivitas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kebun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(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revitalisasi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, replanting,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rehabilitasi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intensifikasi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ektensifikasi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)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sesuai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potensi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varietas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kina,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2DDE3-B56D-B77D-6DB2-2F574424283A}"/>
              </a:ext>
            </a:extLst>
          </p:cNvPr>
          <p:cNvSpPr txBox="1"/>
          <p:nvPr/>
        </p:nvSpPr>
        <p:spPr>
          <a:xfrm>
            <a:off x="3129566" y="1085064"/>
            <a:ext cx="1596980" cy="123110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2.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optimalisasi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pemanfaatan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sumber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daya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lahan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  PHBM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kina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rakyat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,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0AC513-E522-11CA-9734-0EA742452993}"/>
              </a:ext>
            </a:extLst>
          </p:cNvPr>
          <p:cNvSpPr txBox="1"/>
          <p:nvPr/>
        </p:nvSpPr>
        <p:spPr>
          <a:xfrm>
            <a:off x="5125791" y="1571222"/>
            <a:ext cx="1732209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3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peningkatan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kapasitas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pabrik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b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</a:b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perbaikan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mutu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pengolahan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,</a:t>
            </a:r>
            <a:b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153A1-7E51-20C3-CC1A-FDB0CD195400}"/>
              </a:ext>
            </a:extLst>
          </p:cNvPr>
          <p:cNvSpPr txBox="1"/>
          <p:nvPr/>
        </p:nvSpPr>
        <p:spPr>
          <a:xfrm>
            <a:off x="7122016" y="822658"/>
            <a:ext cx="1899634" cy="19082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4.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penguatan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strategi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kolaborasi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penelitian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institusi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pendidikan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litbang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lainnya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terkait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pemanfaatn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 </a:t>
            </a:r>
            <a:r>
              <a:rPr lang="en-US" altLang="en-US" sz="1400" i="1" dirty="0">
                <a:solidFill>
                  <a:schemeClr val="tx1"/>
                </a:solidFill>
                <a:latin typeface="Lato" panose="020F0502020204030203" pitchFamily="34" charset="0"/>
              </a:rPr>
              <a:t>molecular farming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 dan IoT pada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perkebunan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kina,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51D55-F8EB-D358-491C-5A89EBD4E6E5}"/>
              </a:ext>
            </a:extLst>
          </p:cNvPr>
          <p:cNvSpPr txBox="1"/>
          <p:nvPr/>
        </p:nvSpPr>
        <p:spPr>
          <a:xfrm>
            <a:off x="663262" y="3335628"/>
            <a:ext cx="1996225" cy="153888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en-US" dirty="0"/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penguatan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peluang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kerjasama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diversifikasi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produk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kina (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farmasi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kimia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)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pihak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Lato" panose="020F0502020204030203" pitchFamily="34" charset="0"/>
              </a:rPr>
              <a:t>swasta</a:t>
            </a:r>
            <a:r>
              <a:rPr lang="en-US" alt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5BE887-0092-1456-A576-6F31EFB6D91B}"/>
              </a:ext>
            </a:extLst>
          </p:cNvPr>
          <p:cNvSpPr txBox="1"/>
          <p:nvPr/>
        </p:nvSpPr>
        <p:spPr>
          <a:xfrm>
            <a:off x="3564227" y="3390622"/>
            <a:ext cx="1848119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6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.penguatan </a:t>
            </a: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akses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kerjasama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investasi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dan pasar </a:t>
            </a: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dengan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swasta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A7D1E8-0EF5-C4B1-6C1F-B10A30F37A0A}"/>
              </a:ext>
            </a:extLst>
          </p:cNvPr>
          <p:cNvSpPr txBox="1"/>
          <p:nvPr/>
        </p:nvSpPr>
        <p:spPr>
          <a:xfrm>
            <a:off x="6317086" y="3335628"/>
            <a:ext cx="2189409" cy="126188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7.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penguatan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dan </a:t>
            </a: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perbaikan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kelembagaan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rantai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nilai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kina, </a:t>
            </a:r>
            <a:b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hingga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pendampingan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 </a:t>
            </a:r>
            <a:r>
              <a:rPr lang="en-US" alt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perdagangan</a:t>
            </a:r>
            <a:r>
              <a:rPr lang="en-US" alt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>
            <a:spLocks noGrp="1"/>
          </p:cNvSpPr>
          <p:nvPr>
            <p:ph type="ctrTitle" idx="4294967295"/>
          </p:nvPr>
        </p:nvSpPr>
        <p:spPr>
          <a:xfrm>
            <a:off x="1275150" y="0"/>
            <a:ext cx="6593700" cy="12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Thanks!</a:t>
            </a:r>
            <a:endParaRPr sz="3600"/>
          </a:p>
        </p:txBody>
      </p:sp>
      <p:sp>
        <p:nvSpPr>
          <p:cNvPr id="307" name="Google Shape;307;p40"/>
          <p:cNvSpPr txBox="1">
            <a:spLocks noGrp="1"/>
          </p:cNvSpPr>
          <p:nvPr>
            <p:ph type="subTitle" idx="4294967295"/>
          </p:nvPr>
        </p:nvSpPr>
        <p:spPr>
          <a:xfrm>
            <a:off x="1275150" y="1252350"/>
            <a:ext cx="6593700" cy="27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FFFFFF"/>
                </a:solidFill>
              </a:rPr>
              <a:t>any</a:t>
            </a:r>
            <a:endParaRPr sz="50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FFFFFF"/>
                </a:solidFill>
              </a:rPr>
              <a:t>questions</a:t>
            </a:r>
            <a:endParaRPr sz="50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?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4294967295"/>
          </p:nvPr>
        </p:nvSpPr>
        <p:spPr>
          <a:xfrm>
            <a:off x="1275150" y="3976176"/>
            <a:ext cx="6593700" cy="9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dirty="0"/>
              <a:t>You can find me at @intan.ratna @unpad.ac.id</a:t>
            </a:r>
            <a:endParaRPr sz="1100" dirty="0"/>
          </a:p>
        </p:txBody>
      </p:sp>
      <p:sp>
        <p:nvSpPr>
          <p:cNvPr id="309" name="Google Shape;309;p4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4E1669-73F9-FE27-42A0-76A06739B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31587" y="179740"/>
            <a:ext cx="1051536" cy="10094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2C343B"/>
      </a:dk1>
      <a:lt1>
        <a:srgbClr val="FFFFFF"/>
      </a:lt1>
      <a:dk2>
        <a:srgbClr val="859CB1"/>
      </a:dk2>
      <a:lt2>
        <a:srgbClr val="F0F3F5"/>
      </a:lt2>
      <a:accent1>
        <a:srgbClr val="0198AD"/>
      </a:accent1>
      <a:accent2>
        <a:srgbClr val="BDE4EA"/>
      </a:accent2>
      <a:accent3>
        <a:srgbClr val="FE344D"/>
      </a:accent3>
      <a:accent4>
        <a:srgbClr val="FE7F8F"/>
      </a:accent4>
      <a:accent5>
        <a:srgbClr val="F5A500"/>
      </a:accent5>
      <a:accent6>
        <a:srgbClr val="2C343B"/>
      </a:accent6>
      <a:hlink>
        <a:srgbClr val="2C34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652</Words>
  <Application>Microsoft Office PowerPoint</Application>
  <PresentationFormat>On-screen Show (16:9)</PresentationFormat>
  <Paragraphs>60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Helvetica-FF</vt:lpstr>
      <vt:lpstr>Times New Roman</vt:lpstr>
      <vt:lpstr>Lato</vt:lpstr>
      <vt:lpstr>MS PGothic</vt:lpstr>
      <vt:lpstr>Arial Black</vt:lpstr>
      <vt:lpstr>Calibri</vt:lpstr>
      <vt:lpstr>Georgia</vt:lpstr>
      <vt:lpstr>Source Sans Pro</vt:lpstr>
      <vt:lpstr>MS Reference Sans Serif</vt:lpstr>
      <vt:lpstr>Permanent Marker</vt:lpstr>
      <vt:lpstr>Abadi</vt:lpstr>
      <vt:lpstr>Book Antiqua</vt:lpstr>
      <vt:lpstr>Arial</vt:lpstr>
      <vt:lpstr>Timon template</vt:lpstr>
      <vt:lpstr>POTENSI PENGEMBANGAN KINA (Cinchona sp) SEBAGAI TANAMAN OBAT DI  JAWA BARAT</vt:lpstr>
      <vt:lpstr>Mengapa Harus Kina???</vt:lpstr>
      <vt:lpstr>1. Kina (Chinchona sp)</vt:lpstr>
      <vt:lpstr>Kina SAAT INI</vt:lpstr>
      <vt:lpstr>PowerPoint Presentation</vt:lpstr>
      <vt:lpstr>Permasalahan  Kina Saat Ini</vt:lpstr>
      <vt:lpstr>UPAYA PENINGKATAN PERTUMBUHAN DAN PRODUKTIVITAS KINA</vt:lpstr>
      <vt:lpstr> 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Intan Ratna Dewi</dc:creator>
  <cp:lastModifiedBy>Intan Ratna</cp:lastModifiedBy>
  <cp:revision>12</cp:revision>
  <dcterms:modified xsi:type="dcterms:W3CDTF">2022-07-09T12:34:21Z</dcterms:modified>
</cp:coreProperties>
</file>